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80" r:id="rId6"/>
    <p:sldId id="278" r:id="rId7"/>
    <p:sldId id="268" r:id="rId8"/>
    <p:sldId id="276" r:id="rId9"/>
    <p:sldId id="281" r:id="rId10"/>
    <p:sldId id="274" r:id="rId11"/>
    <p:sldId id="269" r:id="rId12"/>
    <p:sldId id="270" r:id="rId13"/>
    <p:sldId id="271" r:id="rId14"/>
    <p:sldId id="275"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57F51"/>
    <a:srgbClr val="F6A317"/>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8835BB-C79A-5443-BDA2-E4FAE1A05E0C}" v="2" dt="2020-12-09T20:30:28.184"/>
    <p1510:client id="{EB3C7E80-C33A-44C9-BD8B-596F8DEDE40F}" v="11" dt="2022-10-04T12:48:14.7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39" autoAdjust="0"/>
    <p:restoredTop sz="82721"/>
  </p:normalViewPr>
  <p:slideViewPr>
    <p:cSldViewPr snapToGrid="0" snapToObjects="1">
      <p:cViewPr varScale="1">
        <p:scale>
          <a:sx n="100" d="100"/>
          <a:sy n="100" d="100"/>
        </p:scale>
        <p:origin x="1504" y="176"/>
      </p:cViewPr>
      <p:guideLst/>
    </p:cSldViewPr>
  </p:slideViewPr>
  <p:notesTextViewPr>
    <p:cViewPr>
      <p:scale>
        <a:sx n="110" d="100"/>
        <a:sy n="110" d="100"/>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927911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259038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Didelis įkvepiamo kristalinio silicio dioksido (ĮKSD) poveikis ilguoju laikotarpiu gali rimtai paveikti darbuotojų sveikatą. Dėl šios priežasties svarbu, kad darbuotojai išmanytų gerąją patirtį, padedančią išvengti arba sumažinti silicio dulkių poveikį.</a:t>
            </a:r>
          </a:p>
          <a:p>
            <a:endParaRPr lang="en-US" sz="120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Calibri"/>
                <a:cs typeface="Calibri"/>
              </a:rPr>
              <a:t>Šiame mokyme suteikiamos medžiagų, kurių sudėtyje yra kristalinio silicio, pjovimo, smulkinimo ir šlifavimo gairės.</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726437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587579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Calibri"/>
                <a:cs typeface="Calibri"/>
              </a:rPr>
              <a:t>Vykdant maišų ištuštinimo procesus ir tvarkant tuščius maišus dulkių poveikis gali būti didžiulis. Dėl šitos priežasties ištuštinant maišus privaloma vadovautis gerąja patirtimi. Ištuštinant nedidelius maišus rekomenduojama naudotis automatinėmis arba pusiau automatinėmis maišų išmetimo stotimis.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603367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731405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Pjovimas, smulkinimas ir šlifavimas yra intensyvūs procesai, kurių metu gali susidaryti pavojingi dulkių kiekiai.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59981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Prieš atliekant intensyvius procesus reikia imtis keleto saugumo priemonių, kad sumažintumėte dulkių poveikį ir nereikalingus sužalojimus.</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266225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Calibri"/>
                <a:cs typeface="Calibri"/>
              </a:rPr>
              <a:t>Drėgni procesai padeda sumažinti dulkių poveikį, nes vanduo sulaiko ore esančias dulkes. Jei prietaisas pritaikytas vandens injekcijai, rekomenduojame naudoti drėgnus procesus. Gaminant sausuoju būdu susidaro labai didelis silicio dioksido dulkių kiekis – nenaudokite sausųjų įrankių!</a:t>
            </a:r>
          </a:p>
          <a:p>
            <a:endParaRPr lang="en-US" sz="1200">
              <a:latin typeface="+mn-lt"/>
            </a:endParaRPr>
          </a:p>
          <a:p>
            <a:r>
              <a:rPr lang="lt" sz="1200" b="0" i="0" strike="noStrike" cap="none" spc="0" baseline="0">
                <a:solidFill>
                  <a:srgbClr val="000000"/>
                </a:solidFill>
                <a:effectLst/>
                <a:latin typeface="+mn-lt"/>
                <a:ea typeface="Calibri"/>
                <a:cs typeface="Calibri"/>
              </a:rPr>
              <a:t>AAP reikia dėvėti taip, kaip nurodyta ženkluose ir piktogramose. Atlikdami darbus, kurių metu kyla daug dulkių, visada dėvėkite kvėpavimo takų apsaugą.</a:t>
            </a: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01426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109798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1" i="0" strike="noStrike" cap="none" spc="0" baseline="0">
                <a:solidFill>
                  <a:srgbClr val="000000"/>
                </a:solidFill>
                <a:effectLst/>
                <a:latin typeface="+mn-lt"/>
                <a:ea typeface="Calibri"/>
                <a:cs typeface="Calibri"/>
              </a:rPr>
              <a:t>*Pastaba mokytojui* </a:t>
            </a:r>
            <a:r>
              <a:rPr lang="lt" sz="1200" b="0" i="0" strike="noStrike" cap="none" spc="0" baseline="0">
                <a:solidFill>
                  <a:srgbClr val="000000"/>
                </a:solidFill>
                <a:effectLst/>
                <a:latin typeface="+mn-lt"/>
                <a:ea typeface="Calibri"/>
                <a:cs typeface="Calibri"/>
              </a:rPr>
              <a:t>Apsvarstykite įrašyti papildomą informaciją, susijusią su jūsų darbo kontekstu.</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452354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3371965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36257114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lt" sz="1000" b="0" i="0" strike="noStrike" cap="none" spc="0" baseline="0">
                <a:solidFill>
                  <a:srgbClr val="000000"/>
                </a:solidFill>
                <a:effectLst/>
                <a:latin typeface="Helvetica"/>
                <a:ea typeface="Helvetica"/>
                <a:cs typeface="Helvetica"/>
              </a:rPr>
              <a:t>Ši mokymo medžiaga sudaro dalį NEPSI gerosios patirties vadovo – apsilankykite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DF73854-FE0F-1E42-9E4E-26F8051B366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E297F3B-A7BD-244A-AD38-C485A7B69D76}"/>
              </a:ext>
            </a:extLst>
          </p:cNvPr>
          <p:cNvSpPr txBox="1"/>
          <p:nvPr userDrawn="1"/>
        </p:nvSpPr>
        <p:spPr>
          <a:xfrm>
            <a:off x="8229599" y="429114"/>
            <a:ext cx="358775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1000"/>
              </a:spcBef>
              <a:spcAft>
                <a:spcPct val="0"/>
              </a:spcAft>
              <a:buClrTx/>
              <a:buSzTx/>
              <a:buFontTx/>
              <a:buNone/>
              <a:defRPr/>
            </a:pPr>
            <a:r>
              <a:rPr lang="lt" sz="1400" b="1" i="0" strike="noStrike" cap="none" spc="0" baseline="0">
                <a:solidFill>
                  <a:srgbClr val="F6A317"/>
                </a:solidFill>
                <a:effectLst/>
                <a:latin typeface="Helvetica"/>
                <a:ea typeface="Helvetica"/>
                <a:cs typeface="Helvetica"/>
              </a:rPr>
              <a:t>GEROSIOS PATIRTIES MOKYMAS APIE PJOVIMĄ, SMULKINIMĄ IR ŠLIFAVIMĄ</a:t>
            </a:r>
          </a:p>
          <a:p>
            <a:pPr>
              <a:lnSpc>
                <a:spcPct val="100000"/>
              </a:lnSpc>
            </a:pPr>
            <a:endParaRPr lang="en-GB"/>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9176331" cy="850900"/>
          </a:xfrm>
        </p:spPr>
        <p:txBody>
          <a:bodyPr lIns="91440" tIns="45720" rIns="91440" bIns="45720" anchor="t"/>
          <a:lstStyle/>
          <a:p>
            <a:pPr>
              <a:lnSpc>
                <a:spcPct val="100000"/>
              </a:lnSpc>
            </a:pPr>
            <a:r>
              <a:rPr lang="lt" sz="2800" b="1" i="0" strike="noStrike" cap="none" spc="0" baseline="0" dirty="0">
                <a:solidFill>
                  <a:srgbClr val="FFFFFF"/>
                </a:solidFill>
                <a:effectLst/>
                <a:latin typeface="Helvetica"/>
                <a:ea typeface="Helvetica"/>
                <a:cs typeface="Helvetica"/>
              </a:rPr>
              <a:t>GEROSIOS PATIRTIES MOKYMAS</a:t>
            </a:r>
            <a:endParaRPr lang="lt-LT"/>
          </a:p>
          <a:p>
            <a:pPr>
              <a:lnSpc>
                <a:spcPct val="100000"/>
              </a:lnSpc>
            </a:pPr>
            <a:r>
              <a:rPr lang="lt" sz="2800" b="1" i="0" strike="noStrike" cap="none" spc="0" baseline="0" dirty="0">
                <a:solidFill>
                  <a:srgbClr val="FFFFFF"/>
                </a:solidFill>
                <a:effectLst/>
                <a:latin typeface="Helvetica"/>
                <a:ea typeface="Helvetica"/>
                <a:cs typeface="Helvetica"/>
              </a:rPr>
              <a:t>APIE PJOVIMĄ, SMULKINIMĄ IR ŠLIFAVIMĄ</a:t>
            </a:r>
            <a:endParaRPr lang="lt" dirty="0"/>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9F921508-4A8F-9D4E-ADB0-392E4D500971}"/>
              </a:ext>
            </a:extLst>
          </p:cNvPr>
          <p:cNvSpPr/>
          <p:nvPr/>
        </p:nvSpPr>
        <p:spPr>
          <a:xfrm>
            <a:off x="8229600" y="342900"/>
            <a:ext cx="35687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LT" sz="2800" dirty="0"/>
              <a:t>ĮŽANGA (INSTRUKTORIUI)</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558164" cy="3601153"/>
          </a:xfrm>
        </p:spPr>
        <p:txBody>
          <a:bodyPr lIns="91440" tIns="45720" rIns="91440" bIns="45720" anchor="t"/>
          <a:lstStyle/>
          <a:p>
            <a:pPr>
              <a:lnSpc>
                <a:spcPts val="2400"/>
              </a:lnSpc>
            </a:pPr>
            <a:r>
              <a:rPr lang="lt-LT" sz="1800" dirty="0">
                <a:latin typeface="Helvetica"/>
                <a:cs typeface="Helvetica"/>
              </a:rPr>
              <a:t>Įgyvendindama gerosios patirties nuostatas, NEPSI parengė švietimo priemonių rinkinį.</a:t>
            </a:r>
          </a:p>
          <a:p>
            <a:pPr>
              <a:lnSpc>
                <a:spcPts val="2400"/>
              </a:lnSpc>
            </a:pPr>
            <a:r>
              <a:rPr lang="lt-LT" sz="1800" dirty="0">
                <a:latin typeface="Helvetica"/>
                <a:cs typeface="Helvetica"/>
              </a:rPr>
              <a:t>Kiekviename „PowerPoint“ mokymo pakete aptariama tema, aktuali visų pramonės šakų darbuotojams, naudojantiems medžiagas, kurių sudėtyje yra kristalinio silicio dioksido. Paketuose pateikiama informacija apie su tema susijusią dulkių poveikio riziką ir gerąją patirtį bei priemones tokiai rizikai mažinti. Mokymo tikslas – informuoti ir šviesti darbuotojus, kad jie galėtų veiksmingai naudoti kontrolės priemones ir sumažinti įkvepiamojo kristalinio silicio dioksido (ĮKSD) poveikį darbo vietoje.</a:t>
            </a:r>
          </a:p>
          <a:p>
            <a:pPr>
              <a:lnSpc>
                <a:spcPts val="2400"/>
              </a:lnSpc>
            </a:pPr>
            <a:r>
              <a:rPr lang="lt-LT" sz="1800" dirty="0">
                <a:latin typeface="Helvetica"/>
                <a:cs typeface="Helvetica"/>
              </a:rPr>
              <a:t>Jei reikia, naudokite tuščią šabloną ir vietos žymeklius, kad į šį mokymo paketą įtrauktumėte papildomos informacijos.</a:t>
            </a:r>
          </a:p>
        </p:txBody>
      </p:sp>
    </p:spTree>
    <p:extLst>
      <p:ext uri="{BB962C8B-B14F-4D97-AF65-F5344CB8AC3E}">
        <p14:creationId xmlns:p14="http://schemas.microsoft.com/office/powerpoint/2010/main" val="97676829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ATKREIPKITE DĖMESĮ</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lt" sz="1800" b="0" i="0" strike="noStrike" cap="none" spc="0" baseline="0">
                <a:solidFill>
                  <a:srgbClr val="000000"/>
                </a:solidFill>
                <a:effectLst/>
                <a:latin typeface="Helvetica"/>
                <a:ea typeface="Helvetica"/>
                <a:cs typeface="Helvetica"/>
              </a:rPr>
              <a:t>Šioje „PowerPoint“ mokymosi medžiagoje pateikta informacija yra patariamojo pobūdžio ir informacinio turinio. Tai nėra standartas ar reglamentas, ji nesukuria naujų teisinių įsipareigojimų ir nekeičia esamų įpareigojimų, kuriuos nustato sveikatos teisės aktai ir politika.</a:t>
            </a:r>
          </a:p>
        </p:txBody>
      </p:sp>
    </p:spTree>
    <p:extLst>
      <p:ext uri="{BB962C8B-B14F-4D97-AF65-F5344CB8AC3E}">
        <p14:creationId xmlns:p14="http://schemas.microsoft.com/office/powerpoint/2010/main" val="171442359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ĮVADAS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6474896" cy="3682369"/>
          </a:xfrm>
        </p:spPr>
        <p:txBody>
          <a:bodyPr/>
          <a:lstStyle/>
          <a:p>
            <a:pPr>
              <a:lnSpc>
                <a:spcPts val="2400"/>
              </a:lnSpc>
            </a:pPr>
            <a:r>
              <a:rPr lang="lt" sz="1800" b="1" i="0" strike="noStrike" cap="none" spc="0" baseline="0">
                <a:solidFill>
                  <a:srgbClr val="000000"/>
                </a:solidFill>
                <a:effectLst/>
                <a:latin typeface="Helvetica"/>
                <a:ea typeface="Helvetica"/>
                <a:cs typeface="Helvetica"/>
              </a:rPr>
              <a:t>Išmokti apsisaugoti nuo darbe kylančių pavojų yra </a:t>
            </a:r>
            <a:br>
              <a:rPr lang="en-IN" sz="1800" b="1" i="0" strike="noStrike" cap="none" spc="0" baseline="0">
                <a:solidFill>
                  <a:srgbClr val="000000"/>
                </a:solidFill>
                <a:effectLst/>
                <a:latin typeface="Helvetica"/>
                <a:ea typeface="Helvetica"/>
                <a:cs typeface="Helvetica"/>
              </a:rPr>
            </a:br>
            <a:r>
              <a:rPr lang="lt" sz="1800" b="1" i="0" strike="noStrike" cap="none" spc="0" baseline="0">
                <a:solidFill>
                  <a:srgbClr val="000000"/>
                </a:solidFill>
                <a:effectLst/>
                <a:latin typeface="Helvetica"/>
                <a:ea typeface="Helvetica"/>
                <a:cs typeface="Helvetica"/>
              </a:rPr>
              <a:t>labai svarbu.</a:t>
            </a:r>
          </a:p>
          <a:p>
            <a:pPr>
              <a:lnSpc>
                <a:spcPts val="2400"/>
              </a:lnSpc>
            </a:pPr>
            <a:r>
              <a:rPr lang="lt" sz="1800" b="0" i="0" strike="noStrike" cap="none" spc="0" baseline="0">
                <a:solidFill>
                  <a:srgbClr val="000000"/>
                </a:solidFill>
                <a:effectLst/>
                <a:latin typeface="Helvetica"/>
                <a:ea typeface="Helvetica"/>
                <a:cs typeface="Helvetica"/>
              </a:rPr>
              <a:t>Šio „PowerPoint“ mokymo metu jūs išmoksite:</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apie pavojų sveikatai, susijusį su intensyviais pramoniniais procesais, galinčiais sukelti žalingo įkvepiamojo kristalinio silicio dioksido (ĮKSD) dulkių poveikį;</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gerosios patirties, kurią galima taikyti pjaunant, smulkinant ir šlifuojant.</a:t>
            </a:r>
          </a:p>
          <a:p>
            <a:pPr marL="285750" indent="-285750">
              <a:lnSpc>
                <a:spcPts val="2400"/>
              </a:lnSpc>
              <a:buFont typeface="Arial" panose="020B0604020202020204" pitchFamily="34" charset="0"/>
              <a:buChar char="•"/>
            </a:pPr>
            <a:r>
              <a:rPr lang="lt" sz="1800" b="0" i="0" strike="noStrike" cap="none" spc="0" baseline="0">
                <a:solidFill>
                  <a:srgbClr val="FF0000"/>
                </a:solidFill>
                <a:effectLst/>
                <a:latin typeface="Helvetica"/>
                <a:ea typeface="Helvetica"/>
                <a:cs typeface="Helvetica"/>
              </a:rPr>
              <a:t>Vieta mokytojui įrašyti tekstą – jei pridėjote pasirinktinę skaidrę, įterpkite trumpą kontekstinės medžiagos apžvalgą.</a:t>
            </a:r>
          </a:p>
          <a:p>
            <a:pPr marL="285750" indent="-285750">
              <a:lnSpc>
                <a:spcPts val="2400"/>
              </a:lnSpc>
              <a:buFont typeface="Arial" panose="020B0604020202020204" pitchFamily="34" charset="0"/>
              <a:buChar char="•"/>
            </a:pPr>
            <a:endParaRPr lang="en-US" sz="1800"/>
          </a:p>
        </p:txBody>
      </p:sp>
      <p:pic>
        <p:nvPicPr>
          <p:cNvPr id="7" name="Picture Placeholder 6">
            <a:extLst>
              <a:ext uri="{FF2B5EF4-FFF2-40B4-BE49-F238E27FC236}">
                <a16:creationId xmlns:a16="http://schemas.microsoft.com/office/drawing/2014/main" id="{E162198D-79DB-734C-87A2-ABD95B552A4E}"/>
              </a:ext>
            </a:extLst>
          </p:cNvPr>
          <p:cNvPicPr>
            <a:picLocks noGrp="1" noChangeAspect="1"/>
          </p:cNvPicPr>
          <p:nvPr>
            <p:ph type="pic" sz="quarter" idx="12"/>
          </p:nvPr>
        </p:nvPicPr>
        <p:blipFill rotWithShape="1">
          <a:blip r:embed="rId3" cstate="print">
            <a:extLst>
              <a:ext uri="{28A0092B-C50C-407E-A947-70E740481C1C}">
                <a14:useLocalDpi xmlns:a14="http://schemas.microsoft.com/office/drawing/2010/main"/>
              </a:ext>
            </a:extLst>
          </a:blip>
          <a:srcRect l="12212" t="355" r="11462" b="-355"/>
          <a:stretch/>
        </p:blipFill>
        <p:spPr>
          <a:xfrm>
            <a:off x="7299434" y="1608138"/>
            <a:ext cx="4517916" cy="4437062"/>
          </a:xfrm>
          <a:prstGeom prst="rect">
            <a:avLst/>
          </a:prstGeom>
        </p:spPr>
      </p:pic>
    </p:spTree>
    <p:extLst>
      <p:ext uri="{BB962C8B-B14F-4D97-AF65-F5344CB8AC3E}">
        <p14:creationId xmlns:p14="http://schemas.microsoft.com/office/powerpoint/2010/main" val="389323471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1064204"/>
          </a:xfrm>
        </p:spPr>
        <p:txBody>
          <a:bodyPr/>
          <a:lstStyle/>
          <a:p>
            <a:pPr>
              <a:lnSpc>
                <a:spcPct val="100000"/>
              </a:lnSpc>
            </a:pPr>
            <a:r>
              <a:rPr lang="lt" sz="2800" b="1" i="0" strike="noStrike" cap="none" spc="0" baseline="0">
                <a:solidFill>
                  <a:srgbClr val="F6A317"/>
                </a:solidFill>
                <a:effectLst/>
                <a:latin typeface="Helvetica"/>
                <a:ea typeface="Helvetica"/>
                <a:cs typeface="Helvetica"/>
              </a:rPr>
              <a:t>DULKIŲ KONTROLĖS METODAI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lt" sz="1800" b="0" i="0" strike="noStrike" cap="none" spc="0" baseline="0">
                <a:solidFill>
                  <a:srgbClr val="000000"/>
                </a:solidFill>
                <a:effectLst/>
                <a:latin typeface="Helvetica"/>
                <a:ea typeface="Helvetica"/>
                <a:cs typeface="Helvetica"/>
              </a:rPr>
              <a:t>Pjovimo, smulkinimo ir šlifavimo procesus galima kontroliuoti naudojant penkis pagrindinius dulkių kontrolės metodus.</a:t>
            </a:r>
          </a:p>
        </p:txBody>
      </p:sp>
      <p:pic>
        <p:nvPicPr>
          <p:cNvPr id="22" name="Picture 21" descr="A screenshot of a cell phone&#10;&#10;Description automatically generated">
            <a:extLst>
              <a:ext uri="{FF2B5EF4-FFF2-40B4-BE49-F238E27FC236}">
                <a16:creationId xmlns:a16="http://schemas.microsoft.com/office/drawing/2014/main" id="{0C3E95A4-9A8B-C446-91F2-E49E43E8E5E4}"/>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9B7D87F1-9332-954A-A5D9-C33622B8DADE}"/>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A8A33C-FD5E-B444-8C1C-47CBB24481C4}"/>
              </a:ext>
            </a:extLst>
          </p:cNvPr>
          <p:cNvPicPr>
            <a:picLocks noChangeAspect="1"/>
          </p:cNvPicPr>
          <p:nvPr/>
        </p:nvPicPr>
        <p:blipFill>
          <a:blip r:embed="rId3"/>
          <a:srcRect l="7057" t="9146" r="76967" b="66230"/>
          <a:stretch>
            <a:fillRect/>
          </a:stretch>
        </p:blipFill>
        <p:spPr>
          <a:xfrm>
            <a:off x="5383925"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4D3CBCD3-466E-3941-AEC0-CA76380AA81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26DD331-3F86-474B-8334-16415F3C1E2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A69E7720-2E41-7D45-853A-A06F5B694215}"/>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TINKAMA HIGIENA IR PATALPŲ PRIEŽIŪRA</a:t>
            </a:r>
          </a:p>
          <a:p>
            <a:r>
              <a:rPr lang="lt" sz="1200" b="0" i="0" strike="noStrike" cap="none" spc="0" baseline="0">
                <a:solidFill>
                  <a:srgbClr val="000000"/>
                </a:solidFill>
                <a:effectLst/>
                <a:latin typeface="Calibri"/>
                <a:ea typeface="Calibri"/>
                <a:cs typeface="Calibri"/>
              </a:rPr>
              <a:t>Plaunant darbo drabužius ir susiurbiant procesų metu atsiradusias dulkes užkertamas kelias jų kaupimuisi per laiką – švari darbo vieta yra saugi darbo vieta</a:t>
            </a:r>
          </a:p>
          <a:p>
            <a:endParaRPr lang="en-US"/>
          </a:p>
        </p:txBody>
      </p:sp>
      <p:sp>
        <p:nvSpPr>
          <p:cNvPr id="28" name="TextBox 27">
            <a:extLst>
              <a:ext uri="{FF2B5EF4-FFF2-40B4-BE49-F238E27FC236}">
                <a16:creationId xmlns:a16="http://schemas.microsoft.com/office/drawing/2014/main" id="{3FE44123-8ABF-2E4F-9FE1-EFCB72E5C393}"/>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ATITVĖRIMAS</a:t>
            </a:r>
          </a:p>
          <a:p>
            <a:pPr>
              <a:spcAft>
                <a:spcPts val="300"/>
              </a:spcAft>
            </a:pPr>
            <a:r>
              <a:rPr lang="lt" sz="1200" b="0" i="0" strike="noStrike" cap="none" spc="0" baseline="0">
                <a:solidFill>
                  <a:srgbClr val="000000"/>
                </a:solidFill>
                <a:effectLst/>
                <a:latin typeface="Calibri"/>
                <a:ea typeface="Calibri"/>
                <a:cs typeface="Calibri"/>
              </a:rPr>
              <a:t>Procesus, kurių metu susidaro ĮKS dulkės, vykdant uždaroje aplinkoje išvengiama dulkių poveikio</a:t>
            </a:r>
          </a:p>
          <a:p>
            <a:pPr>
              <a:spcAft>
                <a:spcPts val="300"/>
              </a:spcAft>
            </a:pPr>
            <a:endParaRPr lang="en-US"/>
          </a:p>
        </p:txBody>
      </p:sp>
      <p:sp>
        <p:nvSpPr>
          <p:cNvPr id="29" name="TextBox 28">
            <a:extLst>
              <a:ext uri="{FF2B5EF4-FFF2-40B4-BE49-F238E27FC236}">
                <a16:creationId xmlns:a16="http://schemas.microsoft.com/office/drawing/2014/main" id="{4CE28E2B-582D-844D-B4B1-C0DEBFF6DE89}"/>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IŠTRAUKIMAS / VĖDINIMAS</a:t>
            </a:r>
          </a:p>
          <a:p>
            <a:pPr>
              <a:spcAft>
                <a:spcPts val="300"/>
              </a:spcAft>
            </a:pPr>
            <a:r>
              <a:rPr lang="lt" sz="1200" b="0" i="0" strike="noStrike" cap="none" spc="0" baseline="0">
                <a:solidFill>
                  <a:srgbClr val="000000"/>
                </a:solidFill>
                <a:effectLst/>
                <a:latin typeface="Calibri"/>
                <a:ea typeface="Calibri"/>
                <a:cs typeface="Calibri"/>
              </a:rPr>
              <a:t>ĮKSD surinkimas atsiradimo vietoje, kol mums nepasireiškė jo poveikis, ir užteršto oro pakeitimas švariu.</a:t>
            </a:r>
          </a:p>
          <a:p>
            <a:endParaRPr lang="en-US"/>
          </a:p>
        </p:txBody>
      </p:sp>
      <p:sp>
        <p:nvSpPr>
          <p:cNvPr id="30" name="TextBox 29">
            <a:extLst>
              <a:ext uri="{FF2B5EF4-FFF2-40B4-BE49-F238E27FC236}">
                <a16:creationId xmlns:a16="http://schemas.microsoft.com/office/drawing/2014/main" id="{D52B33F1-1E77-A14B-80D0-0990CE15EC23}"/>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APSAUGOS PRIEMONĖS</a:t>
            </a:r>
          </a:p>
          <a:p>
            <a:r>
              <a:rPr lang="lt" sz="1200" b="0" i="0" strike="noStrike" cap="none" spc="0" baseline="0">
                <a:solidFill>
                  <a:srgbClr val="000000"/>
                </a:solidFill>
                <a:effectLst/>
                <a:latin typeface="Calibri"/>
                <a:ea typeface="Calibri"/>
                <a:cs typeface="Calibri"/>
              </a:rPr>
              <a:t>AAP (pvz., veido kaukės) apsaugo darbuotojus nuo dulkių, kai visų kitų valdymo priemonių nepakanka poveikio rizikai kontroliuoti.</a:t>
            </a:r>
          </a:p>
          <a:p>
            <a:endParaRPr lang="en-US"/>
          </a:p>
        </p:txBody>
      </p:sp>
      <p:sp>
        <p:nvSpPr>
          <p:cNvPr id="31" name="TextBox 30">
            <a:extLst>
              <a:ext uri="{FF2B5EF4-FFF2-40B4-BE49-F238E27FC236}">
                <a16:creationId xmlns:a16="http://schemas.microsoft.com/office/drawing/2014/main" id="{C01142F5-C396-4C4A-89C4-3CDB4B95FD27}"/>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VANDUO</a:t>
            </a:r>
          </a:p>
          <a:p>
            <a:pPr>
              <a:spcAft>
                <a:spcPts val="300"/>
              </a:spcAft>
            </a:pPr>
            <a:r>
              <a:rPr lang="lt" sz="1200" b="0" i="0" strike="noStrike" cap="none" spc="0" baseline="0">
                <a:solidFill>
                  <a:srgbClr val="000000"/>
                </a:solidFill>
                <a:effectLst/>
                <a:latin typeface="Calibri"/>
                <a:ea typeface="Calibri"/>
                <a:cs typeface="Calibri"/>
              </a:rPr>
              <a:t>Renkantis drėgnus procesus dulkės negali patekti į orą, nes daleles sulaiko vanduo.</a:t>
            </a:r>
          </a:p>
          <a:p>
            <a:pPr>
              <a:spcAft>
                <a:spcPts val="300"/>
              </a:spcAft>
            </a:pPr>
            <a:endParaRPr lang="en-US"/>
          </a:p>
        </p:txBody>
      </p:sp>
    </p:spTree>
    <p:extLst>
      <p:ext uri="{BB962C8B-B14F-4D97-AF65-F5344CB8AC3E}">
        <p14:creationId xmlns:p14="http://schemas.microsoft.com/office/powerpoint/2010/main" val="85249628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TOKIOS VEIKLOS KELIAMI PAVOJAI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Tokia veikla gali kelti daug dulkių.</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Ilgalaikis didelio kiekio ĮKSD poveikis gali sukelti neįgalumą sukeliančią plaučių ligą.</a:t>
            </a:r>
          </a:p>
          <a:p>
            <a:pPr>
              <a:lnSpc>
                <a:spcPts val="2400"/>
              </a:lnSpc>
            </a:pPr>
            <a:r>
              <a:rPr lang="lt" sz="1800" b="0" i="0" strike="noStrike" cap="none" spc="0" baseline="0">
                <a:solidFill>
                  <a:srgbClr val="000000"/>
                </a:solidFill>
                <a:effectLst/>
                <a:latin typeface="Helvetica"/>
                <a:ea typeface="Helvetica"/>
                <a:cs typeface="Helvetica"/>
              </a:rPr>
              <a:t>Svarbu, kad kiekvieną dieną apsisaugotume nuo šių ore esančių dulkių poveikio. </a:t>
            </a:r>
          </a:p>
          <a:p>
            <a:pPr>
              <a:lnSpc>
                <a:spcPts val="2400"/>
              </a:lnSpc>
            </a:pPr>
            <a:r>
              <a:rPr lang="lt" sz="1800" b="0" i="0" strike="noStrike" cap="none" spc="0" baseline="0">
                <a:solidFill>
                  <a:srgbClr val="000000"/>
                </a:solidFill>
                <a:effectLst/>
                <a:latin typeface="Helvetica"/>
                <a:ea typeface="Helvetica"/>
                <a:cs typeface="Helvetica"/>
              </a:rPr>
              <a:t>Vadovaudamiesi gerąją patirtimi šiandien apsaugosite savo sveikatą rytoj.</a:t>
            </a:r>
          </a:p>
          <a:p>
            <a:pPr>
              <a:lnSpc>
                <a:spcPts val="2400"/>
              </a:lnSpc>
            </a:pPr>
            <a:r>
              <a:rPr lang="lt" sz="1800" b="0" i="0" strike="noStrike" cap="none" spc="0" baseline="0">
                <a:solidFill>
                  <a:srgbClr val="000000"/>
                </a:solidFill>
                <a:effectLst/>
                <a:latin typeface="Helvetica"/>
                <a:ea typeface="Helvetica"/>
                <a:cs typeface="Helvetica"/>
              </a:rPr>
              <a:t>Ką planuojate veikti išėję į pensiją?</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391806134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KAIP INTENSYVŪS PROCESAI SUKELIA ĮKSD</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lstStyle/>
          <a:p>
            <a:pPr>
              <a:lnSpc>
                <a:spcPts val="2400"/>
              </a:lnSpc>
            </a:pPr>
            <a:r>
              <a:rPr lang="lt" sz="1800" b="0" i="0" strike="noStrike" cap="none" spc="0" baseline="0">
                <a:solidFill>
                  <a:srgbClr val="000000"/>
                </a:solidFill>
                <a:effectLst/>
                <a:latin typeface="Helvetica"/>
                <a:ea typeface="Helvetica"/>
                <a:cs typeface="Helvetica"/>
              </a:rPr>
              <a:t>Pjovimas, smulkinimas ir šlifavimas yra intensyvūs procesai, kurių metu gali kilti daug dulkių, </a:t>
            </a:r>
            <a:br>
              <a:rPr lang="en-IN" sz="1800" b="0" i="0" strike="noStrike" cap="none" spc="0" baseline="0">
                <a:solidFill>
                  <a:srgbClr val="000000"/>
                </a:solidFill>
                <a:effectLst/>
                <a:latin typeface="Helvetica"/>
                <a:ea typeface="Helvetica"/>
                <a:cs typeface="Helvetica"/>
              </a:rPr>
            </a:br>
            <a:r>
              <a:rPr lang="lt" sz="1800" b="0" i="0" strike="noStrike" cap="none" spc="0" baseline="0">
                <a:solidFill>
                  <a:srgbClr val="000000"/>
                </a:solidFill>
                <a:effectLst/>
                <a:latin typeface="Helvetica"/>
                <a:ea typeface="Helvetica"/>
                <a:cs typeface="Helvetica"/>
              </a:rPr>
              <a:t>kai dirbama su tam tikromis medžiagomis.</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Daugelio pramoninių medžiagų (pvz., smiltainio) skleidžiamos dulkės yra pavojingos; siekiant sumažinti jų poveikį būtina taikyti kontrolės priemones.</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Sukeliamose dulkėse gali būti įkvepiamojo kristalinio silicio dioksido (ĮKSD), kuris, juo kvėpuojant ilgesnį laiką, gali sukelti silikozę.</a:t>
            </a:r>
          </a:p>
        </p:txBody>
      </p:sp>
    </p:spTree>
    <p:extLst>
      <p:ext uri="{BB962C8B-B14F-4D97-AF65-F5344CB8AC3E}">
        <p14:creationId xmlns:p14="http://schemas.microsoft.com/office/powerpoint/2010/main" val="421003872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a:xfrm>
            <a:off x="777244" y="1640901"/>
            <a:ext cx="5213653"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DULKES KELIANTYS ĮRANKIAI</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nchor="t"/>
          <a:lstStyle/>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Kampiniai šlifuokliai</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Kampinės frezos</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Pjovimo staklės</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Griovelio pjovimo staklės</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Gręžimo staklės</a:t>
            </a:r>
          </a:p>
          <a:p>
            <a:pPr>
              <a:lnSpc>
                <a:spcPts val="2400"/>
              </a:lnSpc>
            </a:pPr>
            <a:endParaRPr lang="en-US" sz="1800">
              <a:latin typeface="Helvetica"/>
              <a:cs typeface="Helvetica"/>
            </a:endParaRPr>
          </a:p>
        </p:txBody>
      </p:sp>
      <p:pic>
        <p:nvPicPr>
          <p:cNvPr id="7" name="Picture Placeholder 6">
            <a:extLst>
              <a:ext uri="{FF2B5EF4-FFF2-40B4-BE49-F238E27FC236}">
                <a16:creationId xmlns:a16="http://schemas.microsoft.com/office/drawing/2014/main" id="{CB735493-A51E-DF43-87EC-B5F05AD312B9}"/>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84476259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a:xfrm>
            <a:off x="777244" y="1640901"/>
            <a:ext cx="5686618"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PRIEŠ PJAUDAMI, SMULKINDAMI IR ŠLIFUODAMI</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lstStyle/>
          <a:p>
            <a:pPr marL="285750" indent="-285750">
              <a:lnSpc>
                <a:spcPct val="1000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Įsitikinkite, kad patalpa yra gerai vėdinama.</a:t>
            </a:r>
          </a:p>
          <a:p>
            <a:pPr marL="285750" indent="-285750">
              <a:lnSpc>
                <a:spcPct val="1000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Patikrinkite, ar įranga nepažeista.</a:t>
            </a:r>
          </a:p>
          <a:p>
            <a:pPr marL="285750" indent="-285750">
              <a:lnSpc>
                <a:spcPct val="1000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Jei naudojate ištraukimo sistemą, įsitikinkite, ar ji veikia tinkamai.</a:t>
            </a:r>
          </a:p>
          <a:p>
            <a:pPr marL="285750" indent="-285750">
              <a:lnSpc>
                <a:spcPct val="1000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Plokštes ir įrenginius plaukite tekančiu vandeniu.</a:t>
            </a:r>
          </a:p>
          <a:p>
            <a:pPr>
              <a:lnSpc>
                <a:spcPct val="100000"/>
              </a:lnSpc>
            </a:pPr>
            <a:endParaRPr lang="en-US" sz="1800"/>
          </a:p>
        </p:txBody>
      </p:sp>
      <p:pic>
        <p:nvPicPr>
          <p:cNvPr id="8" name="Picture Placeholder 7">
            <a:extLst>
              <a:ext uri="{FF2B5EF4-FFF2-40B4-BE49-F238E27FC236}">
                <a16:creationId xmlns:a16="http://schemas.microsoft.com/office/drawing/2014/main" id="{D4945BFB-A30B-6C43-8E3C-484DA302B2D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5845" r="5845"/>
          <a:stretch>
            <a:fillRect/>
          </a:stretch>
        </p:blipFill>
        <p:spPr>
          <a:prstGeom prst="rect">
            <a:avLst/>
          </a:prstGeom>
        </p:spPr>
      </p:pic>
    </p:spTree>
    <p:extLst>
      <p:ext uri="{BB962C8B-B14F-4D97-AF65-F5344CB8AC3E}">
        <p14:creationId xmlns:p14="http://schemas.microsoft.com/office/powerpoint/2010/main" val="306490038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PJAUNANT, SMULKINANT IR ŠLIFUOJANT</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4" y="2670941"/>
            <a:ext cx="5453624" cy="3263745"/>
          </a:xfrm>
        </p:spPr>
        <p:txBody>
          <a:bodyPr/>
          <a:lstStyle/>
          <a:p>
            <a:pPr marL="285750" indent="-285750">
              <a:lnSpc>
                <a:spcPct val="100000"/>
              </a:lnSpc>
              <a:buFont typeface="Arial" panose="020B0604020202020204" pitchFamily="34" charset="0"/>
              <a:buChar char="•"/>
            </a:pPr>
            <a:r>
              <a:rPr lang="lt" sz="1400" b="0" i="0" strike="noStrike" cap="none" spc="0" baseline="0">
                <a:solidFill>
                  <a:srgbClr val="000000"/>
                </a:solidFill>
                <a:effectLst/>
                <a:latin typeface="Helvetica"/>
                <a:ea typeface="Helvetica"/>
                <a:cs typeface="Helvetica"/>
              </a:rPr>
              <a:t>Jei naudojate drėgnus procesus, patikrinkite, ar pakankamas vandens tiekimas.</a:t>
            </a:r>
          </a:p>
          <a:p>
            <a:pPr marL="285750" indent="-285750">
              <a:lnSpc>
                <a:spcPct val="100000"/>
              </a:lnSpc>
              <a:buFont typeface="Arial" panose="020B0604020202020204" pitchFamily="34" charset="0"/>
              <a:buChar char="•"/>
            </a:pPr>
            <a:r>
              <a:rPr lang="lt" sz="1400" b="0" i="0" strike="noStrike" cap="none" spc="0" baseline="0">
                <a:solidFill>
                  <a:srgbClr val="000000"/>
                </a:solidFill>
                <a:effectLst/>
                <a:latin typeface="Helvetica"/>
                <a:ea typeface="Helvetica"/>
                <a:cs typeface="Helvetica"/>
              </a:rPr>
              <a:t>Atlikdami darbus, kurių metu kyla daug dulkių, visada dėvėkite kvėpavimo takų apsaugą.</a:t>
            </a:r>
          </a:p>
          <a:p>
            <a:pPr marL="285750" indent="-285750">
              <a:lnSpc>
                <a:spcPct val="100000"/>
              </a:lnSpc>
              <a:buFont typeface="Arial" panose="020B0604020202020204" pitchFamily="34" charset="0"/>
              <a:buChar char="•"/>
            </a:pPr>
            <a:r>
              <a:rPr lang="lt" sz="1400" b="0" i="0" strike="noStrike" cap="none" spc="0" baseline="0">
                <a:solidFill>
                  <a:srgbClr val="000000"/>
                </a:solidFill>
                <a:effectLst/>
                <a:latin typeface="Helvetica"/>
                <a:ea typeface="Helvetica"/>
                <a:cs typeface="Helvetica"/>
              </a:rPr>
              <a:t>Naudojant įrenginius ir įrankius su integruota vandens sistema itin sumažėja silicio dulkių lygis.</a:t>
            </a:r>
          </a:p>
          <a:p>
            <a:pPr marL="285750" indent="-285750">
              <a:lnSpc>
                <a:spcPct val="100000"/>
              </a:lnSpc>
              <a:buFont typeface="Arial" panose="020B0604020202020204" pitchFamily="34" charset="0"/>
              <a:buChar char="•"/>
            </a:pPr>
            <a:r>
              <a:rPr lang="lt" sz="1400" b="0" i="0" strike="noStrike" cap="none" spc="0" baseline="0">
                <a:solidFill>
                  <a:srgbClr val="000000"/>
                </a:solidFill>
                <a:effectLst/>
                <a:latin typeface="Helvetica"/>
                <a:ea typeface="Helvetica"/>
                <a:cs typeface="Helvetica"/>
              </a:rPr>
              <a:t>Kai įmanoma, įrenginių apsaugines dureles laikykite uždarytas.</a:t>
            </a:r>
          </a:p>
          <a:p>
            <a:pPr marL="285750" indent="-285750">
              <a:lnSpc>
                <a:spcPct val="100000"/>
              </a:lnSpc>
              <a:buFont typeface="Arial" panose="020B0604020202020204" pitchFamily="34" charset="0"/>
              <a:buChar char="•"/>
            </a:pPr>
            <a:r>
              <a:rPr lang="lt" sz="1400" b="0" i="0" strike="noStrike" cap="none" spc="0" baseline="0">
                <a:solidFill>
                  <a:srgbClr val="000000"/>
                </a:solidFill>
                <a:effectLst/>
                <a:latin typeface="Helvetica"/>
                <a:ea typeface="Helvetica"/>
                <a:cs typeface="Helvetica"/>
              </a:rPr>
              <a:t>Naudokite vietinį ištraukiamąjį vėdinimą (VIV), kad surinktumėte silicio dulkes jų susidarymo vietoje ir perneštumėte jas iš zonų, kuriose kvėpuoja darbuotojai.</a:t>
            </a:r>
          </a:p>
          <a:p>
            <a:pPr marL="285750" indent="-285750">
              <a:lnSpc>
                <a:spcPct val="100000"/>
              </a:lnSpc>
              <a:buFont typeface="Arial" panose="020B0604020202020204" pitchFamily="34" charset="0"/>
              <a:buChar char="•"/>
            </a:pPr>
            <a:r>
              <a:rPr lang="lt" sz="1400" b="0" i="0" strike="noStrike" cap="none" spc="0" baseline="0">
                <a:solidFill>
                  <a:srgbClr val="FF0000"/>
                </a:solidFill>
                <a:effectLst/>
                <a:latin typeface="Helvetica"/>
                <a:ea typeface="Helvetica"/>
                <a:cs typeface="Helvetica"/>
              </a:rPr>
              <a:t>Mokytojo tekstas – įrašykite papildomą tekstą apie jūsų kontekstą atitinkančias priemones, susijusias su pjovimu, smulkinimu ir šlifavimu.</a:t>
            </a:r>
          </a:p>
          <a:p>
            <a:pPr>
              <a:lnSpc>
                <a:spcPct val="100000"/>
              </a:lnSpc>
            </a:pPr>
            <a:endParaRPr lang="en-US" sz="1400"/>
          </a:p>
        </p:txBody>
      </p:sp>
      <p:pic>
        <p:nvPicPr>
          <p:cNvPr id="5" name="Picture Placeholder 4">
            <a:extLst>
              <a:ext uri="{FF2B5EF4-FFF2-40B4-BE49-F238E27FC236}">
                <a16:creationId xmlns:a16="http://schemas.microsoft.com/office/drawing/2014/main" id="{594D0DC7-DFD2-2A42-8733-F0DBC264C700}"/>
              </a:ext>
            </a:extLst>
          </p:cNvPr>
          <p:cNvPicPr>
            <a:picLocks noGrp="1" noChangeAspect="1"/>
          </p:cNvPicPr>
          <p:nvPr>
            <p:ph type="pic" sz="quarter" idx="12"/>
          </p:nvPr>
        </p:nvPicPr>
        <p:blipFill>
          <a:blip r:embed="rId3"/>
          <a:srcRect l="20564" r="20564"/>
          <a:stretch>
            <a:fillRect/>
          </a:stretch>
        </p:blipFill>
        <p:spPr>
          <a:prstGeom prst="rect">
            <a:avLst/>
          </a:prstGeom>
        </p:spPr>
      </p:pic>
    </p:spTree>
    <p:extLst>
      <p:ext uri="{BB962C8B-B14F-4D97-AF65-F5344CB8AC3E}">
        <p14:creationId xmlns:p14="http://schemas.microsoft.com/office/powerpoint/2010/main" val="168545642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0"/>
            <a:ext cx="6637969" cy="1584900"/>
          </a:xfrm>
        </p:spPr>
        <p:txBody>
          <a:bodyPr anchor="t"/>
          <a:lstStyle/>
          <a:p>
            <a:pPr>
              <a:lnSpc>
                <a:spcPct val="100000"/>
              </a:lnSpc>
            </a:pPr>
            <a:r>
              <a:rPr lang="lt" sz="2800" b="1" i="0" strike="noStrike" cap="none" spc="0" baseline="0">
                <a:solidFill>
                  <a:srgbClr val="F6A317"/>
                </a:solidFill>
                <a:effectLst/>
                <a:latin typeface="Helvetica"/>
                <a:ea typeface="Helvetica"/>
                <a:cs typeface="Helvetica"/>
              </a:rPr>
              <a:t>PJOVIMO, SMULKINIMO IR ŠLIFAVIMO TAIP IR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4" y="2730938"/>
            <a:ext cx="10965577" cy="3230407"/>
          </a:xfrm>
        </p:spPr>
        <p:txBody>
          <a:bodyPr/>
          <a:lstStyle/>
          <a:p>
            <a:pPr>
              <a:lnSpc>
                <a:spcPct val="100000"/>
              </a:lnSpc>
              <a:spcBef>
                <a:spcPts val="800"/>
              </a:spcBef>
            </a:pPr>
            <a:r>
              <a:rPr lang="lt" sz="1600" b="1" i="0" strike="noStrike" cap="none" spc="0" baseline="0">
                <a:solidFill>
                  <a:srgbClr val="000000"/>
                </a:solidFill>
                <a:effectLst/>
                <a:latin typeface="Helvetica"/>
                <a:ea typeface="Helvetica"/>
                <a:cs typeface="Helvetica"/>
              </a:rPr>
              <a:t>TAIP</a:t>
            </a:r>
          </a:p>
          <a:p>
            <a:pPr marL="285750" indent="-285750">
              <a:lnSpc>
                <a:spcPct val="100000"/>
              </a:lnSpc>
              <a:spcBef>
                <a:spcPts val="800"/>
              </a:spcBef>
              <a:buSzPct val="85000"/>
              <a:buFont typeface=".Apple Color Emoji UI"/>
              <a:buChar char="✅"/>
            </a:pPr>
            <a:r>
              <a:rPr lang="lt" sz="1600" b="0" i="0" strike="noStrike" cap="none" spc="0" baseline="0">
                <a:solidFill>
                  <a:srgbClr val="000000"/>
                </a:solidFill>
                <a:effectLst/>
                <a:latin typeface="Helvetica"/>
                <a:ea typeface="Helvetica"/>
                <a:cs typeface="Helvetica"/>
              </a:rPr>
              <a:t>Kai įmanoma, naudokite dulkių ištraukimo sistemą.</a:t>
            </a:r>
          </a:p>
          <a:p>
            <a:pPr marL="285750" indent="-285750">
              <a:lnSpc>
                <a:spcPct val="100000"/>
              </a:lnSpc>
              <a:spcBef>
                <a:spcPts val="800"/>
              </a:spcBef>
              <a:buSzPct val="85000"/>
              <a:buFont typeface=".Apple Color Emoji UI"/>
              <a:buChar char="✅"/>
            </a:pPr>
            <a:r>
              <a:rPr lang="lt" sz="1600" b="0" i="0" strike="noStrike" cap="none" spc="0" baseline="0">
                <a:solidFill>
                  <a:srgbClr val="000000"/>
                </a:solidFill>
                <a:effectLst/>
                <a:latin typeface="Helvetica"/>
                <a:ea typeface="Helvetica"/>
                <a:cs typeface="Helvetica"/>
              </a:rPr>
              <a:t>Dirbdami uždarose erdvėse išnaudokite vėdinimo sistemas.</a:t>
            </a:r>
          </a:p>
          <a:p>
            <a:pPr marL="285750" indent="-285750">
              <a:lnSpc>
                <a:spcPct val="100000"/>
              </a:lnSpc>
              <a:spcBef>
                <a:spcPts val="800"/>
              </a:spcBef>
              <a:buSzPct val="85000"/>
              <a:buFont typeface=".Apple Color Emoji UI"/>
              <a:buChar char="✅"/>
            </a:pPr>
            <a:r>
              <a:rPr lang="lt" sz="1600" b="0" i="0" strike="noStrike" cap="none" spc="0" baseline="0">
                <a:solidFill>
                  <a:srgbClr val="000000"/>
                </a:solidFill>
                <a:effectLst/>
                <a:latin typeface="Helvetica"/>
                <a:ea typeface="Helvetica"/>
                <a:cs typeface="Helvetica"/>
              </a:rPr>
              <a:t>Norėdami sumažinti dulkių sklidimą naudokite įrankius su integruotu vandeniu.</a:t>
            </a:r>
          </a:p>
          <a:p>
            <a:pPr marL="285750" indent="-285750">
              <a:lnSpc>
                <a:spcPct val="100000"/>
              </a:lnSpc>
              <a:spcBef>
                <a:spcPts val="800"/>
              </a:spcBef>
              <a:spcAft>
                <a:spcPts val="1000"/>
              </a:spcAft>
              <a:buSzPct val="85000"/>
              <a:buFont typeface=".Apple Color Emoji UI"/>
              <a:buChar char="✅"/>
            </a:pPr>
            <a:r>
              <a:rPr lang="lt" sz="1600" b="0" i="0" strike="noStrike" cap="none" spc="0" baseline="0">
                <a:solidFill>
                  <a:srgbClr val="000000"/>
                </a:solidFill>
                <a:effectLst/>
                <a:latin typeface="Helvetica"/>
                <a:ea typeface="Helvetica"/>
                <a:cs typeface="Helvetica"/>
              </a:rPr>
              <a:t>Nurodytose vietose dėvėkite AAP.</a:t>
            </a:r>
          </a:p>
          <a:p>
            <a:pPr>
              <a:lnSpc>
                <a:spcPct val="100000"/>
              </a:lnSpc>
              <a:spcBef>
                <a:spcPts val="800"/>
              </a:spcBef>
            </a:pPr>
            <a:r>
              <a:rPr lang="lt" sz="1600" b="1" i="0" strike="noStrike" cap="none" spc="0" baseline="0">
                <a:solidFill>
                  <a:srgbClr val="000000"/>
                </a:solidFill>
                <a:effectLst/>
                <a:latin typeface="Helvetica"/>
                <a:ea typeface="Helvetica"/>
                <a:cs typeface="Helvetica"/>
              </a:rPr>
              <a:t>NE</a:t>
            </a:r>
          </a:p>
          <a:p>
            <a:pPr marL="285750" indent="-285750">
              <a:lnSpc>
                <a:spcPct val="100000"/>
              </a:lnSpc>
              <a:spcBef>
                <a:spcPts val="800"/>
              </a:spcBef>
              <a:buSzPct val="85000"/>
              <a:buFont typeface=".Apple Color Emoji UI"/>
              <a:buChar char="❌"/>
            </a:pPr>
            <a:r>
              <a:rPr lang="lt" sz="1600" b="0" i="0" strike="noStrike" cap="none" spc="0" baseline="0">
                <a:solidFill>
                  <a:srgbClr val="000000"/>
                </a:solidFill>
                <a:effectLst/>
                <a:latin typeface="Helvetica"/>
                <a:ea typeface="Helvetica"/>
                <a:cs typeface="Helvetica"/>
              </a:rPr>
              <a:t>Nenaudokite pažeistų ar apgadintų įrenginių.</a:t>
            </a:r>
          </a:p>
          <a:p>
            <a:pPr marL="285750" indent="-285750">
              <a:lnSpc>
                <a:spcPct val="100000"/>
              </a:lnSpc>
              <a:spcBef>
                <a:spcPts val="800"/>
              </a:spcBef>
              <a:buSzPct val="85000"/>
              <a:buFont typeface=".Apple Color Emoji UI"/>
              <a:buChar char="❌"/>
            </a:pPr>
            <a:r>
              <a:rPr lang="lt" sz="1600" b="0" i="0" strike="noStrike" cap="none" spc="0" baseline="0">
                <a:solidFill>
                  <a:srgbClr val="000000"/>
                </a:solidFill>
                <a:effectLst/>
                <a:latin typeface="Helvetica"/>
                <a:ea typeface="Helvetica"/>
                <a:cs typeface="Helvetica"/>
              </a:rPr>
              <a:t>Neleiskite dulkių surinkimo konteineriams persipildyti.</a:t>
            </a:r>
          </a:p>
          <a:p>
            <a:pPr marL="285750" indent="-285750">
              <a:lnSpc>
                <a:spcPct val="100000"/>
              </a:lnSpc>
              <a:spcBef>
                <a:spcPts val="800"/>
              </a:spcBef>
              <a:buSzPct val="85000"/>
              <a:buFont typeface=".Apple Color Emoji UI"/>
              <a:buChar char="❌"/>
            </a:pPr>
            <a:r>
              <a:rPr lang="lt" sz="1600" b="0" i="0" strike="noStrike" cap="none" spc="0" baseline="0">
                <a:solidFill>
                  <a:srgbClr val="000000"/>
                </a:solidFill>
                <a:effectLst/>
                <a:latin typeface="Helvetica"/>
                <a:ea typeface="Helvetica"/>
                <a:cs typeface="Helvetica"/>
              </a:rPr>
              <a:t>Nenaudokite prietaisų netinkamiems procesams ar su netinkama įranga (pvz., drėgnų procesų su prietaisu, </a:t>
            </a:r>
            <a:br>
              <a:rPr lang="en-IN" sz="1600" b="0" i="0" strike="noStrike" cap="none" spc="0" baseline="0">
                <a:solidFill>
                  <a:srgbClr val="000000"/>
                </a:solidFill>
                <a:effectLst/>
                <a:latin typeface="Helvetica"/>
                <a:ea typeface="Helvetica"/>
                <a:cs typeface="Helvetica"/>
              </a:rPr>
            </a:br>
            <a:r>
              <a:rPr lang="lt" sz="1600" b="0" i="0" strike="noStrike" cap="none" spc="0" baseline="0">
                <a:solidFill>
                  <a:srgbClr val="000000"/>
                </a:solidFill>
                <a:effectLst/>
                <a:latin typeface="Helvetica"/>
                <a:ea typeface="Helvetica"/>
                <a:cs typeface="Helvetica"/>
              </a:rPr>
              <a:t>kuris neskirtas vandens įsiskverbimui).</a:t>
            </a:r>
          </a:p>
          <a:p>
            <a:pPr marL="285750" indent="-285750">
              <a:lnSpc>
                <a:spcPct val="100000"/>
              </a:lnSpc>
              <a:spcBef>
                <a:spcPts val="800"/>
              </a:spcBef>
              <a:buSzPct val="85000"/>
              <a:buFont typeface=".Apple Color Emoji UI"/>
              <a:buChar char="✅"/>
            </a:pPr>
            <a:endParaRPr lang="en-US"/>
          </a:p>
        </p:txBody>
      </p:sp>
    </p:spTree>
    <p:extLst>
      <p:ext uri="{BB962C8B-B14F-4D97-AF65-F5344CB8AC3E}">
        <p14:creationId xmlns:p14="http://schemas.microsoft.com/office/powerpoint/2010/main" val="89267803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TUŠČIA SKAIDRĖ</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ct val="100000"/>
              </a:lnSpc>
            </a:pPr>
            <a:r>
              <a:rPr lang="lt" sz="1800" b="0" i="0" strike="noStrike" cap="none" spc="0" baseline="0">
                <a:solidFill>
                  <a:srgbClr val="000000"/>
                </a:solidFill>
                <a:effectLst/>
                <a:latin typeface="Helvetica"/>
                <a:ea typeface="Helvetica"/>
                <a:cs typeface="Helvetica"/>
              </a:rPr>
              <a:t>Naudokite šią skaidrę darbo aplinkai ir (arba) kontekstui pritaikytai mokymo medžiagai sukurti.</a:t>
            </a:r>
          </a:p>
          <a:p>
            <a:pPr>
              <a:lnSpc>
                <a:spcPct val="100000"/>
              </a:lnSpc>
            </a:pPr>
            <a:r>
              <a:rPr lang="lt" sz="1800" b="0" i="0" strike="noStrike" cap="none" spc="0" baseline="0">
                <a:solidFill>
                  <a:srgbClr val="000000"/>
                </a:solidFill>
                <a:effectLst/>
                <a:latin typeface="Helvetica"/>
                <a:ea typeface="Helvetica"/>
                <a:cs typeface="Helvetica"/>
              </a:rPr>
              <a:t>Norėdami pakeisti paveikslą spauskite dešinį pelės mygtuką &gt; keisti paveikslą &gt; iš failo.</a:t>
            </a:r>
          </a:p>
          <a:p>
            <a:pPr>
              <a:lnSpc>
                <a:spcPct val="100000"/>
              </a:lnSpc>
            </a:pPr>
            <a:r>
              <a:rPr lang="lt" sz="1800" b="0" i="0" strike="noStrike" cap="none" spc="0" baseline="0">
                <a:solidFill>
                  <a:srgbClr val="000000"/>
                </a:solidFill>
                <a:effectLst/>
                <a:latin typeface="Helvetica"/>
                <a:ea typeface="Helvetica"/>
                <a:cs typeface="Helvetica"/>
              </a:rPr>
              <a:t>Norėdami sukurti daugiau skaidrių, spustelėkite viršuje esantį skirtuką „Nauja skaidrė“.</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4001720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IŠVADA</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5639323" cy="3682369"/>
          </a:xfrm>
        </p:spPr>
        <p:txBody>
          <a:bodyPr anchor="t"/>
          <a:lstStyle/>
          <a:p>
            <a:pPr>
              <a:lnSpc>
                <a:spcPts val="2400"/>
              </a:lnSpc>
            </a:pPr>
            <a:r>
              <a:rPr lang="lt" sz="1800" b="0" i="0" strike="noStrike" cap="none" spc="0" baseline="0">
                <a:solidFill>
                  <a:srgbClr val="000000"/>
                </a:solidFill>
                <a:effectLst/>
                <a:latin typeface="Helvetica"/>
                <a:ea typeface="Helvetica"/>
                <a:cs typeface="Helvetica"/>
              </a:rPr>
              <a:t>Pjovimas, smulkinimas ir šlifavimas yra intensyvūs procesai, kurių metu kyla daug dulkių.</a:t>
            </a:r>
          </a:p>
          <a:p>
            <a:pPr>
              <a:lnSpc>
                <a:spcPts val="2400"/>
              </a:lnSpc>
            </a:pPr>
            <a:r>
              <a:rPr lang="lt" sz="1800" b="0" i="0" strike="noStrike" cap="none" spc="0" baseline="0">
                <a:solidFill>
                  <a:srgbClr val="000000"/>
                </a:solidFill>
                <a:effectLst/>
                <a:latin typeface="Helvetica"/>
                <a:ea typeface="Helvetica"/>
                <a:cs typeface="Helvetica"/>
              </a:rPr>
              <a:t>Atminkite:</a:t>
            </a:r>
          </a:p>
          <a:p>
            <a:pPr marL="285750" indent="-285750">
              <a:lnSpc>
                <a:spcPts val="2400"/>
              </a:lnSpc>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įsitikinkite, kad atitverta zona yra gerai vėdinama;</a:t>
            </a:r>
          </a:p>
          <a:p>
            <a:pPr marL="285750" indent="-285750">
              <a:lnSpc>
                <a:spcPts val="2400"/>
              </a:lnSpc>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kai tik įmanoma, naudokite įrankius su integruotu drėkinimu;</a:t>
            </a:r>
          </a:p>
          <a:p>
            <a:pPr marL="285750" indent="-285750">
              <a:lnSpc>
                <a:spcPts val="2400"/>
              </a:lnSpc>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patikrinkite, ar įranga nepažeista.</a:t>
            </a:r>
          </a:p>
          <a:p>
            <a:pPr marL="285750" indent="-285750">
              <a:lnSpc>
                <a:spcPts val="2400"/>
              </a:lnSpc>
              <a:buClr>
                <a:srgbClr val="F1B600"/>
              </a:buClr>
              <a:buSzPct val="120000"/>
              <a:buFont typeface="Wingdings" pitchFamily="2" charset="2"/>
              <a:buChar char="q"/>
            </a:pPr>
            <a:r>
              <a:rPr lang="lt" sz="1800" b="0" i="0" strike="noStrike" cap="none" spc="0" baseline="0">
                <a:solidFill>
                  <a:srgbClr val="FF0000"/>
                </a:solidFill>
                <a:effectLst/>
                <a:latin typeface="Helvetica"/>
                <a:ea typeface="Helvetica"/>
                <a:cs typeface="Helvetica"/>
              </a:rPr>
              <a:t>Mokytojas įrašo pagal kontekstą tinkamas išvadas.</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26749175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TOLESNIS MOKYMASIS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7"/>
            <a:ext cx="5453624" cy="2003524"/>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3" history="0"/>
              </a:rPr>
              <a:t>Geroji sausojo pjovimo patirtis naudojant rankinius kampinius šlifuoklius ir frezas arba griovelio pjovimo stakles (2.1.14a užduočių lapas)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3" history="0"/>
              </a:rPr>
              <a:t>Geroji keraminių ir akmeninių medžiagų pjaustymo </a:t>
            </a:r>
            <a:br>
              <a:rPr lang="en-IN" sz="1600" b="0" i="0" strike="noStrike" cap="none" spc="0" baseline="0">
                <a:solidFill>
                  <a:srgbClr val="000000"/>
                </a:solidFill>
                <a:effectLst/>
                <a:latin typeface="Helvetica"/>
                <a:ea typeface="Helvetica"/>
                <a:cs typeface="Helvetica"/>
                <a:hlinkClick r:id="rId3" history="0"/>
              </a:rPr>
            </a:br>
            <a:r>
              <a:rPr lang="lt" sz="1600" b="0" i="0" strike="noStrike" cap="none" spc="0" baseline="0">
                <a:solidFill>
                  <a:srgbClr val="000000"/>
                </a:solidFill>
                <a:effectLst/>
                <a:latin typeface="Helvetica"/>
                <a:ea typeface="Helvetica"/>
                <a:cs typeface="Helvetica"/>
                <a:hlinkClick r:id="rId3" history="0"/>
              </a:rPr>
              <a:t>ir poliravimo patirtis (2.2.7 užduočių lapas)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4" history="0"/>
              </a:rPr>
              <a:t>NEPSI gerosios patirties vadovas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5" history="0"/>
              </a:rPr>
              <a:t>NEPSI vadovas mažoms ir vidutinėms įmonėms</a:t>
            </a:r>
          </a:p>
        </p:txBody>
      </p:sp>
      <p:sp>
        <p:nvSpPr>
          <p:cNvPr id="4" name="Rounded Rectangle 3">
            <a:extLst>
              <a:ext uri="{FF2B5EF4-FFF2-40B4-BE49-F238E27FC236}">
                <a16:creationId xmlns:a16="http://schemas.microsoft.com/office/drawing/2014/main" id="{F9F6C2B3-C478-8640-8DC5-5FE0011FBCC7}"/>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A26426C-73DF-7F44-9E81-93F6BA595F94}"/>
              </a:ext>
            </a:extLst>
          </p:cNvPr>
          <p:cNvSpPr/>
          <p:nvPr/>
        </p:nvSpPr>
        <p:spPr>
          <a:xfrm>
            <a:off x="1088454" y="5296779"/>
            <a:ext cx="10022946" cy="369332"/>
          </a:xfrm>
          <a:prstGeom prst="rect">
            <a:avLst/>
          </a:prstGeom>
          <a:noFill/>
          <a:ln>
            <a:noFill/>
          </a:ln>
        </p:spPr>
        <p:txBody>
          <a:bodyPr wrap="square" anchor="ctr">
            <a:spAutoFit/>
          </a:bodyPr>
          <a:lstStyle/>
          <a:p>
            <a:pPr>
              <a:spcBef>
                <a:spcPts val="1200"/>
              </a:spcBef>
              <a:spcAft>
                <a:spcPts val="1200"/>
              </a:spcAft>
              <a:buSzPct val="130000"/>
            </a:pPr>
            <a:r>
              <a:rPr lang="lt" b="0" i="0" strike="noStrike" cap="none" spc="0" baseline="0">
                <a:solidFill>
                  <a:srgbClr val="000000"/>
                </a:solidFill>
                <a:effectLst/>
                <a:latin typeface="Calibri"/>
                <a:ea typeface="Calibri"/>
                <a:cs typeface="Calibri"/>
              </a:rPr>
              <a:t>Daugiau mokymosi apie ĮKSD išteklių rasite apsilankę </a:t>
            </a:r>
            <a:r>
              <a:rPr lang="lt" b="1" i="0" strike="noStrike" cap="none" spc="0" baseline="0">
                <a:solidFill>
                  <a:srgbClr val="000000"/>
                </a:solidFill>
                <a:effectLst/>
                <a:latin typeface="Calibri"/>
                <a:ea typeface="Calibri"/>
                <a:cs typeface="Calibri"/>
              </a:rPr>
              <a:t>NEPSI e-mokymosi platformoje</a:t>
            </a:r>
            <a:r>
              <a:rPr lang="lt" b="0" i="0" strike="noStrike" cap="none" spc="0" baseline="0">
                <a:solidFill>
                  <a:srgbClr val="000000"/>
                </a:solidFill>
                <a:effectLst/>
                <a:latin typeface="Calibri"/>
                <a:ea typeface="Calibri"/>
                <a:cs typeface="Calibri"/>
              </a:rPr>
              <a:t> </a:t>
            </a:r>
            <a:r>
              <a:rPr lang="lt" b="0" i="0" strike="noStrike" cap="none" spc="0" baseline="0">
                <a:solidFill>
                  <a:srgbClr val="000000"/>
                </a:solidFill>
                <a:effectLst/>
                <a:latin typeface="Calibri"/>
                <a:ea typeface="Calibri"/>
                <a:cs typeface="Calibri"/>
                <a:hlinkClick r:id="rId6" history="0"/>
              </a:rPr>
              <a:t>training.nepsi.eu</a:t>
            </a:r>
            <a:r>
              <a:rPr lang="lt" b="0" i="0" strike="noStrike" cap="none" spc="0" baseline="0">
                <a:solidFill>
                  <a:srgbClr val="000000"/>
                </a:solidFill>
                <a:effectLst/>
                <a:latin typeface="Calibri"/>
                <a:ea typeface="Calibri"/>
                <a:cs typeface="Calibri"/>
              </a:rPr>
              <a:t>.</a:t>
            </a:r>
          </a:p>
        </p:txBody>
      </p:sp>
    </p:spTree>
    <p:extLst>
      <p:ext uri="{BB962C8B-B14F-4D97-AF65-F5344CB8AC3E}">
        <p14:creationId xmlns:p14="http://schemas.microsoft.com/office/powerpoint/2010/main" val="92102000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schemas.microsoft.com/office/infopath/2007/PartnerControls"/>
    <ds:schemaRef ds:uri="http://schemas.microsoft.com/office/2006/documentManagement/types"/>
    <ds:schemaRef ds:uri="http://purl.org/dc/dcmitype/"/>
    <ds:schemaRef ds:uri="http://purl.org/dc/elements/1.1/"/>
    <ds:schemaRef ds:uri="d8ecf516-e360-4672-81b9-68723bedb71f"/>
    <ds:schemaRef ds:uri="http://purl.org/dc/terms/"/>
    <ds:schemaRef ds:uri="http://schemas.microsoft.com/office/2006/metadata/properties"/>
    <ds:schemaRef ds:uri="http://schemas.openxmlformats.org/package/2006/metadata/core-properties"/>
    <ds:schemaRef ds:uri="6d9d7403-2d8c-4818-ae25-2c5629bc7330"/>
    <ds:schemaRef ds:uri="http://www.w3.org/XML/1998/namespace"/>
  </ds:schemaRefs>
</ds:datastoreItem>
</file>

<file path=customXml/itemProps3.xml><?xml version="1.0" encoding="utf-8"?>
<ds:datastoreItem xmlns:ds="http://schemas.openxmlformats.org/officeDocument/2006/customXml" ds:itemID="{7B92D939-9B17-4C02-965B-981E987907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83</TotalTime>
  <Words>1075</Words>
  <Application>Microsoft Macintosh PowerPoint</Application>
  <PresentationFormat>Widescreen</PresentationFormat>
  <Paragraphs>104</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45</cp:revision>
  <dcterms:created xsi:type="dcterms:W3CDTF">2020-06-26T09:56:53Z</dcterms:created>
  <dcterms:modified xsi:type="dcterms:W3CDTF">2024-11-13T11:59:18Z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