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D6E894-9F01-4AB9-ABBD-85E0EBC1E223}" v="5" dt="2022-10-04T16:46:41.4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80952"/>
  </p:normalViewPr>
  <p:slideViewPr>
    <p:cSldViewPr snapToGrid="0" snapToObjects="1">
      <p:cViewPr varScale="1">
        <p:scale>
          <a:sx n="98" d="100"/>
          <a:sy n="98" d="100"/>
        </p:scale>
        <p:origin x="182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Didelis įkvepiamo kristalinio silicio dioksido (ĮKSD) poveikis ilguoju laikotarpiu sukelia rimtas pasekmes. Dėl šios priežasties svarbu, kad darbuotojai išmanytų gerąją patirtį, padedančią išvengti arba sumažinti silicio dulkių poveikį. </a:t>
            </a:r>
          </a:p>
          <a:p>
            <a:endParaRPr lang="en-US"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Šiame mokyme pateikiama informacija apie procesų atitvėrimą. Turėkite omenyje, kad prieš kuriant, kaip atitverti procesus, reikia atlikti rizikos vertinimą, nors tai pirmiausia yra vadovybės rūpestis.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7955279" y="429114"/>
            <a:ext cx="386207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 sz="1400" b="1" i="0" strike="noStrike" cap="none" spc="0" baseline="0">
                <a:solidFill>
                  <a:srgbClr val="F6A317"/>
                </a:solidFill>
                <a:effectLst/>
                <a:latin typeface="Helvetica"/>
                <a:ea typeface="Helvetica"/>
                <a:cs typeface="Helvetica"/>
              </a:rPr>
              <a:t>GEROSIOS PATIRTIES MOKYMAS APIE PROCESŲ ATITVĖRIMĄ</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 </a:t>
            </a:r>
            <a:endParaRPr lang="lt-LT" dirty="0"/>
          </a:p>
          <a:p>
            <a:pPr>
              <a:lnSpc>
                <a:spcPct val="100000"/>
              </a:lnSpc>
            </a:pPr>
            <a:r>
              <a:rPr lang="lt" sz="2800" b="1" i="0" strike="noStrike" cap="none" spc="0" baseline="0" dirty="0">
                <a:solidFill>
                  <a:srgbClr val="FFFFFF"/>
                </a:solidFill>
                <a:effectLst/>
                <a:latin typeface="Helvetica"/>
                <a:ea typeface="Helvetica"/>
                <a:cs typeface="Helvetica"/>
              </a:rPr>
              <a:t>APIE PROCESŲ ATITVĖRIMĄ</a:t>
            </a:r>
            <a:endParaRPr lang="lt" dirty="0"/>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7380514" y="321972"/>
            <a:ext cx="4416535"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571114"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lt" sz="1800" b="1" i="0" strike="noStrike" cap="none" spc="0" baseline="0">
                <a:solidFill>
                  <a:srgbClr val="000000"/>
                </a:solidFill>
                <a:effectLst/>
                <a:latin typeface="Helvetica"/>
                <a:ea typeface="Helvetica"/>
                <a:cs typeface="Helvetica"/>
              </a:rPr>
              <a:t>Išmokti apsisaugoti nuo darbe kylančių pavojų yra 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kaip atitverti procesai sumažina įkvepiamojo kristalinio silicio dioksido (ĮKSD) dulkių poveikį;</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esmines procesų atitvėrimo gaires.</a:t>
            </a:r>
          </a:p>
          <a:p>
            <a:pPr marL="285750" indent="-285750">
              <a:lnSpc>
                <a:spcPts val="24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Vieta mokytojui įrašyti tekstą – jei pridėjote pasirinktinę skaidrę, įterpkite trumpą kontekstinės medžiagos apžvalgą.</a:t>
            </a:r>
          </a:p>
          <a:p>
            <a:pPr marL="285750" indent="-285750">
              <a:lnSpc>
                <a:spcPts val="2400"/>
              </a:lnSpc>
              <a:buFont typeface="Arial" panose="020B0604020202020204" pitchFamily="34" charset="0"/>
              <a:buChar char="•"/>
            </a:pPr>
            <a:endParaRPr lang="en-US" sz="1800"/>
          </a:p>
          <a:p>
            <a:pPr marL="285750" indent="-285750">
              <a:lnSpc>
                <a:spcPts val="2400"/>
              </a:lnSpc>
              <a:buFont typeface="Arial" panose="020B0604020202020204" pitchFamily="34" charset="0"/>
              <a:buChar char="•"/>
            </a:pPr>
            <a:endParaRPr lang="en-US" sz="180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104387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Procesų atitvėrimas yra vienas iš penkių pagrindinių dulkių kontrolės metodų.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444986"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 dulkės, vykdant uždaroje aplinkoje išvengiama dulkių poveikio</a:t>
            </a:r>
          </a:p>
          <a:p>
            <a:pPr>
              <a:spcAft>
                <a:spcPts val="300"/>
              </a:spcAft>
            </a:pPr>
            <a:endParaRPr lang="en-US"/>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TOKIOS VEIKLOS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Teisingas tokių priemonių veikimas yra esminis, siekiant apsaugoti mus nuo ĮKSD.</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KAIP ATITVERTI PROCESAI PADEDA SUMAŽINTI ĮKSD POVEIKĮ</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122073"/>
            <a:ext cx="5453624" cy="3343886"/>
          </a:xfrm>
        </p:spPr>
        <p:txBody>
          <a:bodyPr/>
          <a:lstStyle/>
          <a:p>
            <a:pPr>
              <a:lnSpc>
                <a:spcPts val="2400"/>
              </a:lnSpc>
            </a:pPr>
            <a:r>
              <a:rPr lang="lt" sz="1800" b="0" i="0" strike="noStrike" cap="none" spc="0" baseline="0">
                <a:solidFill>
                  <a:srgbClr val="000000"/>
                </a:solidFill>
                <a:effectLst/>
                <a:latin typeface="Helvetica"/>
                <a:ea typeface="Helvetica"/>
                <a:cs typeface="Helvetica"/>
              </a:rPr>
              <a:t>Atitvertas procesas yra dulkių kontrolės metodas ir būdas sumažinti dulkių poveikį dulkes sulaikant arba izoliuojant jų atsiradimo vietoje.</a:t>
            </a:r>
          </a:p>
          <a:p>
            <a:pPr>
              <a:lnSpc>
                <a:spcPts val="2400"/>
              </a:lnSpc>
            </a:pPr>
            <a:r>
              <a:rPr lang="lt" sz="1800" b="0" i="0" strike="noStrike" cap="none" spc="0" baseline="0">
                <a:solidFill>
                  <a:srgbClr val="000000"/>
                </a:solidFill>
                <a:effectLst/>
                <a:latin typeface="Helvetica"/>
                <a:ea typeface="Helvetica"/>
                <a:cs typeface="Helvetica"/>
              </a:rPr>
              <a:t>Tiesiog pastačius barjerą tarp darbuotojo ir dulkių atsiradimo šaltinio poveikio ribas galima reikšmingai sumažinti. Atitvėrimas gali būti taikomas daugeliui pramoninių procesų.</a:t>
            </a:r>
          </a:p>
          <a:p>
            <a:pPr>
              <a:lnSpc>
                <a:spcPts val="2400"/>
              </a:lnSpc>
            </a:pPr>
            <a:endParaRPr lang="en-GB" sz="180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a:xfrm>
            <a:off x="777244" y="1640901"/>
            <a:ext cx="10333121" cy="677756"/>
          </a:xfrm>
        </p:spPr>
        <p:txBody>
          <a:bodyPr/>
          <a:lstStyle/>
          <a:p>
            <a:pPr>
              <a:lnSpc>
                <a:spcPct val="100000"/>
              </a:lnSpc>
            </a:pPr>
            <a:r>
              <a:rPr lang="lt" sz="2800" b="1" i="0" strike="noStrike" cap="none" spc="0" baseline="0">
                <a:solidFill>
                  <a:srgbClr val="F6A317"/>
                </a:solidFill>
                <a:effectLst/>
                <a:latin typeface="Helvetica"/>
                <a:ea typeface="Helvetica"/>
                <a:cs typeface="Helvetica"/>
              </a:rPr>
              <a:t>ESMINĖS PROCESŲ ATITVĖRIMO GAIRĖS</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318657"/>
            <a:ext cx="10333122" cy="3263491"/>
          </a:xfrm>
        </p:spPr>
        <p:txBody>
          <a:bodyPr anchor="t"/>
          <a:lstStyle/>
          <a:p>
            <a:pPr>
              <a:lnSpc>
                <a:spcPts val="2400"/>
              </a:lnSpc>
              <a:spcAft>
                <a:spcPts val="1000"/>
              </a:spcAft>
            </a:pPr>
            <a:r>
              <a:rPr lang="lt" sz="1800" b="0" i="0" strike="noStrike" cap="none" spc="0" baseline="0">
                <a:solidFill>
                  <a:srgbClr val="000000"/>
                </a:solidFill>
                <a:effectLst/>
                <a:latin typeface="Helvetica"/>
                <a:ea typeface="Helvetica"/>
                <a:cs typeface="Helvetica"/>
              </a:rPr>
              <a:t>Procesų atitvėrimas yra vienas iš veiksmingiausių dulkių kontrolės būdų.</a:t>
            </a:r>
          </a:p>
          <a:p>
            <a:pPr marL="342900" indent="-342900">
              <a:lnSpc>
                <a:spcPts val="2400"/>
              </a:lnSpc>
              <a:spcAft>
                <a:spcPts val="1000"/>
              </a:spcAft>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Visada geriau kontroliuoti dulkes jų susidarymo vietoje, o ne pasikliauti darbuotojams skirtomis asmeninėmis apsaugos priemonėmis (pvz., kaukėmis nuo dulkių), kurios apsaugo tik jas dėvintį asmenį ir ne visada būna patikimos.</a:t>
            </a:r>
          </a:p>
          <a:p>
            <a:pPr marL="342900" indent="-342900">
              <a:lnSpc>
                <a:spcPts val="2400"/>
              </a:lnSpc>
              <a:spcAft>
                <a:spcPts val="1000"/>
              </a:spcAft>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Ištraukiamojo vėdinimo ir negatyvaus slėgio naudojimas pagerina atitvėrimo metodus. Tinkamas darbo vietos vėdinimas užtikrina gerą oro kokybę ir neleidžia dulkėms vėl pasklisti.</a:t>
            </a:r>
          </a:p>
          <a:p>
            <a:pPr>
              <a:lnSpc>
                <a:spcPts val="2400"/>
              </a:lnSpc>
              <a:spcAft>
                <a:spcPts val="1000"/>
              </a:spcAft>
            </a:pPr>
            <a:endParaRPr lang="en-GB" sz="180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780844" cy="677756"/>
          </a:xfrm>
        </p:spPr>
        <p:txBody>
          <a:bodyPr anchor="t"/>
          <a:lstStyle/>
          <a:p>
            <a:pPr>
              <a:lnSpc>
                <a:spcPct val="100000"/>
              </a:lnSpc>
            </a:pPr>
            <a:r>
              <a:rPr lang="lt" sz="2800" b="1" i="0" strike="noStrike" cap="none" spc="0" baseline="0">
                <a:solidFill>
                  <a:srgbClr val="F6A317"/>
                </a:solidFill>
                <a:effectLst/>
                <a:latin typeface="Helvetica"/>
                <a:ea typeface="Helvetica"/>
                <a:cs typeface="Helvetica"/>
              </a:rPr>
              <a:t>PROCESŲ ATITVĖRIMO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1" y="2319556"/>
            <a:ext cx="11240588" cy="3230407"/>
          </a:xfrm>
        </p:spPr>
        <p:txBody>
          <a:bodyPr/>
          <a:lstStyle/>
          <a:p>
            <a:pPr>
              <a:lnSpc>
                <a:spcPct val="100000"/>
              </a:lnSpc>
              <a:spcBef>
                <a:spcPts val="600"/>
              </a:spcBef>
            </a:pPr>
            <a:r>
              <a:rPr lang="lt" sz="1600" b="1" i="0" strike="noStrike" cap="none" spc="0" baseline="0">
                <a:solidFill>
                  <a:srgbClr val="000000"/>
                </a:solidFill>
                <a:effectLst/>
                <a:latin typeface="Helvetica"/>
                <a:ea typeface="Helvetica"/>
                <a:cs typeface="Helvetica"/>
              </a:rPr>
              <a:t>TAIP</a:t>
            </a:r>
          </a:p>
          <a:p>
            <a:pPr marL="285750" indent="-285750">
              <a:lnSpc>
                <a:spcPct val="100000"/>
              </a:lnSpc>
              <a:spcBef>
                <a:spcPts val="600"/>
              </a:spcBef>
              <a:buSzPct val="85000"/>
              <a:buFont typeface=".Apple Color Emoji UI"/>
              <a:buChar char="✅"/>
            </a:pPr>
            <a:r>
              <a:rPr lang="lt" sz="1540" b="0" i="0" strike="noStrike" cap="none" spc="0" baseline="0">
                <a:solidFill>
                  <a:srgbClr val="000000"/>
                </a:solidFill>
                <a:effectLst/>
                <a:latin typeface="Helvetica"/>
                <a:ea typeface="Helvetica"/>
                <a:cs typeface="Helvetica"/>
              </a:rPr>
              <a:t>Procesus atlikite tik tuomet, kai atitverta zona yra uždaryta, o vėdinimo sistema įjungta.</a:t>
            </a:r>
          </a:p>
          <a:p>
            <a:pPr marL="285750" indent="-285750">
              <a:lnSpc>
                <a:spcPct val="100000"/>
              </a:lnSpc>
              <a:spcBef>
                <a:spcPts val="600"/>
              </a:spcBef>
              <a:buSzPct val="85000"/>
              <a:buFont typeface=".Apple Color Emoji UI"/>
              <a:buChar char="✅"/>
            </a:pPr>
            <a:r>
              <a:rPr lang="lt" sz="1540" b="0" i="0" strike="noStrike" cap="none" spc="0" baseline="0">
                <a:solidFill>
                  <a:srgbClr val="000000"/>
                </a:solidFill>
                <a:effectLst/>
                <a:latin typeface="Helvetica"/>
                <a:ea typeface="Helvetica"/>
                <a:cs typeface="Helvetica"/>
              </a:rPr>
              <a:t>Reguliariai tikrinkite, ar nėra atitvėrimo pažeidimų, juos aptikę apie tai praneškite.</a:t>
            </a:r>
          </a:p>
          <a:p>
            <a:pPr marL="285750" indent="-285750">
              <a:lnSpc>
                <a:spcPct val="100000"/>
              </a:lnSpc>
              <a:spcBef>
                <a:spcPts val="600"/>
              </a:spcBef>
              <a:buSzPct val="85000"/>
              <a:buFont typeface=".Apple Color Emoji UI"/>
              <a:buChar char="✅"/>
            </a:pPr>
            <a:r>
              <a:rPr lang="lt" sz="1540" b="0" i="0" strike="noStrike" cap="none" spc="0" baseline="0">
                <a:solidFill>
                  <a:srgbClr val="000000"/>
                </a:solidFill>
                <a:effectLst/>
                <a:latin typeface="Helvetica"/>
                <a:ea typeface="Helvetica"/>
                <a:cs typeface="Helvetica"/>
              </a:rPr>
              <a:t>Turėkite planą, kaip saugiai tvarkytis atitvertoje zonoje sugedus įrenginiams arba išbyrėjus medžiagoms.</a:t>
            </a:r>
          </a:p>
          <a:p>
            <a:pPr marL="285750" indent="-285750">
              <a:lnSpc>
                <a:spcPct val="100000"/>
              </a:lnSpc>
              <a:spcBef>
                <a:spcPts val="600"/>
              </a:spcBef>
              <a:buSzPct val="85000"/>
              <a:buFont typeface=".Apple Color Emoji UI"/>
              <a:buChar char="✅"/>
            </a:pPr>
            <a:r>
              <a:rPr lang="lt" sz="1540" b="0" i="0" strike="noStrike" cap="none" spc="0" baseline="0">
                <a:solidFill>
                  <a:srgbClr val="000000"/>
                </a:solidFill>
                <a:effectLst/>
                <a:latin typeface="Helvetica"/>
                <a:ea typeface="Helvetica"/>
                <a:cs typeface="Helvetica"/>
              </a:rPr>
              <a:t>Sustabdykite procesą, o prieš sugrįždami į atitvertą zoną leiskite orui išsivėdinti.</a:t>
            </a:r>
          </a:p>
          <a:p>
            <a:pPr marL="285750" indent="-285750">
              <a:lnSpc>
                <a:spcPct val="100000"/>
              </a:lnSpc>
              <a:spcBef>
                <a:spcPts val="600"/>
              </a:spcBef>
              <a:spcAft>
                <a:spcPts val="1000"/>
              </a:spcAft>
              <a:buSzPct val="85000"/>
              <a:buFont typeface=".Apple Color Emoji UI"/>
              <a:buChar char="✅"/>
            </a:pPr>
            <a:r>
              <a:rPr lang="lt" sz="1540" b="0" i="0" strike="noStrike" cap="none" spc="0" baseline="0">
                <a:solidFill>
                  <a:srgbClr val="FF0000"/>
                </a:solidFill>
                <a:effectLst/>
                <a:latin typeface="Helvetica"/>
                <a:ea typeface="Helvetica"/>
                <a:cs typeface="Helvetica"/>
              </a:rPr>
              <a:t>Mokytojo tekstas – įrašykite papildomą tekstą apie jūsų kontekstą atitinkančias priemones, susijusias su procesų atitvėrimu.</a:t>
            </a:r>
          </a:p>
          <a:p>
            <a:pPr>
              <a:lnSpc>
                <a:spcPct val="100000"/>
              </a:lnSpc>
              <a:spcBef>
                <a:spcPts val="600"/>
              </a:spcBef>
            </a:pPr>
            <a:r>
              <a:rPr lang="lt" sz="1600" b="1" i="0" strike="noStrike" cap="none" spc="0" baseline="0">
                <a:solidFill>
                  <a:srgbClr val="000000"/>
                </a:solidFill>
                <a:effectLst/>
                <a:latin typeface="Helvetica"/>
                <a:ea typeface="Helvetica"/>
                <a:cs typeface="Helvetica"/>
              </a:rPr>
              <a:t>NE</a:t>
            </a:r>
          </a:p>
          <a:p>
            <a:pPr marL="285750" indent="-285750">
              <a:lnSpc>
                <a:spcPct val="100000"/>
              </a:lnSpc>
              <a:spcBef>
                <a:spcPts val="600"/>
              </a:spcBef>
              <a:buSzPct val="85000"/>
              <a:buFont typeface=".Apple Color Emoji UI"/>
              <a:buChar char="❌"/>
            </a:pPr>
            <a:r>
              <a:rPr lang="lt" sz="1540" b="0" i="0" strike="noStrike" cap="none" spc="0" baseline="0">
                <a:solidFill>
                  <a:srgbClr val="000000"/>
                </a:solidFill>
                <a:effectLst/>
                <a:latin typeface="Helvetica"/>
                <a:ea typeface="Helvetica"/>
                <a:cs typeface="Helvetica"/>
              </a:rPr>
              <a:t>Neikite į aptvertą zoną nepasirūpinę atsargumo priemonėmis, saugančiomis nuo dulkių poveikio ( pvz., asmens apsaugos priemonėmis).</a:t>
            </a:r>
          </a:p>
          <a:p>
            <a:pPr marL="285750" indent="-285750">
              <a:lnSpc>
                <a:spcPct val="100000"/>
              </a:lnSpc>
              <a:spcBef>
                <a:spcPts val="600"/>
              </a:spcBef>
              <a:buSzPct val="85000"/>
              <a:buFont typeface=".Apple Color Emoji UI"/>
              <a:buChar char="❌"/>
            </a:pPr>
            <a:r>
              <a:rPr lang="lt" sz="1540" b="0" i="0" strike="noStrike" cap="none" spc="0" baseline="0">
                <a:solidFill>
                  <a:srgbClr val="000000"/>
                </a:solidFill>
                <a:effectLst/>
                <a:latin typeface="Helvetica"/>
                <a:ea typeface="Helvetica"/>
                <a:cs typeface="Helvetica"/>
              </a:rPr>
              <a:t>Procesus atlikite palikę atitvertos zonos duris atidarytas.</a:t>
            </a:r>
          </a:p>
          <a:p>
            <a:pPr marL="285750" indent="-285750">
              <a:lnSpc>
                <a:spcPct val="100000"/>
              </a:lnSpc>
              <a:spcBef>
                <a:spcPts val="600"/>
              </a:spcBef>
              <a:buSzPct val="85000"/>
              <a:buFont typeface=".Apple Color Emoji UI"/>
              <a:buChar char="❌"/>
            </a:pPr>
            <a:r>
              <a:rPr lang="lt" sz="1540" b="0" i="0" strike="noStrike" cap="none" spc="0" baseline="0">
                <a:solidFill>
                  <a:srgbClr val="FF0000"/>
                </a:solidFill>
                <a:effectLst/>
                <a:latin typeface="Helvetica"/>
                <a:ea typeface="Helvetica"/>
                <a:cs typeface="Helvetica"/>
              </a:rPr>
              <a:t>Mokytojo tekstas – įrašykite papildomą tekstą apie jūsų kontekstą atitinkančias priemones, susijusias su procesų atitvėrimu.</a:t>
            </a:r>
          </a:p>
          <a:p>
            <a:pPr marL="285750" indent="-285750">
              <a:lnSpc>
                <a:spcPct val="100000"/>
              </a:lnSpc>
              <a:spcBef>
                <a:spcPts val="600"/>
              </a:spcBef>
              <a:buSzPct val="85000"/>
              <a:buFont typeface=".Apple Color Emoji UI"/>
              <a:buChar char="✅"/>
            </a:pPr>
            <a:endParaRPr lang="en-US">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lt" sz="1800" b="0" i="0" strike="noStrike" cap="none" spc="0" baseline="0">
                <a:solidFill>
                  <a:srgbClr val="000000"/>
                </a:solidFill>
                <a:effectLst/>
                <a:latin typeface="Helvetica"/>
                <a:ea typeface="Helvetica"/>
                <a:cs typeface="Helvetica"/>
              </a:rPr>
              <a:t>Procesų atitvėrimas yra vienas iš veiksmingiausių dulkių kontrolės būdų. Atminkite: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Jei tik įmanoma, visada naudokite atitvertus procesus su vėdinimo sistemomis ir praneškite apie gedimus. </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Turėkite planą, kaip saugiai tvarkytis su situacijomis, kai jums reikia įeiti į atitvertą zoną.</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FF0000"/>
                </a:solidFill>
                <a:effectLst/>
                <a:latin typeface="Helvetica"/>
                <a:ea typeface="Helvetica"/>
                <a:cs typeface="Helvetica"/>
              </a:rPr>
              <a:t>Mokytojas įrašo pagal kontekstą tinkamas išvadas.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PAPILDOMA MOKOMOJI MEDŽIAGA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4" history="0"/>
              </a:rPr>
              <a:t>NEPSI vadovas mažoms ir vidutinėms įmonėms</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242918"/>
            <a:ext cx="10022946" cy="477054"/>
          </a:xfrm>
          <a:prstGeom prst="rect">
            <a:avLst/>
          </a:prstGeom>
          <a:noFill/>
          <a:ln>
            <a:noFill/>
          </a:ln>
        </p:spPr>
        <p:txBody>
          <a:bodyPr wrap="square" anchor="ctr">
            <a:spAutoFit/>
          </a:bodyPr>
          <a:lstStyle/>
          <a:p>
            <a:pPr>
              <a:lnSpc>
                <a:spcPts val="3000"/>
              </a:lnSpc>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 </a:t>
            </a:r>
            <a:r>
              <a:rPr lang="lt" b="0" i="0" strike="noStrike" cap="none" spc="0" baseline="0">
                <a:solidFill>
                  <a:srgbClr val="000000"/>
                </a:solidFill>
                <a:effectLst/>
                <a:latin typeface="Calibri"/>
                <a:ea typeface="Calibri"/>
                <a:cs typeface="Calibri"/>
                <a:hlinkClick r:id="rId5"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d8ecf516-e360-4672-81b9-68723bedb71f"/>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0038C53B-700C-49A0-B2F3-CC18FBE65E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121</TotalTime>
  <Words>829</Words>
  <Application>Microsoft Macintosh PowerPoint</Application>
  <PresentationFormat>Widescreen</PresentationFormat>
  <Paragraphs>75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40</cp:revision>
  <dcterms:created xsi:type="dcterms:W3CDTF">2020-07-22T09:08:33Z</dcterms:created>
  <dcterms:modified xsi:type="dcterms:W3CDTF">2024-11-13T11:59:37Z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