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D83EE-CCAA-45F9-857B-38EED00A7D97}" v="41" dt="2022-09-25T10:52:38.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90000" autoAdjust="0"/>
  </p:normalViewPr>
  <p:slideViewPr>
    <p:cSldViewPr snapToGrid="0" snapToObjects="1">
      <p:cViewPr varScale="1">
        <p:scale>
          <a:sx n="110" d="100"/>
          <a:sy n="110" d="100"/>
        </p:scale>
        <p:origin x="137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dirty="0">
                <a:solidFill>
                  <a:srgbClr val="000000"/>
                </a:solidFill>
                <a:effectLst/>
                <a:latin typeface="+mn-lt"/>
                <a:ea typeface="Calibri"/>
                <a:cs typeface="Calibri"/>
              </a:rPr>
              <a:t>Liigne kokkupuude sissehingatava kristallilise ränidioksiidiga (RCS) võib põhjustada töötajatele tõsiseid terviseprobleeme pikema aja vältel. Sel põhjusel on oluline, et kõik töötajad oleksid teadlikud headest tavadest, mis piiravad või välistavad kokkupuute ränidioksiidi tolmuga.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dirty="0">
                <a:solidFill>
                  <a:srgbClr val="000000"/>
                </a:solidFill>
                <a:effectLst/>
                <a:latin typeface="+mn-lt"/>
                <a:ea typeface="Helvetica"/>
                <a:cs typeface="Helvetica"/>
              </a:rPr>
              <a:t>See PowerPointi koolitus hõlmab isikukaitsevahendite (IKV) korrektset kasutamist kõigile töötajatele, kes puutuvad kokku sissehingatava kristallilise ränidioksiidi (RCS) tolmuga.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t" sz="1200" b="0" i="0" strike="noStrike" cap="none" spc="0" baseline="0" dirty="0">
                <a:solidFill>
                  <a:srgbClr val="000000"/>
                </a:solidFill>
                <a:effectLst/>
                <a:latin typeface="+mn-lt"/>
                <a:ea typeface="Helvetica"/>
                <a:cs typeface="Helvetica"/>
              </a:rPr>
              <a:t>IKV on mis tahes kaitseriietus või -varustus, mis on loodud kaitsma kasutaja keha vigastuste või nakkuste eest.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et" sz="1200" b="0" i="0" strike="noStrike" cap="none" spc="0" baseline="0" dirty="0">
                <a:solidFill>
                  <a:srgbClr val="000000"/>
                </a:solidFill>
                <a:effectLst/>
                <a:latin typeface="+mn-lt"/>
                <a:ea typeface="Helvetica"/>
                <a:cs typeface="Helvetica"/>
              </a:rPr>
              <a:t>Kuigi isikukaitsevahendid peaksid olema kättesaadavad kõikides kohtades, peaks nende kasutamine olema viimane abinõu, kui kõik kontrollmeetmed on järele proovitud ja need ei suuda kontrollida tolmuga kokkupuudet piisaval määral.</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dirty="0">
                <a:solidFill>
                  <a:srgbClr val="000000"/>
                </a:solidFill>
                <a:effectLst/>
                <a:latin typeface="+mn-lt"/>
                <a:ea typeface="Calibri"/>
                <a:cs typeface="Calibri"/>
              </a:rPr>
              <a:t>Järgnev diagramm võtab kokku riskijuhtimisprotsessi nii tööandja kui ka töötaja vaatenurgast, kui seda rakendatakse sissehingatava kristalse ränidioksiidi kontrollimiseks. Ettevõtetes rakendatavaid tervise- ja ohutussüsteeme peavad austama ja järgima nii tööandja kui ka töötaja.</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et" sz="1200" b="0" i="0" strike="noStrike" cap="none" spc="0" baseline="0" dirty="0">
                <a:solidFill>
                  <a:srgbClr val="000000"/>
                </a:solidFill>
                <a:effectLst/>
                <a:latin typeface="+mn-lt"/>
                <a:ea typeface="Helvetica"/>
                <a:cs typeface="Helvetica"/>
              </a:rPr>
              <a:t>Isikukaitsevahendeid tuleks kanda ainult siis, kui need täidavad konkreetset ülesannet ja need on valitud toimivuse (nt kaitsefaktori), mugavuse ja vastupidavuse alusel.</a:t>
            </a:r>
          </a:p>
          <a:p>
            <a:pPr algn="l">
              <a:lnSpc>
                <a:spcPts val="2300"/>
              </a:lnSpc>
              <a:spcBef>
                <a:spcPts val="600"/>
              </a:spcBef>
              <a:spcAft>
                <a:spcPts val="600"/>
              </a:spcAft>
            </a:pPr>
            <a:r>
              <a:rPr lang="et" sz="1200" b="0" i="0" strike="noStrike" cap="none" spc="0" baseline="0" dirty="0">
                <a:solidFill>
                  <a:srgbClr val="000000"/>
                </a:solidFill>
                <a:effectLst/>
                <a:latin typeface="+mn-lt"/>
                <a:ea typeface="Helvetica"/>
                <a:cs typeface="Helvetica"/>
              </a:rPr>
              <a:t>Tööülesanded, mis nõuavad isikukaitsevahendite kasutamist, on tähistatud vastavate siltide ja piktogrammidega.</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et" sz="1200" b="0" i="0" strike="noStrike" cap="none" spc="0" baseline="0" dirty="0">
                <a:solidFill>
                  <a:srgbClr val="000000"/>
                </a:solidFill>
                <a:effectLst/>
                <a:latin typeface="+mn-lt"/>
                <a:ea typeface="Helvetica"/>
                <a:cs typeface="Helvetica"/>
              </a:rPr>
              <a:t>Kõigi tolmuste tööülesannete ajal tuleb kasutada kaitseriietust (kombinesooni). Tolmuga saastumise paremaks tuvastamiseks võib kasutada tumedat värvi kombinesooni.</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t" sz="1200" b="0" i="0" strike="noStrike" cap="none" spc="0" baseline="0" dirty="0">
                <a:solidFill>
                  <a:srgbClr val="000000"/>
                </a:solidFill>
                <a:effectLst/>
                <a:latin typeface="+mn-lt"/>
                <a:ea typeface="Helvetica"/>
                <a:cs typeface="Helvetica"/>
              </a:rPr>
              <a:t>Kui on kinnitatud, et isikukaitsevahendid on konkreetse ülesande täitmiseks vajalikud, peaksid töötajad veenduma, et nende IKV-del pole kahjustusi ega märke liigsest kulumisest.</a:t>
            </a:r>
          </a:p>
          <a:p>
            <a:pPr marL="0" indent="0" algn="l">
              <a:lnSpc>
                <a:spcPts val="2300"/>
              </a:lnSpc>
              <a:spcBef>
                <a:spcPts val="600"/>
              </a:spcBef>
              <a:spcAft>
                <a:spcPts val="600"/>
              </a:spcAft>
              <a:buFont typeface="Arial" panose="020B0604020202020204" pitchFamily="34" charset="0"/>
              <a:buNone/>
            </a:pPr>
            <a:r>
              <a:rPr lang="et" sz="1200" b="0" i="0" strike="noStrike" cap="none" spc="0" baseline="0" dirty="0">
                <a:solidFill>
                  <a:srgbClr val="000000"/>
                </a:solidFill>
                <a:effectLst/>
                <a:latin typeface="+mn-lt"/>
                <a:ea typeface="Helvetica"/>
                <a:cs typeface="Helvetica"/>
              </a:rPr>
              <a:t>Kahjustatud isikukaitsevahendid seavad töötajad asjatult ohtu. Kui eset kasutatakse regulaarselt või jagatakse tööjõu vahel, tekivad kahjustused tõenäoliselt pärast mitmekordset ja pikaajalist kasutamist.</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et" sz="1200" b="0" i="0" strike="noStrike" cap="none" spc="0" baseline="0" dirty="0">
                <a:solidFill>
                  <a:srgbClr val="000000"/>
                </a:solidFill>
                <a:effectLst/>
                <a:latin typeface="+mn-lt"/>
                <a:ea typeface="Helvetica"/>
                <a:cs typeface="Helvetica"/>
              </a:rPr>
              <a:t>Niipea, kui isikukaitsevahend on kahjustatud, tuleb need koheselt välja vahetada.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t" sz="1200" b="0" i="0" strike="noStrike" cap="none" spc="0" baseline="0" dirty="0">
                <a:solidFill>
                  <a:srgbClr val="000000"/>
                </a:solidFill>
                <a:effectLst/>
                <a:latin typeface="+mn-lt"/>
                <a:ea typeface="Helvetica"/>
                <a:cs typeface="Helvetica"/>
              </a:rPr>
              <a:t>Isikukaitsevahendite kandmine ei pruugi olla alati mugav, kuid oluline on tagada, et tooteid kantakse õigesti.</a:t>
            </a:r>
          </a:p>
          <a:p>
            <a:pPr algn="l">
              <a:lnSpc>
                <a:spcPts val="2300"/>
              </a:lnSpc>
              <a:spcBef>
                <a:spcPts val="600"/>
              </a:spcBef>
              <a:spcAft>
                <a:spcPts val="600"/>
              </a:spcAft>
            </a:pPr>
            <a:r>
              <a:rPr lang="et" sz="1200" b="0" i="0" strike="noStrike" cap="none" spc="0" baseline="0" dirty="0">
                <a:solidFill>
                  <a:srgbClr val="000000"/>
                </a:solidFill>
                <a:effectLst/>
                <a:latin typeface="+mn-lt"/>
                <a:ea typeface="Helvetica"/>
                <a:cs typeface="Helvetica"/>
              </a:rPr>
              <a:t>Sellised esemed nagu maskid, kaitseprillid ja kiivrid tuleb kohandada vastavalt kasutaja suurusele.</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et" sz="1200" b="0" i="0" strike="noStrike" cap="none" spc="0" baseline="0" dirty="0">
                <a:solidFill>
                  <a:srgbClr val="000000"/>
                </a:solidFill>
                <a:effectLst/>
                <a:latin typeface="+mn-lt"/>
                <a:ea typeface="Helvetica"/>
                <a:cs typeface="Helvetica"/>
              </a:rPr>
              <a:t>Kui kannate mitut isikukaitsevahendit (nt tolmumaski ja keevitusvisiiri), veenduge, et need on omavahel ühilduvad.</a:t>
            </a:r>
          </a:p>
          <a:p>
            <a:pPr marL="0" marR="0" indent="0" algn="l" defTabSz="914400" rtl="0" eaLnBrk="1" fontAlgn="auto" latinLnBrk="0" hangingPunct="1">
              <a:lnSpc>
                <a:spcPts val="2300"/>
              </a:lnSpc>
              <a:spcBef>
                <a:spcPts val="600"/>
              </a:spcBef>
              <a:spcAft>
                <a:spcPts val="600"/>
              </a:spcAft>
              <a:buClrTx/>
              <a:buSzTx/>
              <a:buFontTx/>
              <a:buNone/>
              <a:defRPr/>
            </a:pPr>
            <a:r>
              <a:rPr lang="et" sz="1200" b="0" i="0" strike="noStrike" cap="none" spc="0" baseline="0" dirty="0">
                <a:solidFill>
                  <a:srgbClr val="000000"/>
                </a:solidFill>
                <a:effectLst/>
                <a:latin typeface="+mn-lt"/>
                <a:ea typeface="Helvetica"/>
                <a:cs typeface="Helvetica"/>
              </a:rPr>
              <a:t>Olge teadlik ka muudest teguritest, mis võivad vähendada isikukaitsevahendite tõhusust, nagu näiteks isiku näokarvad. Näokarvade korral tuleks kasutada õhutusega respiraatorit, et vältida tolmu sattumist maski.</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et" sz="1200" b="0" i="0" strike="noStrike" cap="none" spc="0" baseline="0" dirty="0">
                <a:solidFill>
                  <a:srgbClr val="000000"/>
                </a:solidFill>
                <a:effectLst/>
                <a:latin typeface="+mn-lt"/>
                <a:ea typeface="Helvetica"/>
                <a:cs typeface="Helvetica"/>
              </a:rPr>
              <a:t>Pärast kasutamist tuleb isikukaitsevahendeid puhastada (vajadusel) ja hoida selleks sobivas kohas. Tööandja peaks isikukaitsevahendeid, nagu riided, regulaarselt puhastama.</a:t>
            </a:r>
          </a:p>
          <a:p>
            <a:pPr algn="l">
              <a:lnSpc>
                <a:spcPts val="2300"/>
              </a:lnSpc>
              <a:spcBef>
                <a:spcPts val="600"/>
              </a:spcBef>
              <a:spcAft>
                <a:spcPts val="600"/>
              </a:spcAft>
            </a:pPr>
            <a:r>
              <a:rPr lang="et" sz="1200" b="0" i="0" strike="noStrike" cap="none" spc="0" baseline="0" dirty="0">
                <a:solidFill>
                  <a:srgbClr val="000000"/>
                </a:solidFill>
                <a:effectLst/>
                <a:latin typeface="+mn-lt"/>
                <a:ea typeface="Helvetica"/>
                <a:cs typeface="Helvetica"/>
              </a:rPr>
              <a:t>Mitte mingil juhul ei tohi isikukaitsevahendeid koju viia.</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dirty="0">
                <a:solidFill>
                  <a:srgbClr val="000000"/>
                </a:solidFill>
                <a:effectLst/>
                <a:latin typeface="+mn-lt"/>
                <a:ea typeface="Calibri"/>
                <a:cs typeface="Calibri"/>
              </a:rPr>
              <a:t>Järgnevalt on toodud isikukaitsevahendite puhastamisega seotud head tavad. Videopildi kõrval näete graafikut ja punast riba, mis illustreerib tolmu kontsentratsiooni mg/m3.</a:t>
            </a:r>
          </a:p>
          <a:p>
            <a:endParaRPr lang="en-GB" sz="1200" b="0" i="0" u="none" strike="noStrike" kern="1200" dirty="0">
              <a:solidFill>
                <a:schemeClr val="tx1"/>
              </a:solidFill>
              <a:effectLst/>
              <a:latin typeface="+mn-lt"/>
              <a:ea typeface="+mn-ea"/>
              <a:cs typeface="+mn-cs"/>
            </a:endParaRPr>
          </a:p>
          <a:p>
            <a:r>
              <a:rPr lang="et" sz="1200" b="0" i="0" strike="noStrike" cap="none" spc="0" baseline="0" dirty="0">
                <a:solidFill>
                  <a:srgbClr val="000000"/>
                </a:solidFill>
                <a:effectLst/>
                <a:latin typeface="+mn-lt"/>
                <a:ea typeface="Calibri"/>
                <a:cs typeface="Calibri"/>
              </a:rPr>
              <a:t>Tolmu kontsentratsiooni mõõtmine ei puuduta sissehingatavat kristalset ränidioksiidi, see põhineb poolkvantitatiivsel mõõtmisel. Oluline ei ole tolmu kontsentratsiooni väärtus, vaid suhteline erinevus kokkupuutetasemete vahel soovitatava tegevus ja muude tegevuste ajal.</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t" sz="1200" b="0" i="0" strike="noStrike" cap="none" spc="0" baseline="0" dirty="0">
                <a:solidFill>
                  <a:srgbClr val="000000"/>
                </a:solidFill>
                <a:effectLst/>
                <a:latin typeface="+mn-lt"/>
                <a:ea typeface="Calibri"/>
                <a:cs typeface="Calibri"/>
              </a:rPr>
              <a:t>IKV tuleks kasutada ainult </a:t>
            </a:r>
            <a:r>
              <a:rPr lang="et" sz="1200" b="1" i="0" strike="noStrike" cap="none" spc="0" baseline="0" dirty="0">
                <a:solidFill>
                  <a:srgbClr val="000000"/>
                </a:solidFill>
                <a:effectLst/>
                <a:latin typeface="+mn-lt"/>
                <a:ea typeface="Calibri"/>
                <a:cs typeface="Calibri"/>
              </a:rPr>
              <a:t>viimase abinõuna</a:t>
            </a:r>
            <a:r>
              <a:rPr lang="et" sz="1200" b="0" i="0" strike="noStrike" cap="none" spc="0" baseline="0" dirty="0">
                <a:solidFill>
                  <a:srgbClr val="000000"/>
                </a:solidFill>
                <a:effectLst/>
                <a:latin typeface="+mn-lt"/>
                <a:ea typeface="Calibri"/>
                <a:cs typeface="Calibri"/>
              </a:rPr>
              <a:t>, kui muudest kontrollmeetmetest ei piisa tolmuga kokkupuute piiramiseks. Kui isikukaitsevahendid on nõutud, tuleb nende kasutamist kontrollida ja jälgida.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525814" y="429114"/>
            <a:ext cx="329153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dirty="0">
                <a:solidFill>
                  <a:srgbClr val="F6A317"/>
                </a:solidFill>
                <a:effectLst/>
                <a:latin typeface="Helvetica"/>
                <a:ea typeface="Helvetica"/>
                <a:cs typeface="Helvetica"/>
              </a:rPr>
              <a:t>KOOLITUS: HEAD TAVAD ISIKUKAITSEVAHENDITE KASUTAMISEL (IKV)</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5990567" cy="1440413"/>
          </a:xfrm>
        </p:spPr>
        <p:txBody>
          <a:bodyPr/>
          <a:lstStyle/>
          <a:p>
            <a:pPr>
              <a:lnSpc>
                <a:spcPct val="100000"/>
              </a:lnSpc>
            </a:pPr>
            <a:r>
              <a:rPr lang="et" sz="2800" b="1" i="0" strike="noStrike" cap="none" spc="0" baseline="0" dirty="0">
                <a:solidFill>
                  <a:srgbClr val="FFFFFF"/>
                </a:solidFill>
                <a:effectLst/>
                <a:latin typeface="Helvetica"/>
                <a:ea typeface="Helvetica"/>
                <a:cs typeface="Helvetica"/>
              </a:rPr>
              <a:t>KOOLITUS: HEAD TAVAD ISIKUKAITSEVAHENDITE KASUTAMISEL (IKV)</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dirty="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pPr>
              <a:lnSpc>
                <a:spcPct val="100000"/>
              </a:lnSpc>
            </a:pPr>
            <a:r>
              <a:rPr lang="et" sz="1800" b="1" i="0" strike="noStrike" cap="none" spc="0" baseline="0">
                <a:solidFill>
                  <a:srgbClr val="000000"/>
                </a:solidFill>
                <a:effectLst/>
                <a:latin typeface="Helvetica"/>
                <a:ea typeface="Helvetica"/>
                <a:cs typeface="Helvetica"/>
              </a:rPr>
              <a:t>Esmatähtis on õppida end kaitsma tööga seotud terviseriskide eest.</a:t>
            </a:r>
          </a:p>
          <a:p>
            <a:pPr>
              <a:lnSpc>
                <a:spcPct val="100000"/>
              </a:lnSpc>
            </a:pPr>
            <a:r>
              <a:rPr lang="et" sz="1800" b="0" i="0" strike="noStrike" cap="none" spc="0" baseline="0">
                <a:solidFill>
                  <a:srgbClr val="000000"/>
                </a:solidFill>
                <a:effectLst/>
                <a:latin typeface="Helvetica"/>
                <a:ea typeface="Helvetica"/>
                <a:cs typeface="Helvetica"/>
              </a:rPr>
              <a:t>Selle koolituse käigus õpid: </a:t>
            </a:r>
          </a:p>
          <a:p>
            <a:pPr marL="342900" indent="-342900">
              <a:lnSpc>
                <a:spcPct val="1000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Mis on </a:t>
            </a:r>
            <a:r>
              <a:rPr lang="et" sz="1800" b="1" i="0" strike="noStrike" cap="none" spc="0" baseline="0">
                <a:solidFill>
                  <a:srgbClr val="000000"/>
                </a:solidFill>
                <a:effectLst/>
                <a:latin typeface="Helvetica"/>
                <a:ea typeface="Helvetica"/>
                <a:cs typeface="Helvetica"/>
              </a:rPr>
              <a:t>isikukaitsevahendid (IKV)</a:t>
            </a:r>
            <a:r>
              <a:rPr lang="et" sz="1800" b="0" i="0" strike="noStrike" cap="none" spc="0" baseline="0">
                <a:solidFill>
                  <a:srgbClr val="000000"/>
                </a:solidFill>
                <a:effectLst/>
                <a:latin typeface="Helvetica"/>
                <a:ea typeface="Helvetica"/>
                <a:cs typeface="Helvetica"/>
              </a:rPr>
              <a:t> ja kuidas need võivad aidata minimeerida kokkupuudet kahjuliku RCS-iga</a:t>
            </a:r>
          </a:p>
          <a:p>
            <a:pPr marL="342900" indent="-342900">
              <a:lnSpc>
                <a:spcPct val="1000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Millal ja kuidas isikukaitsevahendeid kanda</a:t>
            </a:r>
          </a:p>
          <a:p>
            <a:pPr marL="342900" indent="-342900">
              <a:lnSpc>
                <a:spcPct val="1000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IKV-de kasutamise parimad tavad</a:t>
            </a:r>
          </a:p>
          <a:p>
            <a:pPr marL="285750" indent="-285750">
              <a:lnSpc>
                <a:spcPct val="100000"/>
              </a:lnSpc>
              <a:buFont typeface="Arial" panose="020B0604020202020204" pitchFamily="34" charset="0"/>
              <a:buChar char="•"/>
            </a:pPr>
            <a:r>
              <a:rPr lang="et" sz="1800" b="0" i="0" strike="noStrike" cap="none" spc="0" baseline="0">
                <a:solidFill>
                  <a:srgbClr val="FF0000"/>
                </a:solidFill>
                <a:effectLst/>
                <a:latin typeface="Helvetica"/>
                <a:ea typeface="Helvetica"/>
                <a:cs typeface="Helvetica"/>
              </a:rPr>
              <a:t>Tekst koolitajale täitmiseks – kui olete lisanud kohandatud slaidi, sisestage vastavalt kontekstile lühike ülevaade</a:t>
            </a:r>
          </a:p>
          <a:p>
            <a:pPr marL="342900" indent="-342900">
              <a:lnSpc>
                <a:spcPct val="100000"/>
              </a:lnSpc>
              <a:buFont typeface="Arial" panose="020B0604020202020204" pitchFamily="34" charset="0"/>
              <a:buChar char="•"/>
            </a:pPr>
            <a:endParaRPr lang="en-US" sz="1800"/>
          </a:p>
          <a:p>
            <a:pPr>
              <a:lnSpc>
                <a:spcPct val="100000"/>
              </a:lnSpc>
            </a:pPr>
            <a:endParaRPr lang="en-US" sz="180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lIns="91440" tIns="45720" rIns="91440" bIns="45720" anchor="t"/>
          <a:lstStyle/>
          <a:p>
            <a:pPr>
              <a:lnSpc>
                <a:spcPct val="100000"/>
              </a:lnSpc>
            </a:pPr>
            <a:r>
              <a:rPr lang="et" sz="1800" dirty="0">
                <a:solidFill>
                  <a:srgbClr val="000000"/>
                </a:solidFill>
                <a:latin typeface="Helvetica"/>
                <a:ea typeface="Helvetica"/>
                <a:cs typeface="Helvetica"/>
              </a:rPr>
              <a:t>Isikukaitsevahendite kasutamine</a:t>
            </a:r>
            <a:r>
              <a:rPr lang="et" sz="1800" b="0" i="0" strike="noStrike" cap="none" spc="0" baseline="0" dirty="0">
                <a:solidFill>
                  <a:srgbClr val="000000"/>
                </a:solidFill>
                <a:effectLst/>
                <a:latin typeface="Helvetica"/>
                <a:ea typeface="Helvetica"/>
                <a:cs typeface="Helvetica"/>
              </a:rPr>
              <a:t> on üks viiest peamisest tolmutõrjetehnikast.</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5" y="1702138"/>
            <a:ext cx="2022782"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SULETUD KESKKOND</a:t>
            </a:r>
          </a:p>
          <a:p>
            <a:pPr>
              <a:spcAft>
                <a:spcPts val="300"/>
              </a:spcAft>
            </a:pPr>
            <a:r>
              <a:rPr lang="et" sz="1200" b="0" i="0" strike="noStrike" cap="none" spc="0" baseline="0" dirty="0">
                <a:solidFill>
                  <a:srgbClr val="000000"/>
                </a:solidFill>
                <a:effectLst/>
                <a:latin typeface="Calibri"/>
                <a:ea typeface="Calibri"/>
                <a:cs typeface="Calibri"/>
              </a:rPr>
              <a:t>RCS-i tootmisprotsesside läbiviimine suletud keskkonnas hoiab ära tolmu sellega kokkupuute allikas</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3"/>
            <a:ext cx="2134063" cy="1495014"/>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kogumine selle allikas, enne kui sellega kokku puutume, ja saastunud õhu asendamine puhta õhuga</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a:xfrm>
            <a:off x="777244" y="1640901"/>
            <a:ext cx="6414864"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IKV-DE (ISIKUKAITSEVAHENDITE) LIIGID</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a:xfrm>
            <a:off x="777243" y="2732738"/>
            <a:ext cx="5453624" cy="3312307"/>
          </a:xfrm>
        </p:spPr>
        <p:txBody>
          <a:bodyPr/>
          <a:lstStyle/>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Kõrvaklapid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Kiiver</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Kaitseprillid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Mask / hingamisteede kaitsevahendid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Kombinesoonid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Jope</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Saapad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Kindad</a:t>
            </a:r>
          </a:p>
          <a:p>
            <a:pPr>
              <a:lnSpc>
                <a:spcPts val="2400"/>
              </a:lnSpc>
            </a:pPr>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MIKS TULEB ISIKUKAITSEVAHENDEID KASUTADA?</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2" y="3006969"/>
            <a:ext cx="5815465" cy="3038076"/>
          </a:xfrm>
        </p:spPr>
        <p:txBody>
          <a:bodyPr anchor="t"/>
          <a:lstStyle/>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Isikukaitsevahendeid kasutatakse kasutaja kaitsmiseks füüsiliste vigastuste ja teiste töökohal esinevate ohtude, sealhulgas sissehingatava kristallilise ränidioksiidi tolmu eest</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IKV kasutamine (vajadusel) on oluline, sest see on ennetav meede riskide ohjamisel</a:t>
            </a:r>
          </a:p>
          <a:p>
            <a:pPr marL="342900" indent="-34290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Hingamisteede kaitsevahendid aitavad minimeerida meie kokkupuudet kahjuliku sissehingatava kristallilise ränidioksiidi tolmuga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Antud seadme nõuetekohane toimimine on meie kaitsmiseks RCS-i eest hädavajalik</a:t>
            </a:r>
          </a:p>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a:solidFill>
                  <a:srgbClr val="000000"/>
                </a:solidFill>
                <a:effectLst/>
                <a:latin typeface="Helvetica"/>
                <a:ea typeface="Helvetica"/>
                <a:cs typeface="Helvetica"/>
              </a:rPr>
              <a:t>On oluline, et me kaitseksime end iga päev selle õhutolmuga kokkupuute eest. </a:t>
            </a:r>
          </a:p>
          <a:p>
            <a:pPr>
              <a:lnSpc>
                <a:spcPts val="2400"/>
              </a:lnSpc>
            </a:pPr>
            <a:r>
              <a:rPr lang="et" sz="1800" b="0" i="0" strike="noStrike" cap="none" spc="0" baseline="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a:solidFill>
                  <a:srgbClr val="000000"/>
                </a:solidFill>
                <a:effectLst/>
                <a:latin typeface="Helvetica"/>
                <a:ea typeface="Helvetica"/>
                <a:cs typeface="Helvetica"/>
              </a:rPr>
              <a:t>Kuidas veedate oma pensionipõlve?</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660073"/>
            <a:ext cx="3586939" cy="3232572"/>
          </a:xfrm>
        </p:spPr>
        <p:txBody>
          <a:bodyPr lIns="91440" tIns="45720" rIns="91440" bIns="45720" anchor="t"/>
          <a:lstStyle/>
          <a:p>
            <a:pPr>
              <a:lnSpc>
                <a:spcPts val="2400"/>
              </a:lnSpc>
            </a:pPr>
            <a:r>
              <a:rPr lang="et" sz="1800" b="0" i="0" strike="noStrike" cap="none" spc="0" baseline="0" dirty="0">
                <a:solidFill>
                  <a:srgbClr val="000000"/>
                </a:solidFill>
                <a:effectLst/>
                <a:latin typeface="Helvetica"/>
                <a:ea typeface="Helvetica"/>
                <a:cs typeface="Helvetica"/>
              </a:rPr>
              <a:t>Kuna isikukaitsevahendid kaitsevad ainult konkreetset kasutajat ja neid saab väärkasutada või kahjustada, ei ole need kunagi täiesti usaldusväärsed. </a:t>
            </a:r>
          </a:p>
          <a:p>
            <a:pPr>
              <a:lnSpc>
                <a:spcPts val="2400"/>
              </a:lnSpc>
            </a:pPr>
            <a:r>
              <a:rPr lang="et" sz="1800" b="0" i="0" strike="noStrike" cap="none" spc="0" baseline="0" dirty="0">
                <a:solidFill>
                  <a:srgbClr val="000000"/>
                </a:solidFill>
                <a:effectLst/>
                <a:latin typeface="Helvetica"/>
                <a:ea typeface="Helvetica"/>
                <a:cs typeface="Helvetica"/>
              </a:rPr>
              <a:t>Töötajad peaksid kandma isikukaitsevahendeid ainult siis, kui seda palutakse </a:t>
            </a:r>
            <a:r>
              <a:rPr lang="et" sz="1800" b="1" i="0" strike="noStrike" cap="none" spc="0" baseline="0" dirty="0">
                <a:solidFill>
                  <a:srgbClr val="000000"/>
                </a:solidFill>
                <a:effectLst/>
                <a:latin typeface="Helvetica"/>
                <a:ea typeface="Helvetica"/>
                <a:cs typeface="Helvetica"/>
              </a:rPr>
              <a:t>ja viimase abinõuna, kui muudest meetmetest ei piisa</a:t>
            </a:r>
            <a:r>
              <a:rPr lang="et"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3"/>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RISKIJUHTIMISE HIERARHIA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MILLISEID IKV-SID ME KASUTAME?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743199"/>
            <a:ext cx="5453624" cy="3319430"/>
          </a:xfrm>
        </p:spPr>
        <p:txBody>
          <a:bodyPr/>
          <a:lstStyle/>
          <a:p>
            <a:pPr>
              <a:lnSpc>
                <a:spcPts val="2400"/>
              </a:lnSpc>
              <a:spcBef>
                <a:spcPts val="600"/>
              </a:spcBef>
              <a:spcAft>
                <a:spcPts val="600"/>
              </a:spcAft>
              <a:defRPr/>
            </a:pPr>
            <a:r>
              <a:rPr lang="et" sz="1800" b="0" i="0" strike="noStrike" cap="none" spc="0" baseline="0" dirty="0">
                <a:solidFill>
                  <a:srgbClr val="FF0000"/>
                </a:solidFill>
                <a:effectLst/>
                <a:latin typeface="Helvetica"/>
                <a:ea typeface="Helvetica"/>
                <a:cs typeface="Helvetica"/>
              </a:rPr>
              <a:t>Tekst koolitajale – sisestage teave teie konkreetse töövaldkonnaga seotud isikukaitsevahendite kohta.</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et" sz="2800" b="1" i="0" strike="noStrike" cap="none" spc="0" baseline="0" dirty="0">
                <a:solidFill>
                  <a:srgbClr val="F6A317"/>
                </a:solidFill>
                <a:effectLst/>
                <a:latin typeface="Helvetica"/>
                <a:ea typeface="Helvetica"/>
                <a:cs typeface="Helvetica"/>
              </a:rPr>
              <a:t>KAHJUSTUSTE KONTROLLIMINE</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655277"/>
            <a:ext cx="5453624" cy="3389768"/>
          </a:xfrm>
        </p:spPr>
        <p:txBody>
          <a:bodyPr/>
          <a:lstStyle/>
          <a:p>
            <a:pPr>
              <a:lnSpc>
                <a:spcPts val="2400"/>
              </a:lnSpc>
              <a:spcAft>
                <a:spcPts val="1000"/>
              </a:spcAft>
            </a:pPr>
            <a:r>
              <a:rPr lang="et" sz="1800" b="0" i="0" strike="noStrike" cap="none" spc="0" baseline="0" dirty="0">
                <a:solidFill>
                  <a:srgbClr val="000000"/>
                </a:solidFill>
                <a:effectLst/>
                <a:latin typeface="Helvetica"/>
                <a:ea typeface="Helvetica"/>
                <a:cs typeface="Helvetica"/>
              </a:rPr>
              <a:t>Enne isikukaitsevahendite paigaldamist kontrollige nendel olevaid  kahjustusi, nagu näiteks:</a:t>
            </a:r>
          </a:p>
          <a:p>
            <a:pPr marL="285750" indent="-285750">
              <a:lnSpc>
                <a:spcPts val="2400"/>
              </a:lnSpc>
              <a:spcBef>
                <a:spcPts val="6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Rebendid</a:t>
            </a:r>
          </a:p>
          <a:p>
            <a:pPr marL="285750" indent="-285750">
              <a:lnSpc>
                <a:spcPts val="2400"/>
              </a:lnSpc>
              <a:spcBef>
                <a:spcPts val="6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Narmad</a:t>
            </a:r>
          </a:p>
          <a:p>
            <a:pPr marL="285750" indent="-285750">
              <a:lnSpc>
                <a:spcPts val="2400"/>
              </a:lnSpc>
              <a:spcBef>
                <a:spcPts val="6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Pritsmed</a:t>
            </a:r>
          </a:p>
          <a:p>
            <a:pPr marL="285750" indent="-285750">
              <a:lnSpc>
                <a:spcPts val="2400"/>
              </a:lnSpc>
              <a:spcBef>
                <a:spcPts val="600"/>
              </a:spcBef>
              <a:spcAft>
                <a:spcPts val="1000"/>
              </a:spcAft>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Praod, mõlgid (kiivrid, maskid, kaitseprillid, varbakaitsed)</a:t>
            </a:r>
          </a:p>
          <a:p>
            <a:pPr>
              <a:lnSpc>
                <a:spcPts val="2400"/>
              </a:lnSpc>
              <a:spcBef>
                <a:spcPts val="600"/>
              </a:spcBef>
            </a:pPr>
            <a:r>
              <a:rPr lang="et" sz="1800" b="1" i="0" strike="noStrike" cap="none" spc="0" baseline="0" dirty="0">
                <a:solidFill>
                  <a:srgbClr val="000000"/>
                </a:solidFill>
                <a:effectLst/>
                <a:latin typeface="Helvetica"/>
                <a:ea typeface="Helvetica"/>
                <a:cs typeface="Helvetica"/>
              </a:rPr>
              <a:t>Vahetage kahjustatud isikukaitsevahendid viivitamatult välja.</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268134" y="3589003"/>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671090" y="3894861"/>
            <a:ext cx="3554039" cy="366126"/>
          </a:xfrm>
          <a:prstGeom prst="rect">
            <a:avLst/>
          </a:prstGeom>
          <a:noFill/>
        </p:spPr>
        <p:txBody>
          <a:bodyPr wrap="none" rtlCol="0">
            <a:spAutoFit/>
          </a:bodyPr>
          <a:lstStyle/>
          <a:p>
            <a:r>
              <a:rPr lang="et" sz="1800" b="0" i="0" strike="noStrike" cap="none" spc="0" baseline="0" dirty="0">
                <a:solidFill>
                  <a:srgbClr val="000000"/>
                </a:solidFill>
                <a:effectLst/>
                <a:latin typeface="Helvetica"/>
                <a:ea typeface="Helvetica"/>
                <a:cs typeface="Helvetica"/>
              </a:rPr>
              <a:t>(kombinesoonid, kindad, saapad)</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ÕIGE KASUTAMINE</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et" sz="1800" b="0" i="0" strike="noStrike" cap="none" spc="0" baseline="0" dirty="0">
                <a:solidFill>
                  <a:srgbClr val="000000"/>
                </a:solidFill>
                <a:effectLst/>
                <a:latin typeface="Helvetica"/>
                <a:ea typeface="Helvetica"/>
                <a:cs typeface="Helvetica"/>
              </a:rPr>
              <a:t>Töötajate varustamisel IKV-dega veenduge, </a:t>
            </a:r>
            <a:br>
              <a:rPr lang="en-US" sz="1800" b="0" i="0" strike="noStrike" cap="none" spc="0" baseline="0" dirty="0">
                <a:solidFill>
                  <a:srgbClr val="000000"/>
                </a:solidFill>
                <a:effectLst/>
                <a:latin typeface="Helvetica"/>
                <a:ea typeface="Helvetica"/>
                <a:cs typeface="Helvetica"/>
              </a:rPr>
            </a:br>
            <a:r>
              <a:rPr lang="et" sz="1800" b="0" i="0" strike="noStrike" cap="none" spc="0" baseline="0" dirty="0">
                <a:solidFill>
                  <a:srgbClr val="000000"/>
                </a:solidFill>
                <a:effectLst/>
                <a:latin typeface="Helvetica"/>
                <a:ea typeface="Helvetica"/>
                <a:cs typeface="Helvetica"/>
              </a:rPr>
              <a:t>et need: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Sobivad kandjale</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Ei kahjusta kandja võimet ülesannet ohutult täita (nt piiratud nägemine)</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Ühilduvad teiste vajaminevate isikukaitsevahenditega</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PÄRAST KASUTAMIST</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Võimaluse korral kasutage isikukaitsevahenditelt tolmu ohutuks eemaldamiseks vahendeid nagu õhudušš</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Hoidke määrdunud riideid ja varustust selleks ettenähtud kohtades</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Ärge viige määrdunud isikukaitsevahendeid omale koju</a:t>
            </a:r>
          </a:p>
          <a:p>
            <a:pPr marL="285750" indent="-28575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Vahetage isikukaitsevahendid välja vastavalt tootja juhistele</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FILTRID</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lIns="91440" tIns="45720" rIns="91440" bIns="45720" anchor="t"/>
          <a:lstStyle/>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Tolmumaskid ja -filtrid liigitatakse tavaliselt FFP1, FFP2 ja FFP3 kategooriatesse.</a:t>
            </a:r>
            <a:r>
              <a:rPr lang="et" sz="1800" dirty="0">
                <a:solidFill>
                  <a:srgbClr val="000000"/>
                </a:solidFill>
                <a:latin typeface="Helvetica"/>
                <a:ea typeface="Helvetica"/>
                <a:cs typeface="Helvetica"/>
              </a:rPr>
              <a:t>  </a:t>
            </a:r>
            <a:endParaRPr lang="et" sz="1800" b="0" i="0" strike="noStrike" cap="none" spc="0" baseline="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Kuna </a:t>
            </a:r>
            <a:r>
              <a:rPr lang="et" sz="1800" dirty="0">
                <a:solidFill>
                  <a:srgbClr val="000000"/>
                </a:solidFill>
                <a:latin typeface="Helvetica"/>
                <a:ea typeface="Helvetica"/>
                <a:cs typeface="Helvetica"/>
              </a:rPr>
              <a:t>sisse hingatavat </a:t>
            </a:r>
            <a:r>
              <a:rPr lang="et" sz="1800" b="0" i="0" strike="noStrike" cap="none" spc="0" baseline="0" dirty="0">
                <a:solidFill>
                  <a:srgbClr val="000000"/>
                </a:solidFill>
                <a:effectLst/>
                <a:latin typeface="Helvetica"/>
                <a:ea typeface="Helvetica"/>
                <a:cs typeface="Helvetica"/>
              </a:rPr>
              <a:t>kristallilist ränidioksiidi tolmu (RCS) peetakse kõrge riskiga kahjulikuks tolmuks, kasutage vastavalt oma riskihinnangule kindlasti FFP2 või FFP3 klassi filtratsiooni pakkuvaid tolmumaske või vähemalt N95 (või kõrgema tasemega) filtreid.</a:t>
            </a:r>
            <a:r>
              <a:rPr lang="et" sz="1800" dirty="0">
                <a:solidFill>
                  <a:srgbClr val="000000"/>
                </a:solidFill>
                <a:latin typeface="Helvetica"/>
                <a:ea typeface="Helvetica"/>
                <a:cs typeface="Helvetica"/>
              </a:rPr>
              <a:t> </a:t>
            </a:r>
            <a:endParaRPr lang="et"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Maski klassifikatsioon on toodud selle etiketil</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RIIETE PUHASTAMINE</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4" y="2362676"/>
            <a:ext cx="4673988" cy="3682369"/>
          </a:xfrm>
        </p:spPr>
        <p:txBody>
          <a:bodyPr/>
          <a:lstStyle/>
          <a:p>
            <a:pPr>
              <a:lnSpc>
                <a:spcPts val="2400"/>
              </a:lnSpc>
            </a:pPr>
            <a:r>
              <a:rPr lang="et" sz="1800" b="0" i="0" strike="noStrike" cap="none" spc="0" baseline="0" dirty="0">
                <a:solidFill>
                  <a:srgbClr val="000000"/>
                </a:solidFill>
                <a:effectLst/>
                <a:latin typeface="Helvetica"/>
                <a:ea typeface="Helvetica"/>
                <a:cs typeface="Helvetica"/>
              </a:rPr>
              <a:t>Et vältida asjatut kokkupuudet tolmuga, kasutage alati sobivaid puhastusvahendeid, kui need on saadaval.</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0037294"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ISIKUKAITSEVAHENDITE KASUTAMISEL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90446"/>
            <a:ext cx="11076503" cy="2842195"/>
          </a:xfrm>
        </p:spPr>
        <p:txBody>
          <a:bodyPr/>
          <a:lstStyle/>
          <a:p>
            <a:pPr>
              <a:lnSpc>
                <a:spcPct val="100000"/>
              </a:lnSpc>
              <a:spcBef>
                <a:spcPts val="800"/>
              </a:spcBef>
            </a:pPr>
            <a:r>
              <a:rPr lang="et" sz="1500" b="1" i="0" strike="noStrike" cap="none" spc="0" baseline="0" dirty="0">
                <a:solidFill>
                  <a:srgbClr val="000000"/>
                </a:solidFill>
                <a:effectLst/>
                <a:latin typeface="Helvetica"/>
                <a:ea typeface="Helvetica"/>
                <a:cs typeface="Helvetica"/>
              </a:rPr>
              <a:t>TEHKE ALATI</a:t>
            </a:r>
          </a:p>
          <a:p>
            <a:pPr marL="285750" indent="-285750">
              <a:lnSpc>
                <a:spcPct val="100000"/>
              </a:lnSpc>
              <a:spcBef>
                <a:spcPts val="800"/>
              </a:spcBef>
              <a:buSzPct val="85000"/>
              <a:buFont typeface=".Apple Color Emoji UI"/>
              <a:buChar char="✅"/>
            </a:pPr>
            <a:r>
              <a:rPr lang="et" sz="1500" b="0" i="0" strike="noStrike" cap="none" spc="0" baseline="0" dirty="0">
                <a:solidFill>
                  <a:srgbClr val="000000"/>
                </a:solidFill>
                <a:effectLst/>
                <a:latin typeface="Helvetica"/>
                <a:ea typeface="Helvetica"/>
                <a:cs typeface="Helvetica"/>
              </a:rPr>
              <a:t>Järgige tootja juhiseid</a:t>
            </a:r>
          </a:p>
          <a:p>
            <a:pPr marL="285750" indent="-285750">
              <a:lnSpc>
                <a:spcPct val="100000"/>
              </a:lnSpc>
              <a:spcBef>
                <a:spcPts val="800"/>
              </a:spcBef>
              <a:buSzPct val="85000"/>
              <a:buFont typeface=".Apple Color Emoji UI"/>
              <a:buChar char="✅"/>
            </a:pPr>
            <a:r>
              <a:rPr lang="et" sz="1500" b="0" i="0" strike="noStrike" cap="none" spc="0" baseline="0" dirty="0">
                <a:solidFill>
                  <a:srgbClr val="000000"/>
                </a:solidFill>
                <a:effectLst/>
                <a:latin typeface="Helvetica"/>
                <a:ea typeface="Helvetica"/>
                <a:cs typeface="Helvetica"/>
              </a:rPr>
              <a:t>Veenduge, et isikukaitsevahendid on teile parajad. Näokarvad ei tohi kahjustada segada hingamisteede kaitsevahendeid.</a:t>
            </a:r>
          </a:p>
          <a:p>
            <a:pPr marL="285750" indent="-285750">
              <a:lnSpc>
                <a:spcPct val="100000"/>
              </a:lnSpc>
              <a:spcBef>
                <a:spcPts val="800"/>
              </a:spcBef>
              <a:buSzPct val="85000"/>
              <a:buFont typeface=".Apple Color Emoji UI"/>
              <a:buChar char="✅"/>
            </a:pPr>
            <a:r>
              <a:rPr lang="et" sz="1500" b="0" i="0" strike="noStrike" cap="none" spc="0" baseline="0" dirty="0">
                <a:solidFill>
                  <a:srgbClr val="000000"/>
                </a:solidFill>
                <a:effectLst/>
                <a:latin typeface="Helvetica"/>
                <a:ea typeface="Helvetica"/>
                <a:cs typeface="Helvetica"/>
              </a:rPr>
              <a:t>Kontrollige, kas isikukaitsevahendid on kombineeritud kasutamisel omavahel ühilduvad</a:t>
            </a:r>
          </a:p>
          <a:p>
            <a:pPr marL="285750" indent="-285750">
              <a:lnSpc>
                <a:spcPct val="100000"/>
              </a:lnSpc>
              <a:spcBef>
                <a:spcPts val="800"/>
              </a:spcBef>
              <a:buSzPct val="85000"/>
              <a:buFont typeface=".Apple Color Emoji UI"/>
              <a:buChar char="✅"/>
            </a:pPr>
            <a:r>
              <a:rPr lang="et" sz="1500" b="0" i="0" strike="noStrike" cap="none" spc="0" baseline="0" dirty="0">
                <a:solidFill>
                  <a:srgbClr val="000000"/>
                </a:solidFill>
                <a:effectLst/>
                <a:latin typeface="Helvetica"/>
                <a:ea typeface="Helvetica"/>
                <a:cs typeface="Helvetica"/>
              </a:rPr>
              <a:t>Puhastage korduvkasutatavad isikukaitsevahendid pärast iga kasutamist ja vajadusel hoidke neid selleks ettenähtud puhtas kohas</a:t>
            </a:r>
          </a:p>
          <a:p>
            <a:pPr marL="285750" indent="-285750">
              <a:lnSpc>
                <a:spcPct val="100000"/>
              </a:lnSpc>
              <a:spcBef>
                <a:spcPts val="800"/>
              </a:spcBef>
              <a:buSzPct val="85000"/>
              <a:buFont typeface=".Apple Color Emoji UI"/>
              <a:buChar char="✅"/>
            </a:pPr>
            <a:r>
              <a:rPr lang="et" sz="1500" b="0" i="0" strike="noStrike" cap="none" spc="0" baseline="0" dirty="0">
                <a:solidFill>
                  <a:srgbClr val="000000"/>
                </a:solidFill>
                <a:effectLst/>
                <a:latin typeface="Helvetica"/>
                <a:ea typeface="Helvetica"/>
                <a:cs typeface="Helvetica"/>
              </a:rPr>
              <a:t>Hoidke määrdunud kombinesoonid puhastest eraldi ja puhastage neid regulaarselt</a:t>
            </a:r>
          </a:p>
          <a:p>
            <a:pPr>
              <a:lnSpc>
                <a:spcPct val="100000"/>
              </a:lnSpc>
              <a:spcBef>
                <a:spcPts val="800"/>
              </a:spcBef>
            </a:pPr>
            <a:r>
              <a:rPr lang="et" sz="1500" b="1" i="0" strike="noStrike" cap="none" spc="0" baseline="0" dirty="0">
                <a:solidFill>
                  <a:srgbClr val="000000"/>
                </a:solidFill>
                <a:effectLst/>
                <a:latin typeface="Helvetica"/>
                <a:ea typeface="Helvetica"/>
                <a:cs typeface="Helvetica"/>
              </a:rPr>
              <a:t>ÄRGE KUNAGI TEHKE</a:t>
            </a:r>
          </a:p>
          <a:p>
            <a:pPr marL="285750" indent="-285750">
              <a:lnSpc>
                <a:spcPct val="100000"/>
              </a:lnSpc>
              <a:spcBef>
                <a:spcPts val="800"/>
              </a:spcBef>
              <a:buSzPct val="85000"/>
              <a:buFont typeface=".Apple Color Emoji UI"/>
              <a:buChar char="❌"/>
            </a:pPr>
            <a:r>
              <a:rPr lang="et" sz="1500" b="0" i="0" strike="noStrike" cap="none" spc="0" baseline="0" dirty="0">
                <a:solidFill>
                  <a:srgbClr val="000000"/>
                </a:solidFill>
                <a:effectLst/>
                <a:latin typeface="Helvetica"/>
                <a:ea typeface="Helvetica"/>
                <a:cs typeface="Helvetica"/>
              </a:rPr>
              <a:t>Kasutage katkiseid või liigselt kulunud isikukaitsevahendeid</a:t>
            </a:r>
          </a:p>
          <a:p>
            <a:pPr marL="285750" indent="-285750">
              <a:lnSpc>
                <a:spcPct val="100000"/>
              </a:lnSpc>
              <a:spcBef>
                <a:spcPts val="800"/>
              </a:spcBef>
              <a:buSzPct val="85000"/>
              <a:buFont typeface=".Apple Color Emoji UI"/>
              <a:buChar char="❌"/>
            </a:pPr>
            <a:r>
              <a:rPr lang="et" sz="1500" b="0" i="0" strike="noStrike" cap="none" spc="0" baseline="0" dirty="0">
                <a:solidFill>
                  <a:srgbClr val="000000"/>
                </a:solidFill>
                <a:effectLst/>
                <a:latin typeface="Helvetica"/>
                <a:ea typeface="Helvetica"/>
                <a:cs typeface="Helvetica"/>
              </a:rPr>
              <a:t>Kasutage isikukaitsevahendeid ilmaasjata. Mõned isikukaitsevahendid võivad piirata kasutaja võimet ülesannet ohutult täita.</a:t>
            </a:r>
          </a:p>
          <a:p>
            <a:pPr marL="285750" indent="-285750">
              <a:lnSpc>
                <a:spcPct val="100000"/>
              </a:lnSpc>
              <a:spcBef>
                <a:spcPts val="800"/>
              </a:spcBef>
              <a:buSzPct val="85000"/>
              <a:buFont typeface=".Apple Color Emoji UI"/>
              <a:buChar char="❌"/>
            </a:pPr>
            <a:r>
              <a:rPr lang="et" sz="1500" b="0" i="0" strike="noStrike" cap="none" spc="0" baseline="0" dirty="0">
                <a:solidFill>
                  <a:srgbClr val="000000"/>
                </a:solidFill>
                <a:effectLst/>
                <a:latin typeface="Helvetica"/>
                <a:ea typeface="Helvetica"/>
                <a:cs typeface="Helvetica"/>
              </a:rPr>
              <a:t>Võtke isikukaitsevahendeid koju kaasa</a:t>
            </a:r>
          </a:p>
          <a:p>
            <a:pPr marL="285750" indent="-285750">
              <a:lnSpc>
                <a:spcPct val="100000"/>
              </a:lnSpc>
              <a:spcBef>
                <a:spcPts val="800"/>
              </a:spcBef>
              <a:buSzPct val="85000"/>
              <a:buFont typeface=".Apple Color Emoji UI"/>
              <a:buChar char="✅"/>
            </a:pPr>
            <a:endParaRPr lang="en-US" sz="1500"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lIns="91440" tIns="45720" rIns="91440" bIns="45720" anchor="t"/>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IKV-de kasutamisel tuleb meeles pidada 3 lihtsat reeglit:</a:t>
            </a:r>
          </a:p>
          <a:p>
            <a:pPr marL="285750" indent="-285750">
              <a:lnSpc>
                <a:spcPts val="2400"/>
              </a:lnSpc>
              <a:spcBef>
                <a:spcPts val="600"/>
              </a:spcBef>
              <a:spcAft>
                <a:spcPts val="600"/>
              </a:spcAft>
              <a:buClr>
                <a:srgbClr val="F1B600"/>
              </a:buClr>
              <a:buSzPct val="120000"/>
              <a:buFont typeface="Wingdings" pitchFamily="2" charset="2"/>
              <a:buChar char="q"/>
            </a:pPr>
            <a:r>
              <a:rPr lang="et" sz="1800" dirty="0">
                <a:solidFill>
                  <a:srgbClr val="000000"/>
                </a:solidFill>
                <a:latin typeface="Helvetica"/>
                <a:ea typeface="Helvetica"/>
                <a:cs typeface="Helvetica"/>
              </a:rPr>
              <a:t>kontrollige</a:t>
            </a:r>
            <a:r>
              <a:rPr lang="et" sz="1800" b="0" i="0" strike="noStrike" cap="none" spc="0" baseline="0" dirty="0">
                <a:solidFill>
                  <a:srgbClr val="000000"/>
                </a:solidFill>
                <a:effectLst/>
                <a:latin typeface="Helvetica"/>
                <a:ea typeface="Helvetica"/>
                <a:cs typeface="Helvetica"/>
              </a:rPr>
              <a:t> isikukaitsevahendeid kahjustuste suhtes</a:t>
            </a:r>
          </a:p>
          <a:p>
            <a:pPr marL="285750" indent="-285750">
              <a:lnSpc>
                <a:spcPts val="2400"/>
              </a:lnSpc>
              <a:spcBef>
                <a:spcPts val="600"/>
              </a:spcBef>
              <a:spcAft>
                <a:spcPts val="600"/>
              </a:spcAft>
              <a:buClr>
                <a:srgbClr val="F1B600"/>
              </a:buClr>
              <a:buSzPct val="120000"/>
              <a:buFont typeface="Wingdings" pitchFamily="2" charset="2"/>
              <a:buChar char="q"/>
            </a:pPr>
            <a:r>
              <a:rPr lang="et" sz="1800" dirty="0">
                <a:solidFill>
                  <a:srgbClr val="000000"/>
                </a:solidFill>
                <a:latin typeface="Helvetica"/>
                <a:ea typeface="Helvetica"/>
                <a:cs typeface="Helvetica"/>
              </a:rPr>
              <a:t>veenduge</a:t>
            </a:r>
            <a:r>
              <a:rPr lang="et" sz="1800" b="0" i="0" strike="noStrike" cap="none" spc="0" baseline="0" dirty="0">
                <a:solidFill>
                  <a:srgbClr val="000000"/>
                </a:solidFill>
                <a:effectLst/>
                <a:latin typeface="Helvetica"/>
                <a:ea typeface="Helvetica"/>
                <a:cs typeface="Helvetica"/>
              </a:rPr>
              <a:t>, et isikukaitsevahendid on õigesti paigaldatud (ja et näokarvad ei segaks hingamisteede kaitsevahendeid)</a:t>
            </a:r>
          </a:p>
          <a:p>
            <a:pPr marL="285750" indent="-285750">
              <a:lnSpc>
                <a:spcPts val="2400"/>
              </a:lnSpc>
              <a:spcBef>
                <a:spcPts val="600"/>
              </a:spcBef>
              <a:spcAft>
                <a:spcPts val="600"/>
              </a:spcAft>
              <a:buClr>
                <a:srgbClr val="F1B600"/>
              </a:buClr>
              <a:buSzPct val="120000"/>
              <a:buFont typeface="Wingdings" pitchFamily="2" charset="2"/>
              <a:buChar char="q"/>
            </a:pPr>
            <a:r>
              <a:rPr lang="et" sz="1800" dirty="0">
                <a:solidFill>
                  <a:srgbClr val="000000"/>
                </a:solidFill>
                <a:latin typeface="Helvetica"/>
                <a:ea typeface="Helvetica"/>
                <a:cs typeface="Helvetica"/>
              </a:rPr>
              <a:t>pärast</a:t>
            </a:r>
            <a:r>
              <a:rPr lang="et" sz="1800" b="0" i="0" strike="noStrike" cap="none" spc="0" baseline="0" dirty="0">
                <a:solidFill>
                  <a:srgbClr val="000000"/>
                </a:solidFill>
                <a:effectLst/>
                <a:latin typeface="Helvetica"/>
                <a:ea typeface="Helvetica"/>
                <a:cs typeface="Helvetica"/>
              </a:rPr>
              <a:t> kasutamist hoidke isikukaitsevahendeid sobivas puhtas kohas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FF0000"/>
                </a:solidFill>
                <a:effectLst/>
                <a:latin typeface="Helvetica"/>
                <a:ea typeface="Helvetica"/>
                <a:cs typeface="Helvetica"/>
              </a:rPr>
              <a:t>Koht koolitaja järelduste lisamiseks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lisage failist.</a:t>
            </a:r>
          </a:p>
          <a:p>
            <a:pPr>
              <a:lnSpc>
                <a:spcPts val="2400"/>
              </a:lnSpc>
            </a:pPr>
            <a:r>
              <a:rPr lang="et" sz="1800" b="0" i="0" strike="noStrike" cap="none" spc="0" baseline="0">
                <a:solidFill>
                  <a:srgbClr val="000000"/>
                </a:solidFill>
                <a:effectLst/>
                <a:latin typeface="Helvetica"/>
                <a:ea typeface="Helvetica"/>
                <a:cs typeface="Helvetica"/>
              </a:rPr>
              <a:t>Täiendavate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TÄIENDÕPE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7" history="0"/>
              </a:rPr>
              <a:t>Isikukaitsevahendite head tavad (ülesanne 2.1.15)</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8"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9" history="0"/>
              </a:rPr>
              <a:t>NEPSI juhend VKEdele</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10"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92F4B1B-2ECA-4BAC-BE10-D6BD628CCC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78</TotalTime>
  <Words>1335</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58</cp:revision>
  <dcterms:created xsi:type="dcterms:W3CDTF">2020-01-29T17:43:15Z</dcterms:created>
  <dcterms:modified xsi:type="dcterms:W3CDTF">2024-11-13T12:07:52Z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