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client id="{A189F8A5-E557-4310-9C0B-1E5BA7209041}" v="85" dt="2022-09-27T12:43:49.4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Прекомерното излагане на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a:t>
            </a:r>
          </a:p>
          <a:p>
            <a:endParaRPr lang="en-US"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Това обучение дава информация относно почистването и добрата хигиена. Въпреки че това е задължение предимно на ръководството, помнете че преди да започнете всякакво почистване е необходима оценка на риска.</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Създаването на силициевият прах е в резултат на различни трудови дейности (рязане с триони, разбиване, насипване в торби и др.) образуват се фини прахови частици. Ако правилното почистване се пренебрегне. прахът може да се превърне в летлив, да остане във въздуха на заграждението за дни и да предизвика сериозен риск за работещите.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Контролът на прах може да се постигне и чрез двата метода: сухо и мокро почистване.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Видеоклипът показва добри практики, свързани с почистването на подове. До видеоклипа виждате графика и червена лента, показваща концентрацията на прах в мг/м3. </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Измерването на концентрацията на прах не се свежда само до кристалния диоксид, а се основава на  полуколичествено измерване. Тук от съществено значение, не е стойността на концентрацията на прах, а относителната разлика между нивата на излагане по време на препоръчителната и друга практика.</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bg" sz="1200" b="0" i="0" strike="noStrike" cap="none" spc="0" baseline="0" dirty="0">
                <a:solidFill>
                  <a:srgbClr val="000000"/>
                </a:solidFill>
                <a:effectLst/>
                <a:latin typeface="+mn-lt"/>
                <a:ea typeface="Calibri"/>
                <a:cs typeface="Calibri"/>
              </a:rPr>
              <a:t>Поне веднъж седмично проверявайте за визуални следи за повреди по оборудването. Наложителни са по-чести проверки на оборудване, ползващо се ежедневно. Ако откриете повреда информирайте ръководителя на обекта.</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Не използвайте суха четка за измитане на прах в затворени пространства (вижте снимката).</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Не използвайте сгъстен въздух, това ще превърне утаения прах отново в летлив. Използването на сгъстен въздух за отстраняване на прах от работното облекло, трябва да се извършва само с помощта на  специално оборудване (напр. въздушни душ кабини). </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Обърнете внимание, че системите за вакуумно почистване обикновено не са подходящи за почистване на разливи от влажни материали.по-ефективно, като мокрите методи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bg" sz="1200" b="0" i="0" strike="noStrike" cap="none" spc="0" baseline="0" dirty="0">
                <a:solidFill>
                  <a:srgbClr val="000000"/>
                </a:solidFill>
                <a:effectLst/>
                <a:latin typeface="+mn-lt"/>
                <a:ea typeface="Calibri"/>
                <a:cs typeface="Calibri"/>
              </a:rPr>
              <a:t>Мокрото почистване е доказано по-ефективно - предотвратява фините прахови частици да се превърнат в летливи.</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Важно е да регулирате изходното налягане на водата в зависимост от задачата за почистване. Когато намокряте насипни разливи от фин, сух прахообразен материал, най-добре е да използвате пулверизатор. Използването на водна струя ще доведе до повторно издигане на прах във въздуха. </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И накрая, когато използвате мокри процеси, уверете се, че има подходящи канализационни системи, когато използвате водни спрейове и маркучи.</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a:solidFill>
                  <a:srgbClr val="F6A317"/>
                </a:solidFill>
                <a:effectLst/>
                <a:latin typeface="Helvetica"/>
                <a:ea typeface="Helvetica"/>
                <a:cs typeface="Helvetica"/>
              </a:rPr>
              <a:t>ОБУЧЕНИЕ ДОБРИ ПРАКТИКИ ЗА ПОЧИСТВАНЕ И ДОБРА ХИГИЕНА</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tags" Target="../tags/tag19.xml"/><Relationship Id="rId7" Type="http://schemas.openxmlformats.org/officeDocument/2006/relationships/image" Target="../media/image10.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2.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3.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lIns="91440" tIns="45720" rIns="91440" bIns="45720" anchor="t"/>
          <a:lstStyle/>
          <a:p>
            <a:pPr>
              <a:lnSpc>
                <a:spcPct val="100000"/>
              </a:lnSpc>
            </a:pPr>
            <a:r>
              <a:rPr lang="bg" sz="2800" b="1" i="0" strike="noStrike" cap="none" spc="0" baseline="0" dirty="0">
                <a:solidFill>
                  <a:srgbClr val="FFFFFF"/>
                </a:solidFill>
                <a:effectLst/>
                <a:latin typeface="Helvetica"/>
                <a:ea typeface="Helvetica"/>
                <a:cs typeface="Helvetica"/>
              </a:rPr>
              <a:t>ОБУЧЕНИЕ ДОБРИ ПРАКТИКИ ЗА ПОЧИСТВАНЕ И ХИГИЕНА</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713407" y="351692"/>
            <a:ext cx="4211086"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az-Cyrl-AZ" sz="2800" dirty="0"/>
              <a:t>ПРЕАМБЮЛ (ЗА ОБУЧИТЕЛ)</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a:p>
            <a:pPr>
              <a:lnSpc>
                <a:spcPts val="2400"/>
              </a:lnSpc>
            </a:pPr>
            <a:endParaRPr lang="ru-RU" sz="1800" dirty="0">
              <a:latin typeface="Helvetica"/>
              <a:cs typeface="Helvetica"/>
            </a:endParaRP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77519" cy="3682369"/>
          </a:xfrm>
        </p:spPr>
        <p:txBody>
          <a:bodyPr lIns="91440" tIns="45720" rIns="91440" bIns="45720" anchor="t"/>
          <a:lstStyle/>
          <a:p>
            <a:pPr>
              <a:lnSpc>
                <a:spcPts val="2400"/>
              </a:lnSpc>
              <a:spcBef>
                <a:spcPts val="800"/>
              </a:spcBef>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spcBef>
                <a:spcPts val="800"/>
              </a:spcBef>
            </a:pPr>
            <a:r>
              <a:rPr lang="bg" sz="1800" b="0" i="0" strike="noStrike" cap="none" spc="0" baseline="0" dirty="0">
                <a:solidFill>
                  <a:srgbClr val="000000"/>
                </a:solidFill>
                <a:effectLst/>
                <a:latin typeface="Helvetica"/>
                <a:ea typeface="Helvetica"/>
                <a:cs typeface="Helvetica"/>
              </a:rPr>
              <a:t>В това PоwerPoint обучение Вие ще научите:</a:t>
            </a:r>
          </a:p>
          <a:p>
            <a:pPr marL="285750" indent="-285750">
              <a:lnSpc>
                <a:spcPts val="2400"/>
              </a:lnSpc>
              <a:spcBef>
                <a:spcPts val="8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Различните методи за почистване, които се използват, където може да </a:t>
            </a:r>
            <a:r>
              <a:rPr lang="bg" sz="1800" dirty="0">
                <a:solidFill>
                  <a:srgbClr val="000000"/>
                </a:solidFill>
                <a:latin typeface="Helvetica"/>
                <a:ea typeface="Helvetica"/>
                <a:cs typeface="Helvetica"/>
              </a:rPr>
              <a:t>се образува</a:t>
            </a:r>
            <a:r>
              <a:rPr lang="bg" sz="1800" b="0" i="0" strike="noStrike" cap="none" spc="0" baseline="0" dirty="0">
                <a:solidFill>
                  <a:srgbClr val="000000"/>
                </a:solidFill>
                <a:effectLst/>
                <a:latin typeface="Helvetica"/>
                <a:ea typeface="Helvetica"/>
                <a:cs typeface="Helvetica"/>
              </a:rPr>
              <a:t> </a:t>
            </a:r>
            <a:r>
              <a:rPr lang="bg" sz="1800" b="0" i="0" strike="noStrike" cap="none" spc="0" baseline="0" dirty="0" err="1">
                <a:solidFill>
                  <a:srgbClr val="000000"/>
                </a:solidFill>
                <a:effectLst/>
                <a:latin typeface="Helvetica"/>
                <a:ea typeface="Helvetica"/>
                <a:cs typeface="Helvetica"/>
              </a:rPr>
              <a:t>респирабилен</a:t>
            </a:r>
            <a:r>
              <a:rPr lang="bg" sz="1800" b="0" i="0" strike="noStrike" cap="none" spc="0" baseline="0" dirty="0">
                <a:solidFill>
                  <a:srgbClr val="000000"/>
                </a:solidFill>
                <a:effectLst/>
                <a:latin typeface="Helvetica"/>
                <a:ea typeface="Helvetica"/>
                <a:cs typeface="Helvetica"/>
              </a:rPr>
              <a:t> кристален прах (RCS)</a:t>
            </a:r>
          </a:p>
          <a:p>
            <a:pPr marL="285750" indent="-285750">
              <a:lnSpc>
                <a:spcPts val="2400"/>
              </a:lnSpc>
              <a:spcBef>
                <a:spcPts val="8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Добри практики за почистване и</a:t>
            </a:r>
            <a:r>
              <a:rPr lang="bg" sz="1800" dirty="0">
                <a:solidFill>
                  <a:srgbClr val="000000"/>
                </a:solidFill>
                <a:latin typeface="Helvetica"/>
                <a:ea typeface="Helvetica"/>
                <a:cs typeface="Helvetica"/>
              </a:rPr>
              <a:t> </a:t>
            </a:r>
            <a:r>
              <a:rPr lang="bg" sz="1800" b="0" i="0" strike="noStrike" cap="none" spc="0" baseline="0" dirty="0">
                <a:solidFill>
                  <a:srgbClr val="000000"/>
                </a:solidFill>
                <a:effectLst/>
                <a:latin typeface="Helvetica"/>
                <a:ea typeface="Helvetica"/>
                <a:cs typeface="Helvetica"/>
              </a:rPr>
              <a:t>хигиена.</a:t>
            </a:r>
            <a:r>
              <a:rPr lang="bg" sz="1800" dirty="0">
                <a:solidFill>
                  <a:srgbClr val="000000"/>
                </a:solidFill>
                <a:latin typeface="Helvetica"/>
                <a:ea typeface="Helvetica"/>
                <a:cs typeface="Helvetica"/>
              </a:rPr>
              <a:t> </a:t>
            </a:r>
            <a:endParaRPr lang="bg" sz="1800" b="0" i="0" strike="noStrike" cap="none" spc="0" baseline="0" dirty="0">
              <a:solidFill>
                <a:srgbClr val="000000"/>
              </a:solidFill>
              <a:effectLst/>
              <a:latin typeface="Helvetica"/>
              <a:ea typeface="Helvetica"/>
              <a:cs typeface="Helvetica"/>
            </a:endParaRPr>
          </a:p>
          <a:p>
            <a:pPr marL="285750" indent="-285750">
              <a:lnSpc>
                <a:spcPts val="2400"/>
              </a:lnSpc>
              <a:spcBef>
                <a:spcPts val="800"/>
              </a:spcBef>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Текст за попълване от обучаващ, ако е въведен персонализиран слайд, вмъкване и преглед на съдържанието.</a:t>
            </a:r>
          </a:p>
          <a:p>
            <a:pPr marL="285750" indent="-285750">
              <a:lnSpc>
                <a:spcPts val="2400"/>
              </a:lnSpc>
              <a:spcBef>
                <a:spcPts val="800"/>
              </a:spcBef>
              <a:buFont typeface="Arial" panose="020B0604020202020204" pitchFamily="34" charset="0"/>
              <a:buChar char="•"/>
            </a:pPr>
            <a:endParaRPr lang="en-US" sz="18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bg" sz="1800" b="0" i="0" strike="noStrike" cap="none" spc="0" baseline="0">
                <a:solidFill>
                  <a:srgbClr val="000000"/>
                </a:solidFill>
                <a:effectLst/>
                <a:latin typeface="Helvetica"/>
                <a:ea typeface="Helvetica"/>
                <a:cs typeface="Helvetica"/>
              </a:rPr>
              <a:t>Почистването и добрата хигиена  са една от петте основни техники за контрол на прах.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528000"/>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320850" cy="2023631"/>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528000"/>
            <a:ext cx="2134063" cy="1517897"/>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dirty="0">
                <a:solidFill>
                  <a:srgbClr val="000000"/>
                </a:solidFill>
                <a:effectLst/>
                <a:latin typeface="Calibri"/>
                <a:ea typeface="Calibri"/>
                <a:cs typeface="Calibri"/>
              </a:rPr>
              <a:t>Провеждане на процеси, създаващи RCS в изолирана среда предотвратява излагането на прах при първоизточника</a:t>
            </a:r>
          </a:p>
          <a:p>
            <a:pPr>
              <a:spcAft>
                <a:spcPts val="300"/>
              </a:spcAft>
            </a:pPr>
            <a:endParaRPr lang="en-US" dirty="0"/>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контролиране на риска са недостатъчни.</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lIns="91440" tIns="45720" rIns="91440" bIns="45720" anchor="t"/>
          <a:lstStyle/>
          <a:p>
            <a:pPr>
              <a:lnSpc>
                <a:spcPct val="100000"/>
              </a:lnSpc>
            </a:pPr>
            <a:r>
              <a:rPr lang="bg" sz="2800" b="1" i="0" strike="noStrike" cap="none" spc="0" baseline="0" dirty="0">
                <a:solidFill>
                  <a:srgbClr val="F6A317"/>
                </a:solidFill>
                <a:effectLst/>
                <a:latin typeface="Helvetica"/>
                <a:ea typeface="Helvetica"/>
                <a:cs typeface="Helvetica"/>
              </a:rPr>
              <a:t>РИСКОВЕ ОТ ТЕЗИ </a:t>
            </a:r>
            <a:r>
              <a:rPr lang="bg" sz="2800" dirty="0">
                <a:latin typeface="Helvetica"/>
                <a:ea typeface="Helvetica"/>
                <a:cs typeface="Helvetica"/>
              </a:rPr>
              <a:t>ДЕЙНОСТИ</a:t>
            </a:r>
            <a:endParaRPr lang="bg"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Тази дейност може да бъде много прашна.</a:t>
            </a:r>
          </a:p>
          <a:p>
            <a:pPr marL="342900" indent="-34290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ЗАЩО ПОЧИСТВАНЕТО И ДОБРАТА ХИГИЕНА СА ВАЖНИ</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Респирабилният прах (прах, който може да проникне в белите дробове) може да остане летлив за дни.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При допир утаеният прах може да се превърне в летлив и вреден.</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Честото почистване на работното място намалява опасността и предпазва от натрупване на прах.</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НАЧИНИ ЗА ПОЧИСТВАНЕ</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bg" sz="1800" b="0" i="0" strike="noStrike" cap="none" spc="0" baseline="0">
                <a:solidFill>
                  <a:srgbClr val="000000"/>
                </a:solidFill>
                <a:effectLst/>
                <a:latin typeface="Helvetica"/>
                <a:ea typeface="Helvetica"/>
                <a:cs typeface="Helvetica"/>
              </a:rPr>
              <a:t>Има два основни начина за почистване, които могат да помогнат опасният прах да бъде премахнат от работното място.  Това са:</a:t>
            </a:r>
          </a:p>
          <a:p>
            <a:pPr>
              <a:lnSpc>
                <a:spcPts val="2400"/>
              </a:lnSpc>
            </a:pPr>
            <a:r>
              <a:rPr lang="bg" sz="1800" b="1" i="0" strike="noStrike" cap="none" spc="0" baseline="0">
                <a:solidFill>
                  <a:srgbClr val="000000"/>
                </a:solidFill>
                <a:effectLst/>
                <a:latin typeface="Helvetica"/>
                <a:ea typeface="Helvetica"/>
                <a:cs typeface="Helvetica"/>
              </a:rPr>
              <a:t>Сухи методи за почистване</a:t>
            </a:r>
          </a:p>
          <a:p>
            <a:pPr>
              <a:lnSpc>
                <a:spcPts val="2400"/>
              </a:lnSpc>
              <a:spcAft>
                <a:spcPts val="1000"/>
              </a:spcAft>
            </a:pPr>
            <a:r>
              <a:rPr lang="bg" sz="1800" b="0" i="0" strike="noStrike" cap="none" spc="0" baseline="0">
                <a:solidFill>
                  <a:srgbClr val="000000"/>
                </a:solidFill>
                <a:effectLst/>
                <a:latin typeface="Helvetica"/>
                <a:ea typeface="Helvetica"/>
                <a:cs typeface="Helvetica"/>
              </a:rPr>
              <a:t>Сухото почистване включва използването на прахосмукачка за премахване на прах от подове и повърхности. </a:t>
            </a:r>
          </a:p>
          <a:p>
            <a:pPr>
              <a:lnSpc>
                <a:spcPts val="2400"/>
              </a:lnSpc>
            </a:pPr>
            <a:r>
              <a:rPr lang="bg" sz="1800" b="1" i="0" strike="noStrike" cap="none" spc="0" baseline="0">
                <a:solidFill>
                  <a:srgbClr val="000000"/>
                </a:solidFill>
                <a:effectLst/>
                <a:latin typeface="Helvetica"/>
                <a:ea typeface="Helvetica"/>
                <a:cs typeface="Helvetica"/>
              </a:rPr>
              <a:t>Мокри методи за почистване</a:t>
            </a:r>
          </a:p>
          <a:p>
            <a:pPr>
              <a:lnSpc>
                <a:spcPts val="2400"/>
              </a:lnSpc>
            </a:pPr>
            <a:r>
              <a:rPr lang="bg" sz="1800" b="0" i="0" strike="noStrike" cap="none" spc="0" baseline="0">
                <a:solidFill>
                  <a:srgbClr val="000000"/>
                </a:solidFill>
                <a:effectLst/>
                <a:latin typeface="Helvetica"/>
                <a:ea typeface="Helvetica"/>
                <a:cs typeface="Helvetica"/>
              </a:rPr>
              <a:t>Мокрите методи за почистване могат да включват забърсване, използване на мокри четки, пръскане или маркучи. Водата помага да се намали възможността прахът да стане летлив по време на почистването.</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ПОЧИСТВАНЕ НА ПОДОВЕ</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За да избегнете ненужното излагане на прах, винаги използвайте правилните средства, когато е възможно. </a:t>
            </a:r>
          </a:p>
          <a:p>
            <a:pPr>
              <a:lnSpc>
                <a:spcPts val="2400"/>
              </a:lnSpc>
            </a:pPr>
            <a:r>
              <a:rPr lang="bg" sz="1800" b="0" i="0" strike="noStrike" cap="none" spc="0" baseline="0">
                <a:solidFill>
                  <a:srgbClr val="000000"/>
                </a:solidFill>
                <a:effectLst/>
                <a:latin typeface="Helvetica"/>
                <a:ea typeface="Helvetica"/>
                <a:cs typeface="Helvetica"/>
              </a:rPr>
              <a:t>Този видеоклип показва най-подходящия метод за почистване и отстраняване на прах от пода.</a:t>
            </a:r>
          </a:p>
          <a:p>
            <a:pPr>
              <a:lnSpc>
                <a:spcPts val="2400"/>
              </a:lnSpc>
            </a:pPr>
            <a:r>
              <a:rPr lang="bg" sz="1800" b="0" i="0" strike="noStrike" cap="none" spc="0" baseline="0">
                <a:solidFill>
                  <a:srgbClr val="000000"/>
                </a:solidFill>
                <a:effectLst/>
                <a:latin typeface="Helvetica"/>
                <a:ea typeface="Helvetica"/>
                <a:cs typeface="Helvetica"/>
              </a:rPr>
              <a:t>(Кликнете за да изгледате видеоклипа)</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СУХО ПОЧИСТВАНЕ- КАКВО ДА ПРАВИМ И КАКВО НЕ</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985276" cy="3331825"/>
          </a:xfrm>
        </p:spPr>
        <p:txBody>
          <a:bodyPr/>
          <a:lstStyle/>
          <a:p>
            <a:pPr>
              <a:lnSpc>
                <a:spcPct val="100000"/>
              </a:lnSpc>
            </a:pPr>
            <a:r>
              <a:rPr lang="bg" sz="1600" b="1" i="0" strike="noStrike" cap="none" spc="0" baseline="0" dirty="0">
                <a:solidFill>
                  <a:srgbClr val="000000"/>
                </a:solidFill>
                <a:effectLst/>
                <a:latin typeface="Helvetica"/>
                <a:ea typeface="Helvetica"/>
                <a:cs typeface="Helvetica"/>
              </a:rPr>
              <a:t>ПРАВЕТЕ</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Имайте план за справяне с разливите безопасно и бързо.</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Проверете оборудването за сухо почистване за повреди преди употреба. Докладвайте за дефекти.</a:t>
            </a:r>
          </a:p>
          <a:p>
            <a:pPr marL="285750" indent="-285750">
              <a:lnSpc>
                <a:spcPct val="100000"/>
              </a:lnSpc>
              <a:spcAft>
                <a:spcPts val="600"/>
              </a:spcAft>
              <a:buSzPct val="85000"/>
              <a:buFont typeface=".Apple Color Emoji UI"/>
              <a:buChar char="✅"/>
            </a:pPr>
            <a:r>
              <a:rPr lang="bg" sz="1600" b="0" i="0" strike="noStrike" cap="none" spc="0" baseline="0" dirty="0">
                <a:solidFill>
                  <a:srgbClr val="000000"/>
                </a:solidFill>
                <a:effectLst/>
                <a:latin typeface="Helvetica"/>
                <a:ea typeface="Helvetica"/>
                <a:cs typeface="Helvetica"/>
              </a:rPr>
              <a:t>Проверете дали вакуумният филтър се нуждае от подмяна.</a:t>
            </a:r>
          </a:p>
          <a:p>
            <a:pPr>
              <a:lnSpc>
                <a:spcPct val="100000"/>
              </a:lnSpc>
            </a:pPr>
            <a:r>
              <a:rPr lang="bg" sz="1600" b="1" i="0" strike="noStrike" cap="none" spc="0" baseline="0" dirty="0">
                <a:solidFill>
                  <a:srgbClr val="000000"/>
                </a:solidFill>
                <a:effectLst/>
                <a:latin typeface="Helvetica"/>
                <a:ea typeface="Helvetica"/>
                <a:cs typeface="Helvetica"/>
              </a:rPr>
              <a:t>НЕ ПРАВЕТЕ</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почиствайте със суха четка или въздушен компресор. </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използвайте  въздушен компресор или дюза за да почистите прах от работното облекло.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4348" r="10814"/>
          <a:stretch/>
        </p:blipFill>
        <p:spPr>
          <a:xfrm>
            <a:off x="6828502" y="1608138"/>
            <a:ext cx="4988847" cy="4437062"/>
          </a:xfrm>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693214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4" y="1640901"/>
            <a:ext cx="5712046"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МОКРО ПОЧИСТВАНЕ- КАКВО ДА ПРАВИМ И КАКВО НЕ</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2" y="2683239"/>
            <a:ext cx="6095505" cy="3361806"/>
          </a:xfrm>
        </p:spPr>
        <p:txBody>
          <a:bodyPr/>
          <a:lstStyle/>
          <a:p>
            <a:pPr>
              <a:lnSpc>
                <a:spcPct val="100000"/>
              </a:lnSpc>
            </a:pPr>
            <a:r>
              <a:rPr lang="bg" sz="1600" b="1" i="0" strike="noStrike" cap="none" spc="0" baseline="0" dirty="0">
                <a:solidFill>
                  <a:srgbClr val="000000"/>
                </a:solidFill>
                <a:effectLst/>
                <a:latin typeface="Helvetica"/>
                <a:ea typeface="Helvetica"/>
                <a:cs typeface="Helvetica"/>
              </a:rPr>
              <a:t>ПРАВЕТЕ</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Имайте план за справяне с разливите безопасно и бързо.</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Уверете се, че използваното оборудване е подходящо за целта.</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Коригирайте водното налягане и разпръскване, ако е необходимо.</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Убедете се, че необходимата канализация е налична, когато използвате пръскачки и маркучи.</a:t>
            </a:r>
          </a:p>
          <a:p>
            <a:pPr>
              <a:lnSpc>
                <a:spcPct val="100000"/>
              </a:lnSpc>
            </a:pPr>
            <a:r>
              <a:rPr lang="bg" sz="1600" b="1" i="0" strike="noStrike" cap="none" spc="0" baseline="0" dirty="0">
                <a:solidFill>
                  <a:srgbClr val="000000"/>
                </a:solidFill>
                <a:effectLst/>
                <a:latin typeface="Helvetica"/>
                <a:ea typeface="Helvetica"/>
                <a:cs typeface="Helvetica"/>
              </a:rPr>
              <a:t>НЕ ПРАВЕТЕ</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използвайте мощна водна струя за да почистите купчина сух прах. Пръскачката ще бъде по-ефективна.</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44431" t="-738" r="451" b="738"/>
          <a:stretch/>
        </p:blipFill>
        <p:spPr>
          <a:xfrm>
            <a:off x="6843252" y="1608138"/>
            <a:ext cx="4974098"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ДОБРА ХИГИЕНА - ПРАВЕТЕ И НЕ ПРАВЕТЕ</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511351" cy="3230407"/>
          </a:xfrm>
        </p:spPr>
        <p:txBody>
          <a:bodyPr/>
          <a:lstStyle/>
          <a:p>
            <a:pPr>
              <a:lnSpc>
                <a:spcPct val="100000"/>
              </a:lnSpc>
              <a:spcBef>
                <a:spcPts val="600"/>
              </a:spcBef>
            </a:pPr>
            <a:r>
              <a:rPr lang="bg" sz="1600" b="1" i="0" strike="noStrike" cap="none" spc="0" baseline="0" dirty="0">
                <a:solidFill>
                  <a:srgbClr val="000000"/>
                </a:solidFill>
                <a:effectLst/>
                <a:latin typeface="Helvetica"/>
                <a:ea typeface="Helvetica"/>
                <a:cs typeface="Helvetica"/>
              </a:rPr>
              <a:t>ПРАВЕТЕ</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Мийте често ръцете си.</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Свалете работното облекло, когато влизате в помещението за хранене.</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Почиствайте редовно работното си облекло.</a:t>
            </a:r>
          </a:p>
          <a:p>
            <a:pPr marL="285750" indent="-285750">
              <a:lnSpc>
                <a:spcPct val="100000"/>
              </a:lnSpc>
              <a:spcBef>
                <a:spcPts val="600"/>
              </a:spcBef>
              <a:spcAft>
                <a:spcPts val="600"/>
              </a:spcAft>
              <a:buSzPct val="85000"/>
              <a:buFont typeface=".Apple Color Emoji UI"/>
              <a:buChar char="✅"/>
            </a:pPr>
            <a:r>
              <a:rPr lang="bg" sz="1600" b="0" i="0" strike="noStrike" cap="none" spc="0" baseline="0" dirty="0">
                <a:solidFill>
                  <a:srgbClr val="000000"/>
                </a:solidFill>
                <a:effectLst/>
                <a:latin typeface="Helvetica"/>
                <a:ea typeface="Helvetica"/>
                <a:cs typeface="Helvetica"/>
              </a:rPr>
              <a:t>Използвайте определените места за съхранение на чисти дрехи и замърсено работно облекло.</a:t>
            </a:r>
          </a:p>
          <a:p>
            <a:pPr>
              <a:lnSpc>
                <a:spcPct val="100000"/>
              </a:lnSpc>
              <a:spcBef>
                <a:spcPts val="600"/>
              </a:spcBef>
            </a:pPr>
            <a:r>
              <a:rPr lang="bg" sz="1600" b="1" i="0" strike="noStrike" cap="none" spc="0" baseline="0" dirty="0">
                <a:solidFill>
                  <a:srgbClr val="000000"/>
                </a:solidFill>
                <a:effectLst/>
                <a:latin typeface="Helvetica"/>
                <a:ea typeface="Helvetica"/>
                <a:cs typeface="Helvetica"/>
              </a:rPr>
              <a:t>НЕ ПРАВЕТЕ</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пушете на работното място.</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съхранявайте или консумирайте храна на работното място.</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смесвайте мръсни и чисти дрехи заедно.</a:t>
            </a:r>
          </a:p>
          <a:p>
            <a:pPr marL="285750" indent="-285750">
              <a:lnSpc>
                <a:spcPct val="100000"/>
              </a:lnSpc>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вземайте мръсни работни дрехи вкъщи.</a:t>
            </a:r>
          </a:p>
          <a:p>
            <a:pPr marL="285750" indent="-285750">
              <a:lnSpc>
                <a:spcPct val="100000"/>
              </a:lnSpc>
              <a:spcBef>
                <a:spcPts val="6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423156"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423156"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pPr>
            <a:r>
              <a:rPr lang="bg" sz="1800" b="0" i="0" strike="noStrike" cap="none" spc="0" baseline="0" dirty="0">
                <a:solidFill>
                  <a:srgbClr val="000000"/>
                </a:solidFill>
                <a:effectLst/>
                <a:latin typeface="Helvetica"/>
                <a:ea typeface="Helvetica"/>
                <a:cs typeface="Helvetica"/>
              </a:rPr>
              <a:t>Когато почиствате и практикувате добра хигиена запомнете:</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Използвайте най- подходящия метод според задачата.</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Преди употреба проверете дали оборудването функционира правилно.</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Практикувайте добра лична хигиена.</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Избягвайте пушенето - пушенето увеличава негативните ефекти върху здравето причинени от RCS.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15449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7" history="0"/>
              </a:rPr>
              <a:t>Добри практики за почистване на повърхности и инсталации (лист със задачи 2.1.1а)</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7" history="0"/>
              </a:rPr>
              <a:t>Добри практики за добра хигиена (лист със задачи 2.1.10)</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8"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9" history="0"/>
              </a:rPr>
              <a:t>NEPSI ръководство за SMEs.</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a:solidFill>
                  <a:srgbClr val="000000"/>
                </a:solidFill>
                <a:effectLst/>
                <a:latin typeface="Calibri"/>
                <a:ea typeface="Calibri"/>
                <a:cs typeface="Calibri"/>
              </a:rPr>
              <a:t>Посетете </a:t>
            </a:r>
            <a:r>
              <a:rPr lang="bg" sz="1750" b="1" i="0" strike="noStrike" cap="none" spc="0" baseline="0">
                <a:solidFill>
                  <a:srgbClr val="000000"/>
                </a:solidFill>
                <a:effectLst/>
                <a:latin typeface="Calibri"/>
                <a:ea typeface="Calibri"/>
                <a:cs typeface="Calibri"/>
              </a:rPr>
              <a:t>NEPSI платформата за е-обучение</a:t>
            </a:r>
            <a:r>
              <a:rPr lang="bg" sz="1750" b="0" i="0" strike="noStrike" cap="none" spc="0" baseline="0">
                <a:solidFill>
                  <a:srgbClr val="000000"/>
                </a:solidFill>
                <a:effectLst/>
                <a:latin typeface="Calibri"/>
                <a:ea typeface="Calibri"/>
                <a:cs typeface="Calibri"/>
              </a:rPr>
              <a:t> </a:t>
            </a:r>
            <a:r>
              <a:rPr lang="bg" sz="1750" b="0" i="0" strike="noStrike" cap="none" spc="0" baseline="0">
                <a:solidFill>
                  <a:srgbClr val="000000"/>
                </a:solidFill>
                <a:effectLst/>
                <a:latin typeface="Calibri"/>
                <a:ea typeface="Calibri"/>
                <a:cs typeface="Calibri"/>
                <a:hlinkClick r:id="rId10" history="0"/>
              </a:rPr>
              <a:t>training.nepsi.eu</a:t>
            </a:r>
            <a:r>
              <a:rPr lang="bg" sz="1750" b="0" i="0" strike="noStrike" cap="none" spc="0" baseline="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952026-92AC-49D2-A9FD-453CCDCE66D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69</TotalTime>
  <Words>1433</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47</cp:revision>
  <dcterms:created xsi:type="dcterms:W3CDTF">2020-06-24T14:35:04Z</dcterms:created>
  <dcterms:modified xsi:type="dcterms:W3CDTF">2024-11-13T11:41:04Z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