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DFEF2E-6062-D243-B386-10672D1C40B7}" v="2" dt="2020-12-09T20:29:03.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90204"/>
  </p:normalViewPr>
  <p:slideViewPr>
    <p:cSldViewPr snapToGrid="0" snapToObjects="1">
      <p:cViewPr varScale="1">
        <p:scale>
          <a:sx n="110" d="100"/>
          <a:sy n="110" d="100"/>
        </p:scale>
        <p:origin x="134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Calibri"/>
                <a:cs typeface="Calibri"/>
              </a:rPr>
              <a:t>Expunerea excesivă la silice cristaline respirabile (RCS) poate duce la probleme grave de sănătate pentru lucrători pe termen lung. Din acest motiv, este important ca toți lucrătorii să cunoască bune practici care limitează sau elimină expunerea la praful de silice.</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Calibri"/>
                <a:cs typeface="Calibri"/>
              </a:rPr>
              <a:t>Acest curs oferă îndrumări privind diferitele sisteme mecanice și pneumatice de manipulare și transport pentru deplasarea internă a produselor care conțin cristale de silice, în special a celor uscate.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Calibri"/>
                <a:cs typeface="Calibri"/>
              </a:rPr>
              <a:t>Transportarea de materiale care conțin cristale de silice poate duce la emisii de particule în aer. Cea mai eficientă măsură tehnică de controlul prafului este să se lucreze în sisteme închise (încapsulare, carcase).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Calibri"/>
                <a:cs typeface="Calibri"/>
              </a:rPr>
              <a:t>Sistemele de transport sunt în mod normal pneumatice (adică, ele conțin sau sunt operate pe bază de gaz sau aer sub presiune), deoarece în acest fel sunt mai eficiente.</a:t>
            </a:r>
          </a:p>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Calibri"/>
                <a:cs typeface="Calibri"/>
              </a:rPr>
              <a:t>Dacă nu este disponibil un sistem închis de transport, udarea materialelor uscate poate fi o alternativă la închiderea completă.</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ro" sz="1000" b="0" i="0" strike="noStrike" cap="none" spc="0" baseline="0">
                <a:solidFill>
                  <a:srgbClr val="000000"/>
                </a:solidFill>
                <a:effectLst/>
                <a:latin typeface="Helvetica"/>
                <a:ea typeface="Helvetica"/>
                <a:cs typeface="Helvetica"/>
              </a:rPr>
              <a:t>Acest pachet de materiale de formare a fost elaborat ca parte din Ghidul NEPSI de bune practici – vizitați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7972023" y="429114"/>
            <a:ext cx="384532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o" sz="1400" b="1" i="0" strike="noStrike" cap="none" spc="0" baseline="0">
                <a:solidFill>
                  <a:srgbClr val="F6A317"/>
                </a:solidFill>
                <a:effectLst/>
                <a:latin typeface="Helvetica"/>
                <a:ea typeface="Helvetica"/>
                <a:cs typeface="Helvetica"/>
              </a:rPr>
              <a:t>FORMARE PE TEMA BUNELOR PRACTICI PENTRU SISTEME DE MANIPULARE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7534275" cy="1483849"/>
          </a:xfrm>
        </p:spPr>
        <p:txBody>
          <a:bodyPr anchor="t"/>
          <a:lstStyle/>
          <a:p>
            <a:pPr>
              <a:lnSpc>
                <a:spcPct val="100000"/>
              </a:lnSpc>
            </a:pPr>
            <a:r>
              <a:rPr lang="ro" sz="2800" b="1" i="0" strike="noStrike" cap="none" spc="0" baseline="0" dirty="0">
                <a:solidFill>
                  <a:srgbClr val="FFFFFF"/>
                </a:solidFill>
                <a:effectLst/>
                <a:latin typeface="Helvetica"/>
                <a:ea typeface="Helvetica"/>
                <a:cs typeface="Helvetica"/>
              </a:rPr>
              <a:t>FORMARE PE TEMA BUNELOR PRACTICI PENTRU SISTEME ÎNCHISE DE MANIPULARE ȘI TRANSPORT</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7649029" y="358815"/>
            <a:ext cx="4122425" cy="7878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ro-RO" sz="2800" dirty="0"/>
              <a:t>PREAMBUL (PENTRU FORMATOR)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ro-RO" sz="1800" dirty="0">
                <a:latin typeface="Helvetica"/>
                <a:cs typeface="Helvetica"/>
              </a:rPr>
              <a:t>În cadrul etapei de educație din implementarea Bunelor Practici NEPSI, NEPSI a elaborat o serie de resurse educaționale.</a:t>
            </a:r>
          </a:p>
          <a:p>
            <a:pPr>
              <a:lnSpc>
                <a:spcPts val="2400"/>
              </a:lnSpc>
            </a:pPr>
            <a:r>
              <a:rPr lang="ro-RO" sz="1800" dirty="0">
                <a:latin typeface="Helvetica"/>
                <a:cs typeface="Helvetica"/>
              </a:rPr>
              <a:t>Fiecare pachet de cursuri PowerPoint vizează o temă relevantă pentru lucrătorii din toate industriile, care folosesc materiale ce conțin cristale de silice. Pachetele oferă informații despre riscurile expunerii la praf, asociate cu tema, precum și despre bunele practici și măsurile existente pentru a le reduce. Scopul cursurilor este să informeze și să educe lucrătorii, pentru a îi ajuta să folosească eficient măsurile de control și să își reducă expunerea la cristale de silice respirabile (RCS) la locul de muncă.</a:t>
            </a:r>
          </a:p>
          <a:p>
            <a:pPr>
              <a:lnSpc>
                <a:spcPts val="2400"/>
              </a:lnSpc>
            </a:pPr>
            <a:r>
              <a:rPr lang="ro-RO" sz="1800" dirty="0">
                <a:latin typeface="Helvetica"/>
                <a:cs typeface="Helvetica"/>
              </a:rPr>
              <a:t>Folosiți șablonul blanc și spațiile prevăzute pentru a adăuga informații suplimentare la acest pachet de cursuri, după cum este necesar.</a:t>
            </a: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REȚINEȚI</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ro" sz="1800" b="0" i="0" strike="noStrike" cap="none" spc="0" baseline="0">
                <a:solidFill>
                  <a:srgbClr val="000000"/>
                </a:solidFill>
                <a:effectLst/>
                <a:latin typeface="Helvetica"/>
                <a:ea typeface="Helvetica"/>
                <a:cs typeface="Helvetica"/>
              </a:rPr>
              <a:t>Informațiile din acest curs PowerPoint sunt de natură consultativă și au conținut informativ. Ele nu reprezintă un standard sau o reglementare și nu creează noi obligații legale, nici nu modifică obligațiile existente create de legislația și politicile de sănătate.</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INTRODUCERE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38305" cy="3682369"/>
          </a:xfrm>
        </p:spPr>
        <p:txBody>
          <a:bodyPr/>
          <a:lstStyle/>
          <a:p>
            <a:pPr>
              <a:lnSpc>
                <a:spcPts val="2400"/>
              </a:lnSpc>
              <a:spcBef>
                <a:spcPts val="600"/>
              </a:spcBef>
            </a:pPr>
            <a:r>
              <a:rPr lang="ro" sz="1800" b="1" i="0" strike="noStrike" cap="none" spc="0" baseline="0" dirty="0">
                <a:solidFill>
                  <a:srgbClr val="000000"/>
                </a:solidFill>
                <a:effectLst/>
                <a:latin typeface="Helvetica"/>
                <a:ea typeface="Helvetica"/>
                <a:cs typeface="Helvetica"/>
              </a:rPr>
              <a:t>Este o prioritate să învățăm să ne protejăm de pericolele asociate cu munca.</a:t>
            </a:r>
          </a:p>
          <a:p>
            <a:pPr>
              <a:lnSpc>
                <a:spcPts val="2400"/>
              </a:lnSpc>
              <a:spcBef>
                <a:spcPts val="600"/>
              </a:spcBef>
            </a:pPr>
            <a:r>
              <a:rPr lang="ro" sz="1800" b="0" i="0" strike="noStrike" cap="none" spc="0" baseline="0" dirty="0">
                <a:solidFill>
                  <a:srgbClr val="000000"/>
                </a:solidFill>
                <a:effectLst/>
                <a:latin typeface="Helvetica"/>
                <a:ea typeface="Helvetica"/>
                <a:cs typeface="Helvetica"/>
              </a:rPr>
              <a:t>În acest curs PowerPoint veți învăța despre:</a:t>
            </a:r>
          </a:p>
          <a:p>
            <a:pPr marL="285750" indent="-285750">
              <a:lnSpc>
                <a:spcPts val="2400"/>
              </a:lnSpc>
              <a:spcBef>
                <a:spcPts val="60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Cum sunt proiectate sistemele de manipulare și transport, complet închise, pentru a preveni eliberarea de praf de cristale de silice respirabile (RCS) în aerul de la locul de muncă în timpul manipulării materialelor mari</a:t>
            </a:r>
          </a:p>
          <a:p>
            <a:pPr marL="285750" indent="-285750">
              <a:lnSpc>
                <a:spcPts val="2400"/>
              </a:lnSpc>
              <a:spcBef>
                <a:spcPts val="600"/>
              </a:spcBef>
              <a:buFont typeface="Arial" panose="020B0604020202020204" pitchFamily="34" charset="0"/>
              <a:buChar char="•"/>
            </a:pPr>
            <a:r>
              <a:rPr lang="ro" sz="1800" b="0" i="0" strike="noStrike" cap="none" spc="0" baseline="0" dirty="0">
                <a:solidFill>
                  <a:srgbClr val="FF0000"/>
                </a:solidFill>
                <a:effectLst/>
                <a:latin typeface="Helvetica"/>
                <a:ea typeface="Helvetica"/>
                <a:cs typeface="Helvetica"/>
              </a:rPr>
              <a:t>Text de completat pentru formator - dacă ați adăugat un slide personalizat, introduceți o scurtă prezentare a materialului contextual</a:t>
            </a:r>
          </a:p>
          <a:p>
            <a:pPr marL="285750" indent="-285750">
              <a:lnSpc>
                <a:spcPts val="2400"/>
              </a:lnSpc>
              <a:spcBef>
                <a:spcPts val="600"/>
              </a:spcBef>
              <a:buFont typeface="Arial" panose="020B0604020202020204" pitchFamily="34" charset="0"/>
              <a:buChar char="•"/>
            </a:pPr>
            <a:endParaRPr lang="en-US" sz="1800" dirty="0">
              <a:solidFill>
                <a:srgbClr val="FF0000"/>
              </a:solidFill>
            </a:endParaRPr>
          </a:p>
          <a:p>
            <a:pPr marL="285750" indent="-285750">
              <a:lnSpc>
                <a:spcPts val="2400"/>
              </a:lnSpc>
              <a:spcBef>
                <a:spcPts val="600"/>
              </a:spcBef>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702137"/>
            <a:ext cx="4484341" cy="789663"/>
          </a:xfrm>
        </p:spPr>
        <p:txBody>
          <a:bodyPr/>
          <a:lstStyle/>
          <a:p>
            <a:pPr>
              <a:lnSpc>
                <a:spcPct val="100000"/>
              </a:lnSpc>
            </a:pPr>
            <a:r>
              <a:rPr lang="ro" sz="2800" b="1" i="0" strike="noStrike" cap="none" spc="0" baseline="0">
                <a:solidFill>
                  <a:srgbClr val="F6A317"/>
                </a:solidFill>
                <a:effectLst/>
                <a:latin typeface="Helvetica"/>
                <a:ea typeface="Helvetica"/>
                <a:cs typeface="Helvetica"/>
              </a:rPr>
              <a:t>TEHNICI DE CONTROLUL PRAFULUI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ro" sz="1800" b="0" i="0" strike="noStrike" cap="none" spc="0" baseline="0">
                <a:solidFill>
                  <a:srgbClr val="000000"/>
                </a:solidFill>
                <a:effectLst/>
                <a:latin typeface="Helvetica"/>
                <a:ea typeface="Helvetica"/>
                <a:cs typeface="Helvetica"/>
              </a:rPr>
              <a:t>Sistemele de manipulare și transport folosesc carcase pentru a gestiona praful, aceasta fiind una dintre cele cinci tehnici principale de control al prafului.</a:t>
            </a:r>
          </a:p>
          <a:p>
            <a:pPr marL="342900" indent="-342900">
              <a:lnSpc>
                <a:spcPts val="2400"/>
              </a:lnSpc>
              <a:buFontTx/>
              <a:buChar char="-"/>
            </a:pPr>
            <a:endParaRPr lang="en-US" sz="180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BUNĂ IGIENĂ / GOSPODĂRIRE</a:t>
            </a:r>
          </a:p>
          <a:p>
            <a:r>
              <a:rPr lang="ro" sz="1200" b="0" i="0" strike="noStrike" cap="none" spc="0" baseline="0">
                <a:solidFill>
                  <a:srgbClr val="000000"/>
                </a:solidFill>
                <a:effectLst/>
                <a:latin typeface="Calibri"/>
                <a:ea typeface="Calibri"/>
                <a:cs typeface="Calibri"/>
              </a:rPr>
              <a:t>Spălarea hainelor de lucru și aspirarea prafului produs în cursul proceselor împiedică acumularea prafului în timp - un spațiu de lucru curat este un spațiu sigur</a:t>
            </a:r>
          </a:p>
          <a:p>
            <a:endParaRPr lang="en-US"/>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330000"/>
            <a:ext cx="2134063" cy="1334834"/>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SPAȚIU ÎNCHIS</a:t>
            </a:r>
          </a:p>
          <a:p>
            <a:pPr>
              <a:spcAft>
                <a:spcPts val="300"/>
              </a:spcAft>
            </a:pPr>
            <a:r>
              <a:rPr lang="ro" sz="1200" b="0" i="0" strike="noStrike" cap="none" spc="0" baseline="0">
                <a:solidFill>
                  <a:srgbClr val="000000"/>
                </a:solidFill>
                <a:effectLst/>
                <a:latin typeface="Calibri"/>
                <a:ea typeface="Calibri"/>
                <a:cs typeface="Calibri"/>
              </a:rPr>
              <a:t>Desfășurarea proceselor care produc RCS într-un mediu închis împiedică expunerea la praf la sursă</a:t>
            </a:r>
          </a:p>
          <a:p>
            <a:pPr>
              <a:spcAft>
                <a:spcPts val="300"/>
              </a:spcAft>
            </a:pPr>
            <a:endParaRPr lang="en-US"/>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EXTRACȚIA / VENTILAȚIA</a:t>
            </a:r>
          </a:p>
          <a:p>
            <a:pPr>
              <a:spcAft>
                <a:spcPts val="300"/>
              </a:spcAft>
            </a:pPr>
            <a:r>
              <a:rPr lang="ro" sz="1200" b="0" i="0" strike="noStrike" cap="none" spc="0" baseline="0">
                <a:solidFill>
                  <a:srgbClr val="000000"/>
                </a:solidFill>
                <a:effectLst/>
                <a:latin typeface="Calibri"/>
                <a:ea typeface="Calibri"/>
                <a:cs typeface="Calibri"/>
              </a:rPr>
              <a:t>Captarea RCS la sursă, înainte de a fi expuși la ele și înlocuirea aerului contaminat cu aer curat.</a:t>
            </a:r>
          </a:p>
          <a:p>
            <a:endParaRPr lang="en-US"/>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330000"/>
            <a:ext cx="2134062" cy="2006065"/>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ECHIPAMENT DE PROTECȚIE</a:t>
            </a:r>
          </a:p>
          <a:p>
            <a:r>
              <a:rPr lang="ro" sz="1200" b="0" i="0" strike="noStrike" cap="none" spc="0" baseline="0">
                <a:solidFill>
                  <a:srgbClr val="000000"/>
                </a:solidFill>
                <a:effectLst/>
                <a:latin typeface="Calibri"/>
                <a:ea typeface="Calibri"/>
                <a:cs typeface="Calibri"/>
              </a:rPr>
              <a:t>Echipamentele personale de protecție (de ex. măști faciale) protejează lucrătorii de praf atunci când toate celelalte măsuri de control sunt insuficiente pentru a controla riscul de expunere</a:t>
            </a:r>
          </a:p>
          <a:p>
            <a:endParaRPr lang="en-US"/>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APA</a:t>
            </a:r>
          </a:p>
          <a:p>
            <a:pPr>
              <a:spcAft>
                <a:spcPts val="300"/>
              </a:spcAft>
            </a:pPr>
            <a:r>
              <a:rPr lang="ro" sz="1200" b="0" i="0" strike="noStrike" cap="none" spc="0" baseline="0">
                <a:solidFill>
                  <a:srgbClr val="000000"/>
                </a:solidFill>
                <a:effectLst/>
                <a:latin typeface="Calibri"/>
                <a:ea typeface="Calibri"/>
                <a:cs typeface="Calibri"/>
              </a:rPr>
              <a:t>Menținerea umezelii în procese împiedică ridicarea prafului în aer, particulele fiind captate cu apă</a:t>
            </a:r>
          </a:p>
          <a:p>
            <a:pPr>
              <a:spcAft>
                <a:spcPts val="300"/>
              </a:spcAft>
            </a:pPr>
            <a:endParaRPr lang="en-US"/>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RISCURILE CREATE DE ACEASTĂ ACTIVITATE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870299" cy="2938988"/>
          </a:xfrm>
        </p:spPr>
        <p:txBody>
          <a:bodyPr anchor="t"/>
          <a:lstStyle/>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Funcționarea corectă a acestor echipamente este esențială pentru a ne proteja de RCS.</a:t>
            </a:r>
          </a:p>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Expunerea îndelungată la niveluri ridicate de RCS poate cauza boli pulmonare care creează dizabilitate</a:t>
            </a:r>
          </a:p>
          <a:p>
            <a:pPr>
              <a:lnSpc>
                <a:spcPts val="2400"/>
              </a:lnSpc>
            </a:pPr>
            <a:r>
              <a:rPr lang="ro" sz="1800" b="0" i="0" strike="noStrike" cap="none" spc="0" baseline="0" dirty="0">
                <a:solidFill>
                  <a:srgbClr val="000000"/>
                </a:solidFill>
                <a:effectLst/>
                <a:latin typeface="Helvetica"/>
                <a:ea typeface="Helvetica"/>
                <a:cs typeface="Helvetica"/>
              </a:rPr>
              <a:t>Este important să ne protejăm în fiecare zi de expunerea la acest praf ridicat în aer. </a:t>
            </a:r>
          </a:p>
          <a:p>
            <a:pPr>
              <a:lnSpc>
                <a:spcPts val="2400"/>
              </a:lnSpc>
            </a:pPr>
            <a:r>
              <a:rPr lang="ro" sz="1800" b="0" i="0" strike="noStrike" cap="none" spc="0" baseline="0" dirty="0">
                <a:solidFill>
                  <a:srgbClr val="000000"/>
                </a:solidFill>
                <a:effectLst/>
                <a:latin typeface="Helvetica"/>
                <a:ea typeface="Helvetica"/>
                <a:cs typeface="Helvetica"/>
              </a:rPr>
              <a:t>Urmând bune practici astăzi, ne protejăm sănătatea în viitor.</a:t>
            </a:r>
          </a:p>
          <a:p>
            <a:pPr>
              <a:lnSpc>
                <a:spcPts val="2400"/>
              </a:lnSpc>
            </a:pPr>
            <a:r>
              <a:rPr lang="ro" sz="1800" b="0" i="0" strike="noStrike" cap="none" spc="0" baseline="0" dirty="0">
                <a:solidFill>
                  <a:srgbClr val="000000"/>
                </a:solidFill>
                <a:effectLst/>
                <a:latin typeface="Helvetica"/>
                <a:ea typeface="Helvetica"/>
                <a:cs typeface="Helvetica"/>
              </a:rPr>
              <a:t>Cum vă veți petrece anii de pensie?</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a:xfrm>
            <a:off x="777244" y="1640901"/>
            <a:ext cx="5815644" cy="850900"/>
          </a:xfrm>
        </p:spPr>
        <p:txBody>
          <a:bodyPr/>
          <a:lstStyle/>
          <a:p>
            <a:pPr>
              <a:lnSpc>
                <a:spcPct val="100000"/>
              </a:lnSpc>
            </a:pPr>
            <a:r>
              <a:rPr lang="ro" sz="2800" b="1" i="0" strike="noStrike" cap="none" spc="0" baseline="0" dirty="0">
                <a:solidFill>
                  <a:srgbClr val="F6A317"/>
                </a:solidFill>
                <a:effectLst/>
                <a:latin typeface="Helvetica"/>
                <a:ea typeface="Helvetica"/>
                <a:cs typeface="Helvetica"/>
              </a:rPr>
              <a:t>ÎN CE FEL SISTEMELE ÎNCHISE AJUTĂ LA REDUCEREA EXPUNERII LA RCS</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140835"/>
            <a:ext cx="5453624" cy="3187545"/>
          </a:xfrm>
        </p:spPr>
        <p:txBody>
          <a:bodyPr/>
          <a:lstStyle/>
          <a:p>
            <a:pPr>
              <a:lnSpc>
                <a:spcPts val="2400"/>
              </a:lnSpc>
              <a:spcAft>
                <a:spcPts val="1000"/>
              </a:spcAft>
            </a:pPr>
            <a:r>
              <a:rPr lang="ro" sz="1800" b="0" i="0" strike="noStrike" cap="none" spc="0" baseline="0" dirty="0">
                <a:solidFill>
                  <a:srgbClr val="000000"/>
                </a:solidFill>
                <a:effectLst/>
                <a:latin typeface="Helvetica"/>
                <a:ea typeface="Helvetica"/>
                <a:cs typeface="Helvetica"/>
              </a:rPr>
              <a:t>Sistemele închise sunt cele mai eficiente măsuri tehnice pentru controlul prafului. Printre avantaje se numără:</a:t>
            </a:r>
          </a:p>
          <a:p>
            <a:pPr marL="342900" indent="-342900">
              <a:lnSpc>
                <a:spcPts val="2400"/>
              </a:lnSpc>
              <a:spcBef>
                <a:spcPts val="600"/>
              </a:spcBef>
              <a:spcAft>
                <a:spcPts val="1000"/>
              </a:spcAft>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Expunere la praf redusă/eliminată </a:t>
            </a:r>
          </a:p>
          <a:p>
            <a:pPr marL="342900" indent="-342900">
              <a:lnSpc>
                <a:spcPts val="2400"/>
              </a:lnSpc>
              <a:spcBef>
                <a:spcPts val="600"/>
              </a:spcBef>
              <a:spcAft>
                <a:spcPts val="1000"/>
              </a:spcAft>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Transport rapid al materialelor, eficient din punct de vedere al costurilor</a:t>
            </a:r>
          </a:p>
          <a:p>
            <a:pPr marL="342900" indent="-342900">
              <a:lnSpc>
                <a:spcPts val="2400"/>
              </a:lnSpc>
              <a:spcBef>
                <a:spcPts val="60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Risc limitat de eroare umană și răniri</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7463" t="3" r="14071" b="-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TIPURI DE SISTEME DE TRANSPORT ÎNCHISE</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2841171"/>
            <a:ext cx="5453624" cy="3203874"/>
          </a:xfrm>
        </p:spPr>
        <p:txBody>
          <a:bodyPr/>
          <a:lstStyle/>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Transportoare cu șurub</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Benzi transportoare</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Elevatoare cu cupă</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Alimentatoare vibratoare</a:t>
            </a:r>
          </a:p>
          <a:p>
            <a:pPr marL="285750" indent="-285750">
              <a:lnSpc>
                <a:spcPts val="2400"/>
              </a:lnSpc>
              <a:buFont typeface="Arial" panose="020B0604020202020204" pitchFamily="34" charset="0"/>
              <a:buChar char="•"/>
            </a:pPr>
            <a:r>
              <a:rPr lang="ro" sz="1800" b="0" i="0" strike="noStrike" cap="none" spc="0" baseline="0">
                <a:solidFill>
                  <a:srgbClr val="FF0000"/>
                </a:solidFill>
                <a:effectLst/>
                <a:latin typeface="Helvetica"/>
                <a:ea typeface="Helvetica"/>
                <a:cs typeface="Helvetica"/>
              </a:rPr>
              <a:t>Text pentru formator — Adăugați imagini și informații despre sistemele de transport specifice contextului dumneavoastră de lucru (dacă este cazul)</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10906756" cy="850900"/>
          </a:xfrm>
        </p:spPr>
        <p:txBody>
          <a:bodyPr anchor="t"/>
          <a:lstStyle/>
          <a:p>
            <a:pPr>
              <a:lnSpc>
                <a:spcPct val="100000"/>
              </a:lnSpc>
            </a:pPr>
            <a:r>
              <a:rPr lang="ro" sz="2800" b="1" i="0" strike="noStrike" cap="none" spc="0" baseline="0" dirty="0">
                <a:solidFill>
                  <a:srgbClr val="F6A317"/>
                </a:solidFill>
                <a:effectLst/>
                <a:latin typeface="Helvetica"/>
                <a:ea typeface="Helvetica"/>
                <a:cs typeface="Helvetica"/>
              </a:rPr>
              <a:t>CE SĂ FACEȚI ȘI CE SĂ NU FACEȚI ATUNCI CÂND FOLOSIȚI SISTEME ÎNCHISE DE MANIPULARE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3" y="2591234"/>
            <a:ext cx="11056382" cy="3230407"/>
          </a:xfrm>
        </p:spPr>
        <p:txBody>
          <a:bodyPr/>
          <a:lstStyle/>
          <a:p>
            <a:pPr>
              <a:spcBef>
                <a:spcPts val="800"/>
              </a:spcBef>
            </a:pPr>
            <a:r>
              <a:rPr lang="ro" sz="1600" b="1" i="0" strike="noStrike" cap="none" spc="0" baseline="0" dirty="0">
                <a:solidFill>
                  <a:srgbClr val="000000"/>
                </a:solidFill>
                <a:effectLst/>
                <a:latin typeface="Helvetica"/>
                <a:ea typeface="Helvetica"/>
                <a:cs typeface="Helvetica"/>
              </a:rPr>
              <a:t>CE SĂ FACEȚI</a:t>
            </a:r>
          </a:p>
          <a:p>
            <a:pPr marL="285750" indent="-285750">
              <a:spcBef>
                <a:spcPts val="8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Verificați dacă există semne vizibile de deteriorare, în special la punctele de uzură (de ex. coturi)</a:t>
            </a:r>
          </a:p>
          <a:p>
            <a:pPr marL="285750" indent="-285750">
              <a:spcBef>
                <a:spcPts val="8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Curățați imediat debordările, folosind metode de curățare prin aspirare sau metode de curățare umedă</a:t>
            </a:r>
          </a:p>
          <a:p>
            <a:pPr marL="285750" indent="-285750">
              <a:spcBef>
                <a:spcPts val="8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Verificați starea dispozitivelor de curățare a benzii transportoare și reglați-le după cum este necesar</a:t>
            </a:r>
          </a:p>
          <a:p>
            <a:pPr marL="285750" indent="-285750">
              <a:spcBef>
                <a:spcPts val="800"/>
              </a:spcBef>
              <a:spcAft>
                <a:spcPts val="1000"/>
              </a:spcAft>
              <a:buSzPct val="85000"/>
              <a:buFont typeface=".Apple Color Emoji UI"/>
              <a:buChar char="✅"/>
            </a:pPr>
            <a:r>
              <a:rPr lang="ro" sz="1600" b="0" i="0" strike="noStrike" cap="none" spc="0" baseline="0" dirty="0">
                <a:solidFill>
                  <a:srgbClr val="000000"/>
                </a:solidFill>
                <a:effectLst/>
                <a:latin typeface="Helvetica"/>
                <a:ea typeface="Helvetica"/>
                <a:cs typeface="Helvetica"/>
              </a:rPr>
              <a:t>Informați supraveghetorul de la fața locului de potențialele scurgeri/probleme</a:t>
            </a:r>
          </a:p>
          <a:p>
            <a:pPr marL="285750" indent="-285750">
              <a:spcBef>
                <a:spcPts val="800"/>
              </a:spcBef>
              <a:spcAft>
                <a:spcPts val="1000"/>
              </a:spcAft>
              <a:buSzPct val="85000"/>
              <a:buFont typeface=".Apple Color Emoji UI"/>
              <a:buChar char="✅"/>
            </a:pPr>
            <a:r>
              <a:rPr lang="ro" sz="1600" b="0" i="0" strike="noStrike" cap="none" spc="0" baseline="0" dirty="0">
                <a:solidFill>
                  <a:srgbClr val="000000"/>
                </a:solidFill>
                <a:effectLst/>
                <a:latin typeface="Helvetica"/>
                <a:ea typeface="Helvetica"/>
                <a:cs typeface="Helvetica"/>
              </a:rPr>
              <a:t>Faceți planuri dinainte pentru situațiile de defecțiuni. De exemplu, identificați un mod de a curăța blocajele în siguranță</a:t>
            </a:r>
          </a:p>
          <a:p>
            <a:pPr>
              <a:spcBef>
                <a:spcPts val="800"/>
              </a:spcBef>
              <a:buSzPct val="85000"/>
            </a:pPr>
            <a:r>
              <a:rPr lang="ro" sz="1600" b="1" i="0" strike="noStrike" cap="none" spc="0" baseline="0" dirty="0">
                <a:solidFill>
                  <a:srgbClr val="000000"/>
                </a:solidFill>
                <a:effectLst/>
                <a:latin typeface="Helvetica"/>
                <a:ea typeface="Helvetica"/>
                <a:cs typeface="Helvetica"/>
              </a:rPr>
              <a:t>CE SĂ NU FACEȚI</a:t>
            </a:r>
          </a:p>
          <a:p>
            <a:pPr marL="285750" indent="-285750">
              <a:spcBef>
                <a:spcPts val="8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Nu supraîncărcați cu materiale sistemele de manipulare</a:t>
            </a:r>
          </a:p>
          <a:p>
            <a:pPr marL="285750" indent="-285750">
              <a:spcBef>
                <a:spcPts val="8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Nu transportați obiecte care nu sunt destinate a fi transportate cu sistemul închis</a:t>
            </a:r>
          </a:p>
          <a:p>
            <a:pPr marL="285750" indent="-285750">
              <a:spcBef>
                <a:spcPts val="8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Nu faceți modificări neautorizate la sistem. Angajați un specialist competent.</a:t>
            </a:r>
          </a:p>
          <a:p>
            <a:pPr marL="285750" indent="-285750">
              <a:spcBef>
                <a:spcPts val="800"/>
              </a:spcBef>
              <a:buSzPct val="85000"/>
              <a:buFont typeface=".Apple Color Emoji UI"/>
              <a:buChar char="✅"/>
            </a:pPr>
            <a:endParaRPr lang="en-US" dirty="0"/>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SLIDE GOL</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ro" sz="1800" b="0" i="0" strike="noStrike" cap="none" spc="0" baseline="0">
                <a:solidFill>
                  <a:srgbClr val="000000"/>
                </a:solidFill>
                <a:effectLst/>
                <a:latin typeface="Helvetica"/>
                <a:ea typeface="Helvetica"/>
                <a:cs typeface="Helvetica"/>
              </a:rPr>
              <a:t>Folosiți acest slide pentru a crea materiale de curs personalizate, specifice unui mediu/context de lucru</a:t>
            </a:r>
          </a:p>
          <a:p>
            <a:pPr>
              <a:lnSpc>
                <a:spcPts val="2400"/>
              </a:lnSpc>
            </a:pPr>
            <a:r>
              <a:rPr lang="ro" sz="1800" b="0" i="0" strike="noStrike" cap="none" spc="0" baseline="0">
                <a:solidFill>
                  <a:srgbClr val="000000"/>
                </a:solidFill>
                <a:effectLst/>
                <a:latin typeface="Helvetica"/>
                <a:ea typeface="Helvetica"/>
                <a:cs typeface="Helvetica"/>
              </a:rPr>
              <a:t>Pentru a schimba imaginea, apăsați butonul din dreapta al mouse-ului  &gt; schimbă imaginea &gt; din fișier</a:t>
            </a:r>
          </a:p>
          <a:p>
            <a:pPr>
              <a:lnSpc>
                <a:spcPts val="2400"/>
              </a:lnSpc>
            </a:pPr>
            <a:r>
              <a:rPr lang="ro" sz="1800" b="0" i="0" strike="noStrike" cap="none" spc="0" baseline="0">
                <a:solidFill>
                  <a:srgbClr val="000000"/>
                </a:solidFill>
                <a:effectLst/>
                <a:latin typeface="Helvetica"/>
                <a:ea typeface="Helvetica"/>
                <a:cs typeface="Helvetica"/>
              </a:rPr>
              <a:t>Pentru a crea mai multe slide-uri, apăsați pe câmpul „Slide nou” de mai 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CONCLUZIE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654071" cy="3682369"/>
          </a:xfrm>
        </p:spPr>
        <p:txBody>
          <a:bodyPr/>
          <a:lstStyle/>
          <a:p>
            <a:pPr>
              <a:lnSpc>
                <a:spcPts val="2400"/>
              </a:lnSpc>
              <a:spcBef>
                <a:spcPts val="600"/>
              </a:spcBef>
              <a:spcAft>
                <a:spcPts val="1000"/>
              </a:spcAft>
            </a:pPr>
            <a:r>
              <a:rPr lang="ro" sz="1800" b="0" i="0" strike="noStrike" cap="none" spc="0" baseline="0" dirty="0">
                <a:solidFill>
                  <a:srgbClr val="000000"/>
                </a:solidFill>
                <a:effectLst/>
                <a:latin typeface="Helvetica"/>
                <a:ea typeface="Helvetica"/>
                <a:cs typeface="Helvetica"/>
              </a:rPr>
              <a:t>Sistemele de transport închise sunt cel mai bun mod de a controla praful atunci când se tranzitează materiale voluminoase.</a:t>
            </a:r>
          </a:p>
          <a:p>
            <a:pPr>
              <a:lnSpc>
                <a:spcPts val="2400"/>
              </a:lnSpc>
              <a:spcBef>
                <a:spcPts val="600"/>
              </a:spcBef>
              <a:spcAft>
                <a:spcPts val="1000"/>
              </a:spcAft>
            </a:pPr>
            <a:r>
              <a:rPr lang="ro" sz="1800" b="0" i="0" strike="noStrike" cap="none" spc="0" baseline="0" dirty="0">
                <a:solidFill>
                  <a:srgbClr val="000000"/>
                </a:solidFill>
                <a:effectLst/>
                <a:latin typeface="Helvetica"/>
                <a:ea typeface="Helvetica"/>
                <a:cs typeface="Helvetica"/>
              </a:rPr>
              <a:t>Rețineți:</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Folosiți întotdeauna sisteme închise atunci când acestea sunt disponibile</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Verificați sistemele, să nu existe semne de deteriorare</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Raportați defecțiunile către supraveghetorul dumneavoastră</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Formatorul va adăuga concluzii contextuale</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ÎNVĂȚARE SUPLIMENTARĂ</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a:solidFill>
                  <a:srgbClr val="000000"/>
                </a:solidFill>
                <a:effectLst/>
                <a:latin typeface="Helvetica"/>
                <a:ea typeface="Helvetica"/>
                <a:cs typeface="Helvetica"/>
                <a:hlinkClick r:id="rId3" history="0"/>
              </a:rPr>
              <a:t>Bune practici pentru sistemele de manipulare și transport (Fișa de sarcini 2.1.11)</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a:solidFill>
                  <a:srgbClr val="000000"/>
                </a:solidFill>
                <a:effectLst/>
                <a:latin typeface="Helvetica"/>
                <a:ea typeface="Helvetica"/>
                <a:cs typeface="Helvetica"/>
                <a:hlinkClick r:id="rId4" history="0"/>
              </a:rPr>
              <a:t>Ghid de bune practici NEPSI</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a:solidFill>
                  <a:srgbClr val="000000"/>
                </a:solidFill>
                <a:effectLst/>
                <a:latin typeface="Helvetica"/>
                <a:ea typeface="Helvetica"/>
                <a:cs typeface="Helvetica"/>
                <a:hlinkClick r:id="rId5" history="0"/>
              </a:rPr>
              <a:t>Ghid NEPSI pentru IMM-uri</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302196"/>
            <a:ext cx="10022946" cy="358498"/>
          </a:xfrm>
          <a:prstGeom prst="rect">
            <a:avLst/>
          </a:prstGeom>
          <a:noFill/>
          <a:ln>
            <a:noFill/>
          </a:ln>
        </p:spPr>
        <p:txBody>
          <a:bodyPr wrap="square" anchor="ctr">
            <a:spAutoFit/>
          </a:bodyPr>
          <a:lstStyle/>
          <a:p>
            <a:pPr>
              <a:spcBef>
                <a:spcPts val="1200"/>
              </a:spcBef>
              <a:spcAft>
                <a:spcPts val="1200"/>
              </a:spcAft>
              <a:buSzPct val="130000"/>
            </a:pPr>
            <a:r>
              <a:rPr lang="ro" sz="1750" b="0" i="0" strike="noStrike" cap="none" spc="0" baseline="0" dirty="0">
                <a:solidFill>
                  <a:srgbClr val="000000"/>
                </a:solidFill>
                <a:effectLst/>
                <a:latin typeface="Calibri"/>
                <a:ea typeface="Calibri"/>
                <a:cs typeface="Calibri"/>
              </a:rPr>
              <a:t>Vizitați </a:t>
            </a:r>
            <a:r>
              <a:rPr lang="ro" sz="1750" b="1" i="0" strike="noStrike" cap="none" spc="0" baseline="0" dirty="0">
                <a:solidFill>
                  <a:srgbClr val="000000"/>
                </a:solidFill>
                <a:effectLst/>
                <a:latin typeface="Calibri"/>
                <a:ea typeface="Calibri"/>
                <a:cs typeface="Calibri"/>
              </a:rPr>
              <a:t>Platforma de e-learning NEPSI</a:t>
            </a:r>
            <a:r>
              <a:rPr lang="ro" sz="1750" b="0" i="0" strike="noStrike" cap="none" spc="0" baseline="0" dirty="0">
                <a:solidFill>
                  <a:srgbClr val="000000"/>
                </a:solidFill>
                <a:effectLst/>
                <a:latin typeface="Calibri"/>
                <a:ea typeface="Calibri"/>
                <a:cs typeface="Calibri"/>
              </a:rPr>
              <a:t> la </a:t>
            </a:r>
            <a:r>
              <a:rPr lang="ro" sz="1750" b="0" i="0" strike="noStrike" cap="none" spc="0" baseline="0" dirty="0">
                <a:solidFill>
                  <a:srgbClr val="000000"/>
                </a:solidFill>
                <a:effectLst/>
                <a:latin typeface="Calibri"/>
                <a:ea typeface="Calibri"/>
                <a:cs typeface="Calibri"/>
                <a:hlinkClick r:id="rId6" history="0"/>
              </a:rPr>
              <a:t>training.nepsi.eu</a:t>
            </a:r>
            <a:r>
              <a:rPr lang="ro" sz="1750" b="0" i="0" strike="noStrike" cap="none" spc="0" baseline="0" dirty="0">
                <a:solidFill>
                  <a:srgbClr val="000000"/>
                </a:solidFill>
                <a:effectLst/>
                <a:latin typeface="Calibri"/>
                <a:ea typeface="Calibri"/>
                <a:cs typeface="Calibri"/>
              </a:rPr>
              <a:t> pentru mai multe resurse de învățare privind RCS</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80B9EF87-9EE4-4890-A118-2614DDCC9B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6d9d7403-2d8c-4818-ae25-2c5629bc7330"/>
    <ds:schemaRef ds:uri="http://purl.org/dc/terms/"/>
    <ds:schemaRef ds:uri="d8ecf516-e360-4672-81b9-68723bedb71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110</TotalTime>
  <Words>1038</Words>
  <Application>Microsoft Macintosh PowerPoint</Application>
  <PresentationFormat>Widescreen</PresentationFormat>
  <Paragraphs>84</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30</cp:revision>
  <dcterms:created xsi:type="dcterms:W3CDTF">2020-06-26T10:44:54Z</dcterms:created>
  <dcterms:modified xsi:type="dcterms:W3CDTF">2024-11-13T12:02:58Z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