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FFE19-5AFF-4C80-AE2A-D4B73294E0E3}" v="1" dt="2022-09-22T23:46:59.645"/>
    <p1510:client id="{41E099CB-B7A0-492D-83C2-B3A7F9BFB1C8}" v="11" dt="2022-09-22T23:03:22.376"/>
    <p1510:client id="{BE9B57D7-B927-4CE4-978F-5A51718AF3A5}" v="12" dt="2022-09-23T08:44:09.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9932" autoAdjust="0"/>
  </p:normalViewPr>
  <p:slideViewPr>
    <p:cSldViewPr snapToGrid="0" snapToObjects="1">
      <p:cViewPr varScale="1">
        <p:scale>
          <a:sx n="83" d="100"/>
          <a:sy n="83" d="100"/>
        </p:scale>
        <p:origin x="214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 </a:t>
            </a:r>
          </a:p>
          <a:p>
            <a:endParaRPr lang="en-US"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Questo training fornisce informazioni </a:t>
            </a:r>
            <a:r>
              <a:rPr lang="it" dirty="0">
                <a:solidFill>
                  <a:srgbClr val="000000"/>
                </a:solidFill>
                <a:latin typeface="Calibri"/>
                <a:cs typeface="Calibri"/>
              </a:rPr>
              <a:t>sul </a:t>
            </a:r>
            <a:r>
              <a:rPr lang="en-GB" dirty="0" err="1">
                <a:solidFill>
                  <a:srgbClr val="000000"/>
                </a:solidFill>
                <a:latin typeface="Calibri"/>
                <a:cs typeface="Calibri"/>
              </a:rPr>
              <a:t>confinamento</a:t>
            </a:r>
            <a:r>
              <a:rPr lang="it" dirty="0">
                <a:solidFill>
                  <a:srgbClr val="000000"/>
                </a:solidFill>
                <a:latin typeface="Calibri"/>
                <a:cs typeface="Calibri"/>
              </a:rPr>
              <a:t> dei</a:t>
            </a:r>
            <a:r>
              <a:rPr lang="it" sz="1200" b="0" i="0" strike="noStrike" cap="none" spc="0" baseline="0" dirty="0">
                <a:solidFill>
                  <a:srgbClr val="000000"/>
                </a:solidFill>
                <a:effectLst/>
                <a:latin typeface="Calibri"/>
                <a:ea typeface="Calibri"/>
                <a:cs typeface="Calibri"/>
              </a:rPr>
              <a:t> processi. Occorre tenere presente che prima di progettare qualsiasi processo protetto è necessaria una valutazione dei rischi, sebbene questa attività competa essenzialmente al datore di lavoro.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242663" y="429114"/>
            <a:ext cx="357468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IL CONFINAMENTO DEI PROCESSI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IL CONFINAMENTO DEI PROCESSI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147957" y="321972"/>
            <a:ext cx="364909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 processi protetti riducono l’esposizione alla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Indicazioni di base sul confinamento dei processi</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11829"/>
            <a:ext cx="4594857" cy="3682369"/>
          </a:xfrm>
        </p:spPr>
        <p:txBody>
          <a:bodyPr/>
          <a:lstStyle/>
          <a:p>
            <a:pPr>
              <a:lnSpc>
                <a:spcPts val="2700"/>
              </a:lnSpc>
            </a:pPr>
            <a:r>
              <a:rPr lang="it" sz="2000" b="0" i="0" strike="noStrike" cap="none" spc="0" baseline="0" dirty="0">
                <a:solidFill>
                  <a:srgbClr val="000000"/>
                </a:solidFill>
                <a:effectLst/>
                <a:latin typeface="Helvetica"/>
                <a:ea typeface="Helvetica"/>
                <a:cs typeface="Helvetica"/>
              </a:rPr>
              <a:t>Il confinamento dei processi è una delle cinque principali tecniche per il controllo delle polveri.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162399"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sistemi è essenziale per assicurare un’efficace protezione dalla SCR</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 CHE MODO IL CONFINAMENTO DEI PROCESSI PUÒ RIDURRE L’ESPOSIZIONE ALLA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428999"/>
            <a:ext cx="6374670" cy="3036959"/>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Il confinamento dei processi è uno dei metodi per il controllo delle polveri e consente di ridurre l'esposizione alle polveri contenendo o isolando la fonte di un processo polverulento.</a:t>
            </a:r>
          </a:p>
          <a:p>
            <a:pPr>
              <a:lnSpc>
                <a:spcPts val="2700"/>
              </a:lnSpc>
            </a:pPr>
            <a:r>
              <a:rPr lang="it" sz="1800" b="0" i="0" strike="noStrike" cap="none" spc="0" baseline="0" dirty="0">
                <a:solidFill>
                  <a:srgbClr val="000000"/>
                </a:solidFill>
                <a:effectLst/>
                <a:latin typeface="Helvetica"/>
                <a:ea typeface="Helvetica"/>
                <a:cs typeface="Helvetica"/>
              </a:rPr>
              <a:t>La semplice interposizione di una barriera tra la fonte e i lavoratori permette di ridurre in modo significativo i livelli di esposizione alle polveri. Il confinamento può essere applicato a numerosi processi industriali.</a:t>
            </a:r>
          </a:p>
          <a:p>
            <a:pPr>
              <a:lnSpc>
                <a:spcPts val="27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l="11349" r="18643"/>
          <a:stretch/>
        </p:blipFill>
        <p:spPr>
          <a:xfrm>
            <a:off x="7151914" y="1608138"/>
            <a:ext cx="4665436" cy="4437062"/>
          </a:xfrm>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8709656" cy="850900"/>
          </a:xfrm>
        </p:spPr>
        <p:txBody>
          <a:bodyPr/>
          <a:lstStyle/>
          <a:p>
            <a:r>
              <a:rPr lang="it" sz="3000" b="1" i="0" strike="noStrike" cap="none" spc="0" baseline="0" dirty="0">
                <a:solidFill>
                  <a:srgbClr val="F6A317"/>
                </a:solidFill>
                <a:effectLst/>
                <a:latin typeface="Helvetica"/>
                <a:ea typeface="Helvetica"/>
                <a:cs typeface="Helvetica"/>
              </a:rPr>
              <a:t>INDICAZIONI DI BASE SUL CONFINAMENTO DEI PROCESSI</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Il confinamento dei processi è uno dei metodi più efficaci per il controllo delle polveri:</a:t>
            </a:r>
          </a:p>
          <a:p>
            <a:pPr marL="342900" indent="-342900">
              <a:lnSpc>
                <a:spcPts val="2700"/>
              </a:lnSpc>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È sempre preferibile controllare le polveri alla fonte, piuttosto che affidarsi ai dispositivi di protezione individuale (ad esempio le maschere antipolvere), visto che questi proteggono solo chi li indossa e che non sempre sono affidabili.</a:t>
            </a:r>
          </a:p>
          <a:p>
            <a:pPr marL="342900" indent="-342900">
              <a:lnSpc>
                <a:spcPts val="2700"/>
              </a:lnSpc>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L'uso della ventilazione a estrazione e della pressione negativa può supportare i metodi di confinamento. Una corretta ventilazione delle aree di lavoro garantisce una buona qualità dell'aria e impedisce alle polveri di rientrare.</a:t>
            </a:r>
          </a:p>
          <a:p>
            <a:pPr>
              <a:lnSpc>
                <a:spcPts val="27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r>
              <a:rPr lang="it" sz="3000" b="1" i="0" strike="noStrike" cap="none" spc="0" baseline="0" dirty="0">
                <a:solidFill>
                  <a:srgbClr val="F6A317"/>
                </a:solidFill>
                <a:effectLst/>
                <a:latin typeface="Helvetica"/>
                <a:ea typeface="Helvetica"/>
                <a:cs typeface="Helvetica"/>
              </a:rPr>
              <a:t>CONFINAMENTO DEI PROCESSI: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689334" cy="3230407"/>
          </a:xfrm>
        </p:spPr>
        <p:txBody>
          <a:bodyPr lIns="91440" tIns="45720" rIns="91440" bIns="45720" anchor="t"/>
          <a:lstStyle/>
          <a:p>
            <a:pPr>
              <a:spcBef>
                <a:spcPts val="600"/>
              </a:spcBef>
            </a:pPr>
            <a:r>
              <a:rPr lang="it" sz="1400" b="1" i="0" strike="noStrike" cap="none" spc="0" baseline="0" dirty="0">
                <a:solidFill>
                  <a:srgbClr val="000000"/>
                </a:solidFill>
                <a:effectLst/>
                <a:latin typeface="Helvetica"/>
                <a:ea typeface="Helvetica"/>
                <a:cs typeface="Helvetica"/>
              </a:rPr>
              <a:t>COSA FARE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Azionare il processo solo quando le barriere sono chiuse e il sistema di ventilazione è in funzione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Verificare regolarmente l'eventuale presenza di danni alle barriere e segnalarne i difetti</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Predisporre un piano per affrontare in sicurezza i malfunzionamenti dei macchinari e le fuoriuscite che si verificano all'interno dell’area confinata</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Interrompere il processo e attendere il ricambio d'aria prima di entrare all’interno dell’area confinata</a:t>
            </a:r>
          </a:p>
          <a:p>
            <a:pPr marL="285750" indent="-285750">
              <a:spcBef>
                <a:spcPts val="600"/>
              </a:spcBef>
              <a:spcAft>
                <a:spcPts val="1000"/>
              </a:spcAft>
              <a:buSzPct val="85000"/>
              <a:buFont typeface=".Apple Color Emoji UI"/>
              <a:buChar char="✅"/>
            </a:pPr>
            <a:r>
              <a:rPr lang="it" sz="1400" b="0" i="0" strike="noStrike" cap="none" spc="0" baseline="0" dirty="0">
                <a:solidFill>
                  <a:srgbClr val="FF0000"/>
                </a:solidFill>
                <a:effectLst/>
                <a:latin typeface="Helvetica"/>
                <a:ea typeface="Helvetica"/>
                <a:cs typeface="Helvetica"/>
              </a:rPr>
              <a:t>Testo da compilare a cura del formatore: </a:t>
            </a:r>
            <a:r>
              <a:rPr lang="en-GB" sz="1400" b="0" i="0" strike="noStrike" cap="none" spc="0" baseline="0" dirty="0" err="1">
                <a:solidFill>
                  <a:srgbClr val="FF0000"/>
                </a:solidFill>
                <a:effectLst/>
                <a:latin typeface="Helvetica"/>
                <a:ea typeface="Helvetica"/>
                <a:cs typeface="Helvetica"/>
              </a:rPr>
              <a:t>inserire</a:t>
            </a:r>
            <a:r>
              <a:rPr lang="it" sz="1400" b="0" i="0" strike="noStrike" cap="none" spc="0" baseline="0" dirty="0">
                <a:solidFill>
                  <a:srgbClr val="FF0000"/>
                </a:solidFill>
                <a:effectLst/>
                <a:latin typeface="Helvetica"/>
                <a:ea typeface="Helvetica"/>
                <a:cs typeface="Helvetica"/>
              </a:rPr>
              <a:t> informazioni aggiuntive sul confinamento dei processi inerenti al proprio ambito lavorativo</a:t>
            </a:r>
          </a:p>
          <a:p>
            <a:pPr>
              <a:spcBef>
                <a:spcPts val="600"/>
              </a:spcBef>
            </a:pPr>
            <a:r>
              <a:rPr lang="it" sz="1400" b="1" i="0" strike="noStrike" cap="none" spc="0" baseline="0" dirty="0">
                <a:solidFill>
                  <a:srgbClr val="000000"/>
                </a:solidFill>
                <a:effectLst/>
                <a:latin typeface="Helvetica"/>
                <a:ea typeface="Helvetica"/>
                <a:cs typeface="Helvetica"/>
              </a:rPr>
              <a:t>COSA DA EVITARE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Entrare nell’area confinata senza prendere le precauzioni necessarie </a:t>
            </a:r>
            <a:r>
              <a:rPr lang="it" sz="1400" dirty="0">
                <a:solidFill>
                  <a:srgbClr val="000000"/>
                </a:solidFill>
                <a:latin typeface="Helvetica"/>
                <a:ea typeface="Helvetica"/>
                <a:cs typeface="Helvetica"/>
              </a:rPr>
              <a:t>a evitare</a:t>
            </a:r>
            <a:r>
              <a:rPr lang="it" sz="1400" b="0" i="0" strike="noStrike" cap="none" spc="0" baseline="0" dirty="0">
                <a:solidFill>
                  <a:srgbClr val="000000"/>
                </a:solidFill>
                <a:effectLst/>
                <a:latin typeface="Helvetica"/>
                <a:ea typeface="Helvetica"/>
                <a:cs typeface="Helvetica"/>
              </a:rPr>
              <a:t> l'esposizione alle polveri (ad esempio senza indossare i dispositivi di protezione individuale)</a:t>
            </a:r>
          </a:p>
          <a:p>
            <a:pPr marL="285750" indent="-285750">
              <a:spcBef>
                <a:spcPts val="6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Attivare un processo con le barriere aperte</a:t>
            </a:r>
          </a:p>
          <a:p>
            <a:pPr marL="285750" indent="-285750">
              <a:spcBef>
                <a:spcPts val="600"/>
              </a:spcBef>
              <a:buSzPct val="85000"/>
              <a:buFont typeface=".Apple Color Emoji UI"/>
              <a:buChar char="❌"/>
            </a:pPr>
            <a:r>
              <a:rPr lang="it" sz="1400" b="0" i="0" strike="noStrike" cap="none" spc="0" baseline="0" dirty="0">
                <a:solidFill>
                  <a:srgbClr val="FF0000"/>
                </a:solidFill>
                <a:effectLst/>
                <a:latin typeface="Helvetica"/>
                <a:ea typeface="Helvetica"/>
                <a:cs typeface="Helvetica"/>
              </a:rPr>
              <a:t>Testo da compilare a cura del formatore: </a:t>
            </a:r>
            <a:r>
              <a:rPr lang="en-GB" sz="1400" b="0" i="0" strike="noStrike" cap="none" spc="0" baseline="0" dirty="0" err="1">
                <a:solidFill>
                  <a:srgbClr val="FF0000"/>
                </a:solidFill>
                <a:effectLst/>
                <a:latin typeface="Helvetica"/>
                <a:ea typeface="Helvetica"/>
                <a:cs typeface="Helvetica"/>
              </a:rPr>
              <a:t>inserire</a:t>
            </a:r>
            <a:r>
              <a:rPr lang="it" sz="1400" b="0" i="0" strike="noStrike" cap="none" spc="0" baseline="0" dirty="0">
                <a:solidFill>
                  <a:srgbClr val="FF0000"/>
                </a:solidFill>
                <a:effectLst/>
                <a:latin typeface="Helvetica"/>
                <a:ea typeface="Helvetica"/>
                <a:cs typeface="Helvetica"/>
              </a:rPr>
              <a:t> informazioni aggiuntive sul confinamento dei processi inerenti al proprio ambito lavorativo</a:t>
            </a:r>
          </a:p>
          <a:p>
            <a:pPr marL="285750" indent="-285750">
              <a:spcBef>
                <a:spcPts val="600"/>
              </a:spcBef>
              <a:buSzPct val="85000"/>
              <a:buFont typeface=".Apple Color Emoji UI"/>
              <a:buChar char="✅"/>
            </a:pPr>
            <a:endParaRPr lang="en-US" sz="140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Il confinamento dei processi è uno dei metodi più efficaci per il controllo delle polveri. È bene </a:t>
            </a:r>
            <a:r>
              <a:rPr lang="it" sz="1800" dirty="0">
                <a:solidFill>
                  <a:srgbClr val="000000"/>
                </a:solidFill>
                <a:latin typeface="Helvetica"/>
                <a:ea typeface="Helvetica"/>
                <a:cs typeface="Helvetica"/>
              </a:rPr>
              <a:t>ricordarsi</a:t>
            </a:r>
            <a:r>
              <a:rPr lang="it" sz="1800" b="0" i="0" strike="noStrike" cap="none" spc="0" baseline="0" dirty="0">
                <a:solidFill>
                  <a:srgbClr val="000000"/>
                </a:solidFill>
                <a:effectLst/>
                <a:latin typeface="Helvetica"/>
                <a:ea typeface="Helvetica"/>
                <a:cs typeface="Helvetica"/>
              </a:rPr>
              <a:t>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processi protetti in abbinamento ai sistemi di ventilazione, se disponibili, e segnalare ogni eventuale difetto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Predisporre un piano per affrontare in sicurezza le situazioni che richiedono l’accesso nell’area confinata</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2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3"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4" history="0"/>
              </a:rPr>
              <a:t>Guida NEPSI per le PMI</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8"/>
            <a:ext cx="9443475"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5" history="0"/>
              </a:rPr>
              <a:t>training.nepsi.eu</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A958BFD-C999-47D1-B588-5F94BA09A7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1045</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57</cp:revision>
  <dcterms:created xsi:type="dcterms:W3CDTF">2020-07-22T09:08:33Z</dcterms:created>
  <dcterms:modified xsi:type="dcterms:W3CDTF">2024-11-13T10:39:28Z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