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39806-9B58-4804-8503-5D7AAD60976F}" v="54" dt="2022-09-22T23:07:37.997"/>
    <p1510:client id="{3879C5E6-3628-4AFC-B2A5-8F42EC02F580}" v="1" dt="2022-09-22T23:47:23.927"/>
    <p1510:client id="{401931F9-81B1-4BAA-92D3-9BAC866C9155}" v="1" dt="2022-09-23T14:25:18.388"/>
    <p1510:client id="{7BF64570-77C7-470C-8166-F95E62FB4E67}" v="9" dt="2022-09-23T08:44:14.854"/>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259"/>
  </p:normalViewPr>
  <p:slideViewPr>
    <p:cSldViewPr snapToGrid="0" snapToObjects="1">
      <p:cViewPr varScale="1">
        <p:scale>
          <a:sx n="91" d="100"/>
          <a:sy n="91" d="100"/>
        </p:scale>
        <p:origin x="182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r>
              <a:rPr lang="it" sz="1800" b="0" i="0" strike="noStrike" cap="none" spc="0" baseline="0" dirty="0">
                <a:solidFill>
                  <a:srgbClr val="000000"/>
                </a:solidFill>
                <a:effectLst/>
                <a:latin typeface="Calibri"/>
                <a:ea typeface="Calibri"/>
                <a:cs typeface="Calibri"/>
              </a:rPr>
              <a:t>Questo training fornisce una guida alla ventilazione generale per gli ambienti esposti alla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La ventilazione è un elemento importante per mantenere la qualità dell'aria all’interno di un ambiente di lavoro. Un sistema di ventilazione a estrazione locale correttamente progettato è uno dei modi più efficaci per contribuire a ridurre l'esposizione alle polveri di silice, quando non è possibile prevenirne la formazione attraverso l’isolamento o metodi a umido.</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Esistono tre tipologie principali di ventilazione. La ventilazione a estrazione locale è generalmente considerata il tipo di ventilazione più efficace e dovrebbe essere sempre utilizzata, ove disponibile.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464731" y="429114"/>
            <a:ext cx="33526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LA VENTILAZIONE E I SISTEMI DI VENTILAZIONE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424069"/>
            <a:ext cx="7028060" cy="1409377"/>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VENTILAZIONE E I SISTEMI DI VENTILAZIONE</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84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tre diversi sistemi di ventilazione che vengono utilizzati per ridurre l'esposizione dei lavoratori alle polveri di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la ventilazione</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800731" y="3131928"/>
            <a:ext cx="4594857" cy="3682369"/>
          </a:xfrm>
        </p:spPr>
        <p:txBody>
          <a:bodyPr/>
          <a:lstStyle/>
          <a:p>
            <a:r>
              <a:rPr lang="it" sz="1800" b="0" i="0" strike="noStrike" cap="none" spc="0" baseline="0" dirty="0">
                <a:solidFill>
                  <a:srgbClr val="000000"/>
                </a:solidFill>
                <a:effectLst/>
                <a:latin typeface="Helvetica"/>
                <a:ea typeface="Helvetica"/>
                <a:cs typeface="Helvetica"/>
              </a:rPr>
              <a:t>La ventilazione (unitamente all’aspirazione) è una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21433" cy="2938988"/>
          </a:xfrm>
        </p:spPr>
        <p:txBody>
          <a:bodyPr lIns="91440" tIns="45720" rIns="91440" bIns="45720"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 sz="1800" b="0" i="0" strike="noStrike" cap="none" spc="0" baseline="0" dirty="0">
                <a:solidFill>
                  <a:srgbClr val="000000"/>
                </a:solidFill>
                <a:effectLst/>
                <a:latin typeface="Helvetica"/>
                <a:ea typeface="Helvetica"/>
                <a:cs typeface="Helvetica"/>
              </a:rPr>
              <a:t>Come </a:t>
            </a:r>
            <a:r>
              <a:rPr lang="it" sz="1800" dirty="0">
                <a:solidFill>
                  <a:srgbClr val="000000"/>
                </a:solidFill>
                <a:latin typeface="Helvetica"/>
                <a:ea typeface="Helvetica"/>
                <a:cs typeface="Helvetica"/>
              </a:rPr>
              <a:t>immaginiamo di trascorrere</a:t>
            </a:r>
            <a:r>
              <a:rPr lang="it" sz="1800" b="0" i="0" strike="noStrike" cap="none" spc="0" baseline="0" dirty="0">
                <a:solidFill>
                  <a:srgbClr val="000000"/>
                </a:solidFill>
                <a:effectLst/>
                <a:latin typeface="Helvetica"/>
                <a:ea typeface="Helvetica"/>
                <a:cs typeface="Helvetica"/>
              </a:rPr>
              <a:t> la pensione?</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6432448" cy="850900"/>
          </a:xfrm>
        </p:spPr>
        <p:txBody>
          <a:bodyPr/>
          <a:lstStyle/>
          <a:p>
            <a:r>
              <a:rPr lang="it" sz="3000" b="1" i="0" strike="noStrike" cap="none" spc="0" baseline="0" dirty="0">
                <a:solidFill>
                  <a:srgbClr val="F6A317"/>
                </a:solidFill>
                <a:effectLst/>
                <a:latin typeface="Helvetica"/>
                <a:ea typeface="Helvetica"/>
                <a:cs typeface="Helvetica"/>
              </a:rPr>
              <a:t>IN CHE MODO LA VENTILAZIONE RIDUCE LA SCR</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La ventilazione serve a ridurre l'esposizione dei lavoratori alle polveri aerodisperse, inclusa la silice cristallina respirabile.</a:t>
            </a:r>
          </a:p>
          <a:p>
            <a:pPr>
              <a:spcAft>
                <a:spcPts val="1000"/>
              </a:spcAft>
            </a:pPr>
            <a:r>
              <a:rPr lang="it" sz="1800" b="0" i="0" strike="noStrike" cap="none" spc="0" baseline="0" dirty="0">
                <a:solidFill>
                  <a:srgbClr val="000000"/>
                </a:solidFill>
                <a:effectLst/>
                <a:latin typeface="Helvetica"/>
                <a:ea typeface="Helvetica"/>
                <a:cs typeface="Helvetica"/>
              </a:rPr>
              <a:t>Lo scopo dei sistemi di ventilazione è quello di proteggere i lavoratori: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Captando le polveri aerodisperse generate dai processi produttivi, prima che i lavoratori vi siano esposti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Garantendo una buona qualità dell’aria, attraverso la sostituzione di quella contaminata con quella pulita di ricambio</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85613" y="5603249"/>
            <a:ext cx="5716630" cy="261610"/>
          </a:xfrm>
          <a:prstGeom prst="rect">
            <a:avLst/>
          </a:prstGeom>
          <a:noFill/>
        </p:spPr>
        <p:txBody>
          <a:bodyPr wrap="none" rtlCol="0">
            <a:spAutoFit/>
          </a:bodyPr>
          <a:lstStyle/>
          <a:p>
            <a:r>
              <a:rPr lang="it" sz="1100" b="0" i="0" strike="noStrike" cap="none" spc="0" baseline="0" dirty="0">
                <a:solidFill>
                  <a:srgbClr val="000000"/>
                </a:solidFill>
                <a:effectLst/>
                <a:latin typeface="Helvetica"/>
                <a:ea typeface="Helvetica"/>
                <a:cs typeface="Helvetica"/>
              </a:rPr>
              <a:t>Il sistema di ventilazione a estrazione integrato nei dispositivi cattura la polvere alla fonte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a:xfrm>
            <a:off x="777244" y="1640901"/>
            <a:ext cx="6151094" cy="850900"/>
          </a:xfrm>
        </p:spPr>
        <p:txBody>
          <a:bodyPr/>
          <a:lstStyle/>
          <a:p>
            <a:r>
              <a:rPr lang="it" sz="3000" b="1" i="0" strike="noStrike" cap="none" spc="0" baseline="0" dirty="0">
                <a:solidFill>
                  <a:srgbClr val="F6A317"/>
                </a:solidFill>
                <a:effectLst/>
                <a:latin typeface="Helvetica"/>
                <a:ea typeface="Helvetica"/>
                <a:cs typeface="Helvetica"/>
              </a:rPr>
              <a:t>TIPOLOGIE DI VENTILAZIONE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Esistono tre tipologie di ventilazione, ognuna con una funzione specifica: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a:t>
            </a:r>
            <a:r>
              <a:rPr lang="it" sz="1800" b="1" i="0" strike="noStrike" cap="none" spc="0" baseline="0" dirty="0">
                <a:solidFill>
                  <a:srgbClr val="000000"/>
                </a:solidFill>
                <a:effectLst/>
                <a:latin typeface="Helvetica"/>
                <a:ea typeface="Helvetica"/>
                <a:cs typeface="Helvetica"/>
              </a:rPr>
              <a:t>ventilazione naturale</a:t>
            </a:r>
            <a:r>
              <a:rPr lang="it" sz="1800" b="0" i="0" strike="noStrike" cap="none" spc="0" baseline="0" dirty="0">
                <a:solidFill>
                  <a:srgbClr val="000000"/>
                </a:solidFill>
                <a:effectLst/>
                <a:latin typeface="Helvetica"/>
                <a:ea typeface="Helvetica"/>
                <a:cs typeface="Helvetica"/>
              </a:rPr>
              <a:t> (ad esempio l'aria fresca proveniente da finestre, porte, ecc.) permette all'aria di fluire, riducendo naturalmente la concentrazione di contaminanti aerodispersi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a:t>
            </a:r>
            <a:r>
              <a:rPr lang="it" sz="1800" b="1" i="0" strike="noStrike" cap="none" spc="0" baseline="0" dirty="0">
                <a:solidFill>
                  <a:srgbClr val="000000"/>
                </a:solidFill>
                <a:effectLst/>
                <a:latin typeface="Helvetica"/>
                <a:ea typeface="Helvetica"/>
                <a:cs typeface="Helvetica"/>
              </a:rPr>
              <a:t>ventole a parete</a:t>
            </a:r>
            <a:r>
              <a:rPr lang="it" sz="1800" b="0" i="0" strike="noStrike" cap="none" spc="0" baseline="0" dirty="0">
                <a:solidFill>
                  <a:srgbClr val="000000"/>
                </a:solidFill>
                <a:effectLst/>
                <a:latin typeface="Helvetica"/>
                <a:ea typeface="Helvetica"/>
                <a:cs typeface="Helvetica"/>
              </a:rPr>
              <a:t> servono a creare un flusso d'aria passante che favorisce la sostituzione dell'aria contaminata con aria pulita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a:t>
            </a:r>
            <a:r>
              <a:rPr lang="it" sz="1800" b="1" i="0" strike="noStrike" cap="none" spc="0" baseline="0" dirty="0">
                <a:solidFill>
                  <a:srgbClr val="000000"/>
                </a:solidFill>
                <a:effectLst/>
                <a:latin typeface="Helvetica"/>
                <a:ea typeface="Helvetica"/>
                <a:cs typeface="Helvetica"/>
              </a:rPr>
              <a:t>ventilazione a estrazione</a:t>
            </a:r>
            <a:r>
              <a:rPr lang="it" sz="1800" b="0" i="0" strike="noStrike" cap="none" spc="0" baseline="0" dirty="0">
                <a:solidFill>
                  <a:srgbClr val="000000"/>
                </a:solidFill>
                <a:effectLst/>
                <a:latin typeface="Helvetica"/>
                <a:ea typeface="Helvetica"/>
                <a:cs typeface="Helvetica"/>
              </a:rPr>
              <a:t> è utilizzata per catturare la polvere trasportata dall'aria prima che raggiunga la zona di respirazione dei lavoratori, per poi espellerla in modo sicuro</a:t>
            </a:r>
          </a:p>
          <a:p>
            <a:pPr marL="285750" indent="-285750">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VENTILAZIONE: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lIns="91440" tIns="45720" rIns="91440" bIns="45720" anchor="t"/>
          <a:lstStyle/>
          <a:p>
            <a:pPr>
              <a:spcBef>
                <a:spcPts val="800"/>
              </a:spcBef>
            </a:pPr>
            <a:r>
              <a:rPr lang="it" sz="1600" b="1" i="0" strike="noStrike" cap="none" spc="0" baseline="0" dirty="0">
                <a:solidFill>
                  <a:srgbClr val="000000"/>
                </a:solidFill>
                <a:effectLst/>
                <a:latin typeface="Helvetica"/>
                <a:ea typeface="Helvetica"/>
                <a:cs typeface="Helvetica"/>
              </a:rPr>
              <a:t>COSA FARE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i sistemi di ventilazione quando disponibili</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Segnalare problemi e guasti relativi ai sistemi di ventilazione</a:t>
            </a:r>
          </a:p>
          <a:p>
            <a:pPr marL="285750" indent="-285750">
              <a:spcBef>
                <a:spcPts val="800"/>
              </a:spcBef>
              <a:spcAft>
                <a:spcPts val="1000"/>
              </a:spcAft>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t>
            </a:r>
            <a:r>
              <a:rPr lang="en-GB" sz="1600" b="0" i="0" strike="noStrike" cap="none" spc="0" baseline="0" dirty="0" err="1">
                <a:solidFill>
                  <a:srgbClr val="FF0000"/>
                </a:solidFill>
                <a:effectLst/>
                <a:latin typeface="Helvetica"/>
                <a:ea typeface="Helvetica"/>
                <a:cs typeface="Helvetica"/>
              </a:rPr>
              <a:t>inserire</a:t>
            </a:r>
            <a:r>
              <a:rPr lang="it" sz="1600" b="0" i="0" strike="noStrike" cap="none" spc="0" baseline="0" dirty="0">
                <a:solidFill>
                  <a:srgbClr val="FF0000"/>
                </a:solidFill>
                <a:effectLst/>
                <a:latin typeface="Helvetica"/>
                <a:ea typeface="Helvetica"/>
                <a:cs typeface="Helvetica"/>
              </a:rPr>
              <a:t> informazioni aggiuntive sulla ventilazione generale inerenti al proprio ambito lavorativo</a:t>
            </a:r>
          </a:p>
          <a:p>
            <a:pPr>
              <a:spcBef>
                <a:spcPts val="800"/>
              </a:spcBef>
            </a:pPr>
            <a:r>
              <a:rPr lang="it" sz="1600" b="1" i="0" strike="noStrike" cap="none" spc="0" baseline="0" dirty="0">
                <a:solidFill>
                  <a:srgbClr val="000000"/>
                </a:solidFill>
                <a:effectLst/>
                <a:latin typeface="Helvetica"/>
                <a:ea typeface="Helvetica"/>
                <a:cs typeface="Helvetica"/>
              </a:rPr>
              <a:t>COSA EVITARE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Interferire con i sistemi di ventilazione</a:t>
            </a:r>
          </a:p>
          <a:p>
            <a:pPr marL="285750" indent="-285750">
              <a:spcBef>
                <a:spcPts val="8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ventilatori portatili che possano compromettere il funzionamento dei sistemi di ventilazione a estrazione o che possano sollevare i depositi di polvere</a:t>
            </a:r>
            <a:r>
              <a:rPr lang="it" dirty="0">
                <a:solidFill>
                  <a:srgbClr val="000000"/>
                </a:solidFill>
                <a:latin typeface="Helvetica"/>
                <a:ea typeface="Helvetica"/>
                <a:cs typeface="Helvetica"/>
              </a:rPr>
              <a:t> disperdendoli</a:t>
            </a:r>
            <a:r>
              <a:rPr lang="it" sz="1600" b="0" i="0" strike="noStrike" cap="none" spc="0" baseline="0" dirty="0">
                <a:solidFill>
                  <a:srgbClr val="000000"/>
                </a:solidFill>
                <a:effectLst/>
                <a:latin typeface="Helvetica"/>
                <a:ea typeface="Helvetica"/>
                <a:cs typeface="Helvetica"/>
              </a:rPr>
              <a:t> nell’aria</a:t>
            </a:r>
          </a:p>
          <a:p>
            <a:pPr marL="285750" indent="-285750">
              <a:spcBef>
                <a:spcPts val="800"/>
              </a:spcBef>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t>
            </a:r>
            <a:r>
              <a:rPr lang="en-GB" sz="1600" b="0" i="0" strike="noStrike" cap="none" spc="0" baseline="0" dirty="0" err="1">
                <a:solidFill>
                  <a:srgbClr val="FF0000"/>
                </a:solidFill>
                <a:effectLst/>
                <a:latin typeface="Helvetica"/>
                <a:ea typeface="Helvetica"/>
                <a:cs typeface="Helvetica"/>
              </a:rPr>
              <a:t>inserire</a:t>
            </a:r>
            <a:r>
              <a:rPr lang="it" sz="1600" b="0" i="0" strike="noStrike" cap="none" spc="0" baseline="0" dirty="0">
                <a:solidFill>
                  <a:srgbClr val="FF0000"/>
                </a:solidFill>
                <a:effectLst/>
                <a:latin typeface="Helvetica"/>
                <a:ea typeface="Helvetica"/>
                <a:cs typeface="Helvetica"/>
              </a:rPr>
              <a:t> informazioni aggiuntive sulla ventilazione generale inerenti al proprio ambito lavorativo</a:t>
            </a:r>
          </a:p>
          <a:p>
            <a:pPr marL="285750" indent="-285750">
              <a:spcBef>
                <a:spcPts val="8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La ventilazione svolge un ruolo fondamentale nel controllo delle polveri e contribuisce a garantire la qualità dell'aria.</a:t>
            </a:r>
          </a:p>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i sistemi di ventilazione quando possibile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Non interferire con i sistemi di ventilazione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Contattare il responsabile in loco, se si sospetta che un sistema di ventilazione non funzioni correttamente</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792714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la ventilazione generale (Scheda generale 2.1.9)</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8"/>
            <a:ext cx="953265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B57CC5DE-BDA1-42D4-9BB9-FD8AC5A503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1080</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2020-06-24T14:34:32Z</dcterms:created>
  <dcterms:modified xsi:type="dcterms:W3CDTF">2024-11-13T10:39:49Z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