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client id="{43B5776A-C49C-41E2-85AC-1E5A8DC6A5DC}" v="1" dt="2022-09-22T23:47:52.962"/>
    <p1510:client id="{C623C0D4-1313-4990-AF88-932576671E36}" v="41" dt="2022-09-22T23:14:57.077"/>
    <p1510:client id="{E95A157D-07A9-4CA6-8B02-108AA8AB1C3A}" v="13" dt="2022-09-23T08:44:19.3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78639" autoAdjust="0"/>
  </p:normalViewPr>
  <p:slideViewPr>
    <p:cSldViewPr snapToGrid="0">
      <p:cViewPr varScale="1">
        <p:scale>
          <a:sx n="95" d="100"/>
          <a:sy n="95" d="100"/>
        </p:scale>
        <p:origin x="130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a:solidFill>
                  <a:srgbClr val="808080"/>
                </a:solidFill>
                <a:effectLst/>
                <a:latin typeface="Calibri"/>
                <a:ea typeface="Calibri"/>
                <a:cs typeface="Calibri"/>
              </a:rPr>
              <a:t>AVVISO PER UN USO CORRETTO: Questo documento può contenere materiali protetti da copyright, il cui uso non è sempre stato espressamente autorizzato dal relativo titolare. Stiamo rendendo questi materiali disponibili nel tentativo di migliorare la comprensione dei pericoli posti dalla silice cristallina respirabile (SCR).</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 </a:t>
            </a:r>
          </a:p>
          <a:p>
            <a:endParaRPr lang="en-US" sz="1200" b="0" i="0" u="none" strike="noStrike" kern="1200">
              <a:solidFill>
                <a:schemeClr val="tx1"/>
              </a:solidFill>
              <a:effectLst/>
              <a:latin typeface="+mn-lt"/>
              <a:ea typeface="+mn-ea"/>
              <a:cs typeface="+mn-cs"/>
            </a:endParaRPr>
          </a:p>
          <a:p>
            <a:r>
              <a:rPr lang="it" sz="1200" b="0" i="0" strike="noStrike" cap="none" spc="0" baseline="0">
                <a:solidFill>
                  <a:srgbClr val="000000"/>
                </a:solidFill>
                <a:effectLst/>
                <a:latin typeface="Calibri"/>
                <a:ea typeface="Calibri"/>
                <a:cs typeface="Calibri"/>
              </a:rPr>
              <a:t>Questo training fornisce informazioni di base sulla silice cristallina respirabile (SCR).</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90000"/>
              </a:lnSpc>
              <a:spcBef>
                <a:spcPts val="1000"/>
              </a:spcBef>
              <a:spcAft>
                <a:spcPct val="0"/>
              </a:spcAft>
              <a:buClrTx/>
              <a:buSzTx/>
              <a:buFontTx/>
              <a:buNone/>
              <a:defRPr/>
            </a:pPr>
            <a:r>
              <a:rPr lang="it" sz="1400" b="1" i="0" strike="noStrike" cap="none" spc="0" baseline="0">
                <a:solidFill>
                  <a:srgbClr val="F6A317"/>
                </a:solidFill>
                <a:effectLst/>
                <a:latin typeface="Helvetica"/>
                <a:ea typeface="Helvetica"/>
                <a:cs typeface="Helvetica"/>
              </a:rPr>
              <a:t>INTRODUZIONE GENERALE ALLA SILICE CRISTALLINA RESPIRABILE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it" sz="3000" b="1" i="0" strike="noStrike" cap="none" spc="0" baseline="0" dirty="0">
                <a:solidFill>
                  <a:srgbClr val="FFFFFF"/>
                </a:solidFill>
                <a:effectLst/>
                <a:latin typeface="Helvetica"/>
                <a:ea typeface="Helvetica"/>
                <a:cs typeface="Helvetica"/>
              </a:rPr>
              <a:t>INTRODUZIONE GENERALE ALLA SILICE CRISTALLINA RESPIRABILE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287734D-7C1B-40E4-6790-2F24DE2A4392}"/>
              </a:ext>
            </a:extLst>
          </p:cNvPr>
          <p:cNvSpPr/>
          <p:nvPr/>
        </p:nvSpPr>
        <p:spPr>
          <a:xfrm>
            <a:off x="8077200" y="355600"/>
            <a:ext cx="3742267" cy="50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2" y="2362676"/>
            <a:ext cx="10637513"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PREMESSA PER I FORMATORI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endParaRPr lang="en-US" sz="1800" dirty="0"/>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lIns="91440" tIns="45720" rIns="91440" bIns="45720" anchor="t"/>
          <a:lstStyle/>
          <a:p>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endParaRPr lang="en-US" sz="1800" b="1" dirty="0"/>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Dove si trova la silice cristallina</a:t>
            </a:r>
          </a:p>
          <a:p>
            <a:pPr marL="285750" indent="-285750">
              <a:buFont typeface="Arial" panose="020B0604020202020204" pitchFamily="34" charset="0"/>
              <a:buChar char="•"/>
            </a:pPr>
            <a:r>
              <a:rPr lang="it" sz="1800" dirty="0">
                <a:solidFill>
                  <a:srgbClr val="000000"/>
                </a:solidFill>
                <a:latin typeface="Helvetica"/>
                <a:ea typeface="Helvetica"/>
                <a:cs typeface="Helvetica"/>
              </a:rPr>
              <a:t>Le attività</a:t>
            </a:r>
            <a:r>
              <a:rPr lang="it" sz="1800" b="0" i="0" strike="noStrike" cap="none" spc="0" baseline="0" dirty="0">
                <a:solidFill>
                  <a:srgbClr val="000000"/>
                </a:solidFill>
                <a:effectLst/>
                <a:latin typeface="Helvetica"/>
                <a:ea typeface="Helvetica"/>
                <a:cs typeface="Helvetica"/>
              </a:rPr>
              <a:t> che generano silice cristallina respirabile (SCR)</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 pericoli della SCR</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Come gestire la SCR al lavoro</a:t>
            </a:r>
          </a:p>
          <a:p>
            <a:endParaRPr lang="en-US" sz="1800"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DOVE SI TROVA LA SILICE CRISTALLINA</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lIns="91440" tIns="45720" rIns="91440" bIns="45720" anchor="t"/>
          <a:lstStyle/>
          <a:p>
            <a:pPr>
              <a:lnSpc>
                <a:spcPts val="2700"/>
              </a:lnSpc>
              <a:spcBef>
                <a:spcPts val="600"/>
              </a:spcBef>
              <a:spcAft>
                <a:spcPts val="1000"/>
              </a:spcAft>
              <a:defRPr/>
            </a:pPr>
            <a:r>
              <a:rPr lang="it" sz="1800" b="0" i="0" strike="noStrike" cap="none" spc="0" baseline="0" dirty="0">
                <a:solidFill>
                  <a:srgbClr val="000000"/>
                </a:solidFill>
                <a:effectLst/>
                <a:latin typeface="Helvetica"/>
                <a:ea typeface="Helvetica"/>
                <a:cs typeface="Helvetica"/>
              </a:rPr>
              <a:t>La silice cristallina è presente sotto forma di </a:t>
            </a:r>
            <a:r>
              <a:rPr lang="it" sz="1800" dirty="0">
                <a:solidFill>
                  <a:srgbClr val="000000"/>
                </a:solidFill>
                <a:latin typeface="Helvetica"/>
                <a:ea typeface="Helvetica"/>
                <a:cs typeface="Helvetica"/>
              </a:rPr>
              <a:t>quarzo in</a:t>
            </a:r>
            <a:r>
              <a:rPr lang="it" sz="1800" b="0" i="0" strike="noStrike" cap="none" spc="0" baseline="0" dirty="0">
                <a:solidFill>
                  <a:srgbClr val="000000"/>
                </a:solidFill>
                <a:effectLst/>
                <a:latin typeface="Helvetica"/>
                <a:ea typeface="Helvetica"/>
                <a:cs typeface="Helvetica"/>
              </a:rPr>
              <a:t> svariati materiali, quali:</a:t>
            </a:r>
          </a:p>
          <a:p>
            <a:pPr marL="285750" indent="-285750">
              <a:lnSpc>
                <a:spcPts val="2700"/>
              </a:lnSpc>
              <a:spcBef>
                <a:spcPct val="0"/>
              </a:spcBef>
              <a:buFont typeface="Arial" panose="020B0604020202020204" pitchFamily="34" charset="0"/>
              <a:buChar char="•"/>
              <a:defRPr/>
            </a:pPr>
            <a:r>
              <a:rPr lang="it" sz="1800" b="0" i="0" strike="noStrike" cap="none" spc="0" baseline="0" dirty="0">
                <a:solidFill>
                  <a:srgbClr val="000000"/>
                </a:solidFill>
                <a:effectLst/>
                <a:latin typeface="Helvetica"/>
                <a:ea typeface="Helvetica"/>
                <a:cs typeface="Helvetica"/>
              </a:rPr>
              <a:t>Quarzite:</a:t>
            </a:r>
            <a:r>
              <a:rPr lang="it" sz="1800" dirty="0">
                <a:solidFill>
                  <a:srgbClr val="000000"/>
                </a:solidFill>
                <a:latin typeface="Helvetica"/>
                <a:ea typeface="Helvetica"/>
                <a:cs typeface="Helvetica"/>
              </a:rPr>
              <a:t> superiore</a:t>
            </a:r>
            <a:r>
              <a:rPr lang="it" sz="1800" b="0" i="0" strike="noStrike" cap="none" spc="0" baseline="0" dirty="0">
                <a:solidFill>
                  <a:srgbClr val="000000"/>
                </a:solidFill>
                <a:effectLst/>
                <a:latin typeface="Helvetica"/>
                <a:ea typeface="Helvetica"/>
                <a:cs typeface="Helvetica"/>
              </a:rPr>
              <a:t> al 95%</a:t>
            </a:r>
            <a:r>
              <a:rPr lang="it" sz="1800" dirty="0">
                <a:solidFill>
                  <a:srgbClr val="000000"/>
                </a:solidFill>
                <a:latin typeface="Helvetica"/>
                <a:ea typeface="Helvetica"/>
                <a:cs typeface="Helvetica"/>
              </a:rPr>
              <a:t> </a:t>
            </a:r>
            <a:endParaRPr lang="it" sz="1800" b="0" i="0" strike="noStrike" cap="none" spc="0" baseline="0" dirty="0">
              <a:solidFill>
                <a:srgbClr val="000000"/>
              </a:solidFill>
              <a:effectLst/>
              <a:latin typeface="Helvetica"/>
              <a:ea typeface="Helvetica"/>
              <a:cs typeface="Helvetica"/>
            </a:endParaRPr>
          </a:p>
          <a:p>
            <a:pPr marL="285750" indent="-285750">
              <a:lnSpc>
                <a:spcPts val="2700"/>
              </a:lnSpc>
              <a:spcBef>
                <a:spcPct val="0"/>
              </a:spcBef>
              <a:buFont typeface="Arial" panose="020B0604020202020204" pitchFamily="34" charset="0"/>
              <a:buChar char="•"/>
              <a:defRPr/>
            </a:pPr>
            <a:r>
              <a:rPr lang="it" sz="1800" b="0" i="0" strike="noStrike" cap="none" spc="0" baseline="0" dirty="0">
                <a:solidFill>
                  <a:srgbClr val="000000"/>
                </a:solidFill>
                <a:effectLst/>
                <a:latin typeface="Helvetica"/>
                <a:ea typeface="Helvetica"/>
                <a:cs typeface="Helvetica"/>
              </a:rPr>
              <a:t>Sabbia: </a:t>
            </a:r>
            <a:r>
              <a:rPr lang="it" sz="1800" dirty="0">
                <a:solidFill>
                  <a:srgbClr val="000000"/>
                </a:solidFill>
                <a:latin typeface="Helvetica"/>
                <a:ea typeface="Helvetica"/>
                <a:cs typeface="Helvetica"/>
              </a:rPr>
              <a:t>superiore</a:t>
            </a:r>
            <a:r>
              <a:rPr lang="it" sz="1800" b="0" i="0" strike="noStrike" cap="none" spc="0" baseline="0" dirty="0">
                <a:solidFill>
                  <a:srgbClr val="000000"/>
                </a:solidFill>
                <a:effectLst/>
                <a:latin typeface="Helvetica"/>
                <a:ea typeface="Helvetica"/>
                <a:cs typeface="Helvetica"/>
              </a:rPr>
              <a:t> al 90%</a:t>
            </a:r>
          </a:p>
          <a:p>
            <a:pPr marL="285750" indent="-285750">
              <a:lnSpc>
                <a:spcPts val="2700"/>
              </a:lnSpc>
              <a:spcBef>
                <a:spcPct val="0"/>
              </a:spcBef>
              <a:buFont typeface="Arial" panose="020B0604020202020204" pitchFamily="34" charset="0"/>
              <a:buChar char="•"/>
              <a:defRPr/>
            </a:pPr>
            <a:r>
              <a:rPr lang="it" sz="1800" b="0" i="0" strike="noStrike" cap="none" spc="0" baseline="0" dirty="0">
                <a:solidFill>
                  <a:srgbClr val="000000"/>
                </a:solidFill>
                <a:effectLst/>
                <a:latin typeface="Helvetica"/>
                <a:ea typeface="Helvetica"/>
                <a:cs typeface="Helvetica"/>
              </a:rPr>
              <a:t>Arenaria: </a:t>
            </a:r>
            <a:r>
              <a:rPr lang="it" sz="1800" dirty="0">
                <a:solidFill>
                  <a:srgbClr val="000000"/>
                </a:solidFill>
                <a:latin typeface="Helvetica"/>
                <a:ea typeface="Helvetica"/>
                <a:cs typeface="Helvetica"/>
              </a:rPr>
              <a:t>superiore</a:t>
            </a:r>
            <a:r>
              <a:rPr lang="it" sz="1800" b="0" i="0" strike="noStrike" cap="none" spc="0" baseline="0" dirty="0">
                <a:solidFill>
                  <a:srgbClr val="000000"/>
                </a:solidFill>
                <a:effectLst/>
                <a:latin typeface="Helvetica"/>
                <a:ea typeface="Helvetica"/>
                <a:cs typeface="Helvetica"/>
              </a:rPr>
              <a:t> al 90%</a:t>
            </a:r>
          </a:p>
          <a:p>
            <a:pPr marL="285750" indent="-285750">
              <a:lnSpc>
                <a:spcPts val="2700"/>
              </a:lnSpc>
              <a:spcBef>
                <a:spcPct val="0"/>
              </a:spcBef>
              <a:buFont typeface="Arial" panose="020B0604020202020204" pitchFamily="34" charset="0"/>
              <a:buChar char="•"/>
              <a:defRPr/>
            </a:pPr>
            <a:r>
              <a:rPr lang="it" sz="1800" b="0" i="0" strike="noStrike" cap="none" spc="0" baseline="0" dirty="0">
                <a:solidFill>
                  <a:srgbClr val="000000"/>
                </a:solidFill>
                <a:effectLst/>
                <a:latin typeface="Helvetica"/>
                <a:ea typeface="Helvetica"/>
                <a:cs typeface="Helvetica"/>
              </a:rPr>
              <a:t>Selce: </a:t>
            </a:r>
            <a:r>
              <a:rPr lang="it" sz="1800" dirty="0">
                <a:solidFill>
                  <a:srgbClr val="000000"/>
                </a:solidFill>
                <a:latin typeface="Helvetica"/>
                <a:ea typeface="Helvetica"/>
                <a:cs typeface="Helvetica"/>
              </a:rPr>
              <a:t>superiore</a:t>
            </a:r>
            <a:r>
              <a:rPr lang="it" sz="1800" b="0" i="0" strike="noStrike" cap="none" spc="0" baseline="0" dirty="0">
                <a:solidFill>
                  <a:srgbClr val="000000"/>
                </a:solidFill>
                <a:effectLst/>
                <a:latin typeface="Helvetica"/>
                <a:ea typeface="Helvetica"/>
                <a:cs typeface="Helvetica"/>
              </a:rPr>
              <a:t> al 90%</a:t>
            </a:r>
          </a:p>
          <a:p>
            <a:pPr marL="285750" indent="-285750">
              <a:lnSpc>
                <a:spcPts val="2700"/>
              </a:lnSpc>
              <a:spcBef>
                <a:spcPct val="0"/>
              </a:spcBef>
              <a:buFont typeface="Arial" panose="020B0604020202020204" pitchFamily="34" charset="0"/>
              <a:buChar char="•"/>
              <a:defRPr/>
            </a:pPr>
            <a:r>
              <a:rPr lang="it" sz="1800" b="0" i="0" strike="noStrike" cap="none" spc="0" baseline="0" dirty="0">
                <a:solidFill>
                  <a:srgbClr val="000000"/>
                </a:solidFill>
                <a:effectLst/>
                <a:latin typeface="Helvetica"/>
                <a:ea typeface="Helvetica"/>
                <a:cs typeface="Helvetica"/>
              </a:rPr>
              <a:t>Arenaria a grana grossa:</a:t>
            </a:r>
            <a:r>
              <a:rPr lang="it" sz="1800" dirty="0">
                <a:solidFill>
                  <a:srgbClr val="000000"/>
                </a:solidFill>
                <a:latin typeface="Helvetica"/>
                <a:ea typeface="Helvetica"/>
                <a:cs typeface="Helvetica"/>
              </a:rPr>
              <a:t> superiore</a:t>
            </a:r>
            <a:r>
              <a:rPr lang="it" sz="1800" b="0" i="0" strike="noStrike" cap="none" spc="0" baseline="0" dirty="0">
                <a:solidFill>
                  <a:srgbClr val="000000"/>
                </a:solidFill>
                <a:effectLst/>
                <a:latin typeface="Helvetica"/>
                <a:ea typeface="Helvetica"/>
                <a:cs typeface="Helvetica"/>
              </a:rPr>
              <a:t> </a:t>
            </a:r>
            <a:r>
              <a:rPr lang="it" sz="1800" dirty="0">
                <a:solidFill>
                  <a:srgbClr val="000000"/>
                </a:solidFill>
                <a:latin typeface="Helvetica"/>
                <a:ea typeface="Helvetica"/>
                <a:cs typeface="Helvetica"/>
              </a:rPr>
              <a:t>all'80</a:t>
            </a:r>
            <a:r>
              <a:rPr lang="it" sz="1800" b="0" i="0" strike="noStrike" cap="none" spc="0" baseline="0" dirty="0">
                <a:solidFill>
                  <a:srgbClr val="000000"/>
                </a:solidFill>
                <a:effectLst/>
                <a:latin typeface="Helvetica"/>
                <a:ea typeface="Helvetica"/>
                <a:cs typeface="Helvetica"/>
              </a:rPr>
              <a:t>%</a:t>
            </a:r>
          </a:p>
          <a:p>
            <a:pPr marL="285750" indent="-285750">
              <a:lnSpc>
                <a:spcPts val="2700"/>
              </a:lnSpc>
              <a:spcBef>
                <a:spcPct val="0"/>
              </a:spcBef>
              <a:buFont typeface="Arial" panose="020B0604020202020204" pitchFamily="34" charset="0"/>
              <a:buChar char="•"/>
              <a:defRPr/>
            </a:pPr>
            <a:r>
              <a:rPr lang="it" sz="1800" b="0" i="0" strike="noStrike" cap="none" spc="0" baseline="0" dirty="0">
                <a:solidFill>
                  <a:srgbClr val="000000"/>
                </a:solidFill>
                <a:effectLst/>
                <a:latin typeface="Helvetica"/>
                <a:ea typeface="Helvetica"/>
                <a:cs typeface="Helvetica"/>
              </a:rPr>
              <a:t>Scisto: tra il 40-60%</a:t>
            </a:r>
          </a:p>
          <a:p>
            <a:pPr marL="285750" indent="-285750">
              <a:lnSpc>
                <a:spcPts val="2700"/>
              </a:lnSpc>
              <a:spcBef>
                <a:spcPct val="0"/>
              </a:spcBef>
              <a:buFont typeface="Arial" panose="020B0604020202020204" pitchFamily="34" charset="0"/>
              <a:buChar char="•"/>
              <a:defRPr/>
            </a:pPr>
            <a:r>
              <a:rPr lang="it" sz="1800" b="0" i="0" strike="noStrike" cap="none" spc="0" baseline="0" dirty="0">
                <a:solidFill>
                  <a:srgbClr val="000000"/>
                </a:solidFill>
                <a:effectLst/>
                <a:latin typeface="Helvetica"/>
                <a:ea typeface="Helvetica"/>
                <a:cs typeface="Helvetica"/>
              </a:rPr>
              <a:t>Ardesia: fino al 40%</a:t>
            </a:r>
          </a:p>
          <a:p>
            <a:pPr>
              <a:lnSpc>
                <a:spcPts val="2300"/>
              </a:lnSpc>
              <a:spcBef>
                <a:spcPts val="600"/>
              </a:spcBef>
              <a:spcAft>
                <a:spcPts val="600"/>
              </a:spcAft>
              <a:defRPr/>
            </a:pPr>
            <a:endParaRPr lang="en-GB" sz="1800" dirty="0"/>
          </a:p>
          <a:p>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 PROCESSI CHE GENERANO POLVERI</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3" y="2711669"/>
            <a:ext cx="5453624" cy="3333376"/>
          </a:xfrm>
        </p:spPr>
        <p:txBody>
          <a:bodyPr lIns="91440" tIns="45720" rIns="91440" bIns="45720" anchor="t"/>
          <a:lstStyle/>
          <a:p>
            <a:pPr>
              <a:lnSpc>
                <a:spcPts val="2300"/>
              </a:lnSpc>
              <a:spcBef>
                <a:spcPts val="600"/>
              </a:spcBef>
              <a:spcAft>
                <a:spcPts val="1200"/>
              </a:spcAft>
            </a:pPr>
            <a:r>
              <a:rPr lang="it" sz="1600" b="0" i="0" strike="noStrike" cap="none" spc="0" baseline="0" dirty="0">
                <a:solidFill>
                  <a:srgbClr val="000000"/>
                </a:solidFill>
                <a:effectLst/>
                <a:latin typeface="Helvetica"/>
                <a:ea typeface="Helvetica"/>
                <a:cs typeface="Helvetica"/>
              </a:rPr>
              <a:t>L’impiego di materiali contenenti silice cristallina in </a:t>
            </a:r>
            <a:r>
              <a:rPr lang="it" dirty="0">
                <a:solidFill>
                  <a:srgbClr val="000000"/>
                </a:solidFill>
                <a:latin typeface="Helvetica"/>
                <a:ea typeface="Helvetica"/>
                <a:cs typeface="Helvetica"/>
              </a:rPr>
              <a:t>svariati processi</a:t>
            </a:r>
            <a:r>
              <a:rPr lang="it" sz="1600" b="0" i="0" strike="noStrike" cap="none" spc="0" baseline="0" dirty="0">
                <a:solidFill>
                  <a:srgbClr val="000000"/>
                </a:solidFill>
                <a:effectLst/>
                <a:latin typeface="Helvetica"/>
                <a:ea typeface="Helvetica"/>
                <a:cs typeface="Helvetica"/>
              </a:rPr>
              <a:t> industriali a elevato consumo di energia genera e disperde nell’aria una polvere sottile, chiamata silice cristallina respirabile (SCR). Questi processi includono:</a:t>
            </a:r>
          </a:p>
          <a:p>
            <a:pPr marL="285750" indent="-285750">
              <a:lnSpc>
                <a:spcPts val="2300"/>
              </a:lnSpc>
              <a:spcBef>
                <a:spcPct val="0"/>
              </a:spcBef>
              <a:spcAft>
                <a:spcPts val="3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Pulizia</a:t>
            </a:r>
          </a:p>
          <a:p>
            <a:pPr marL="285750" indent="-285750">
              <a:lnSpc>
                <a:spcPts val="2300"/>
              </a:lnSpc>
              <a:spcBef>
                <a:spcPct val="0"/>
              </a:spcBef>
              <a:spcAft>
                <a:spcPts val="3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Trasporto</a:t>
            </a:r>
          </a:p>
          <a:p>
            <a:pPr marL="285750" indent="-285750">
              <a:lnSpc>
                <a:spcPts val="2300"/>
              </a:lnSpc>
              <a:spcBef>
                <a:spcPct val="0"/>
              </a:spcBef>
              <a:spcAft>
                <a:spcPts val="3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Insaccamento</a:t>
            </a:r>
          </a:p>
          <a:p>
            <a:pPr marL="285750" indent="-285750">
              <a:lnSpc>
                <a:spcPts val="2300"/>
              </a:lnSpc>
              <a:spcBef>
                <a:spcPct val="0"/>
              </a:spcBef>
              <a:spcAft>
                <a:spcPts val="3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Imballaggio</a:t>
            </a:r>
          </a:p>
          <a:p>
            <a:pPr marL="285750" indent="-285750">
              <a:lnSpc>
                <a:spcPts val="2300"/>
              </a:lnSpc>
              <a:spcBef>
                <a:spcPct val="0"/>
              </a:spcBef>
              <a:spcAft>
                <a:spcPts val="3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Frantumazione</a:t>
            </a:r>
          </a:p>
          <a:p>
            <a:pPr marL="285750" indent="-285750">
              <a:lnSpc>
                <a:spcPts val="2300"/>
              </a:lnSpc>
              <a:spcBef>
                <a:spcPct val="0"/>
              </a:spcBef>
              <a:spcAft>
                <a:spcPts val="3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Macinazione</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07821"/>
            <a:ext cx="6102096" cy="2322302"/>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Essiccazione</a:t>
            </a:r>
          </a:p>
          <a:p>
            <a:pPr marL="285750" indent="-285750" algn="l">
              <a:lnSpc>
                <a:spcPts val="2300"/>
              </a:lnSpc>
              <a:spcBef>
                <a:spcPct val="0"/>
              </a:spcBef>
              <a:spcAft>
                <a:spcPts val="3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Formatura</a:t>
            </a:r>
          </a:p>
          <a:p>
            <a:pPr marL="285750" indent="-285750" algn="l">
              <a:lnSpc>
                <a:spcPts val="2300"/>
              </a:lnSpc>
              <a:spcBef>
                <a:spcPct val="0"/>
              </a:spcBef>
              <a:spcAft>
                <a:spcPts val="3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Miscelazione</a:t>
            </a:r>
          </a:p>
          <a:p>
            <a:pPr marL="285750" indent="-285750" algn="l">
              <a:lnSpc>
                <a:spcPts val="2300"/>
              </a:lnSpc>
              <a:spcBef>
                <a:spcPct val="0"/>
              </a:spcBef>
              <a:spcAft>
                <a:spcPts val="3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Taglio</a:t>
            </a:r>
          </a:p>
          <a:p>
            <a:pPr marL="285750" indent="-285750" algn="l">
              <a:lnSpc>
                <a:spcPts val="2300"/>
              </a:lnSpc>
              <a:spcBef>
                <a:spcPct val="0"/>
              </a:spcBef>
              <a:spcAft>
                <a:spcPts val="3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Segatura</a:t>
            </a:r>
          </a:p>
          <a:p>
            <a:pPr marL="285750" indent="-285750" algn="l">
              <a:lnSpc>
                <a:spcPts val="2300"/>
              </a:lnSpc>
              <a:spcBef>
                <a:spcPct val="0"/>
              </a:spcBef>
              <a:spcAft>
                <a:spcPts val="3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Foratura </a:t>
            </a:r>
            <a:br>
              <a:rPr lang="it" sz="1600" dirty="0">
                <a:solidFill>
                  <a:srgbClr val="000000"/>
                </a:solidFill>
                <a:latin typeface="Helvetica"/>
                <a:ea typeface="Helvetica"/>
                <a:cs typeface="Helvetica"/>
              </a:rPr>
            </a:br>
            <a:r>
              <a:rPr lang="it" sz="1600" b="0" i="0" strike="noStrike" cap="none" spc="0" baseline="0" dirty="0">
                <a:solidFill>
                  <a:srgbClr val="A6A6A6"/>
                </a:solidFill>
                <a:effectLst/>
                <a:latin typeface="Helvetica"/>
                <a:ea typeface="Helvetica"/>
                <a:cs typeface="Helvetica"/>
              </a:rPr>
              <a:t>(elenco non esaustivo)</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SILICE: UN RISCHIO </a:t>
            </a:r>
          </a:p>
          <a:p>
            <a:r>
              <a:rPr lang="it" sz="3000" b="1" i="0" strike="noStrike" cap="none" spc="0" baseline="0" dirty="0">
                <a:solidFill>
                  <a:srgbClr val="F6A317"/>
                </a:solidFill>
                <a:effectLst/>
                <a:latin typeface="Helvetica"/>
                <a:ea typeface="Helvetica"/>
                <a:cs typeface="Helvetica"/>
              </a:rPr>
              <a:t>PER LA SALUTE</a:t>
            </a:r>
          </a:p>
          <a:p>
            <a:endParaRPr lang="en-US" sz="3000"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700"/>
              </a:lnSpc>
              <a:buNone/>
            </a:pPr>
            <a:r>
              <a:rPr lang="it" sz="1800" b="0" i="0" strike="noStrike" cap="none" spc="0" baseline="0" dirty="0">
                <a:solidFill>
                  <a:srgbClr val="000000"/>
                </a:solidFill>
                <a:effectLst/>
                <a:latin typeface="Helvetica"/>
                <a:ea typeface="Helvetica"/>
                <a:cs typeface="Helvetica"/>
              </a:rPr>
              <a:t>L’impiego di materiali contenenti silice cristallina in processi industriali a elevato consumo di energia (come la segatura o la foratura) determina il rilascio di particelle sotto forma di una polvere respirabile estremamente sottile, invisibile a occhio nudo anche ad alte concentrazioni.</a:t>
            </a:r>
          </a:p>
          <a:p>
            <a:pPr marL="0" indent="0">
              <a:lnSpc>
                <a:spcPts val="2700"/>
              </a:lnSpc>
              <a:buNone/>
            </a:pPr>
            <a:r>
              <a:rPr lang="it" sz="1800" b="0" i="0" strike="noStrike" cap="none" spc="0" baseline="0" dirty="0">
                <a:solidFill>
                  <a:srgbClr val="000000"/>
                </a:solidFill>
                <a:effectLst/>
                <a:latin typeface="Helvetica"/>
                <a:ea typeface="Helvetica"/>
                <a:cs typeface="Helvetica"/>
              </a:rPr>
              <a:t>La </a:t>
            </a:r>
            <a:r>
              <a:rPr lang="en-GB" sz="1800" b="0" i="0" strike="noStrike" cap="none" spc="0" baseline="0" dirty="0" err="1">
                <a:solidFill>
                  <a:srgbClr val="000000"/>
                </a:solidFill>
                <a:effectLst/>
                <a:latin typeface="Helvetica"/>
                <a:ea typeface="Helvetica"/>
                <a:cs typeface="Helvetica"/>
              </a:rPr>
              <a:t>silice</a:t>
            </a:r>
            <a:r>
              <a:rPr lang="en-GB" sz="1800" b="0" i="0" strike="noStrike" cap="none" spc="0" baseline="0" dirty="0">
                <a:solidFill>
                  <a:srgbClr val="000000"/>
                </a:solidFill>
                <a:effectLst/>
                <a:latin typeface="Helvetica"/>
                <a:ea typeface="Helvetica"/>
                <a:cs typeface="Helvetica"/>
              </a:rPr>
              <a:t> </a:t>
            </a:r>
            <a:r>
              <a:rPr lang="en-GB" sz="1800" b="0" i="0" strike="noStrike" cap="none" spc="0" baseline="0" dirty="0" err="1">
                <a:solidFill>
                  <a:srgbClr val="000000"/>
                </a:solidFill>
                <a:effectLst/>
                <a:latin typeface="Helvetica"/>
                <a:ea typeface="Helvetica"/>
                <a:cs typeface="Helvetica"/>
              </a:rPr>
              <a:t>cristallina</a:t>
            </a:r>
            <a:r>
              <a:rPr lang="en-GB" sz="1800" b="0" i="0" strike="noStrike" cap="none" spc="0" baseline="0" dirty="0">
                <a:solidFill>
                  <a:srgbClr val="000000"/>
                </a:solidFill>
                <a:effectLst/>
                <a:latin typeface="Helvetica"/>
                <a:ea typeface="Helvetica"/>
                <a:cs typeface="Helvetica"/>
              </a:rPr>
              <a:t> </a:t>
            </a:r>
            <a:r>
              <a:rPr lang="en-GB" sz="1800" b="0" i="0" strike="noStrike" cap="none" spc="0" baseline="0" dirty="0" err="1">
                <a:solidFill>
                  <a:srgbClr val="000000"/>
                </a:solidFill>
                <a:effectLst/>
                <a:latin typeface="Helvetica"/>
                <a:ea typeface="Helvetica"/>
                <a:cs typeface="Helvetica"/>
              </a:rPr>
              <a:t>respirabile</a:t>
            </a:r>
            <a:r>
              <a:rPr lang="it" sz="1800" b="0" i="0" strike="noStrike" cap="none" spc="0" baseline="0" dirty="0">
                <a:solidFill>
                  <a:srgbClr val="000000"/>
                </a:solidFill>
                <a:effectLst/>
                <a:latin typeface="Helvetica"/>
                <a:ea typeface="Helvetica"/>
                <a:cs typeface="Helvetica"/>
              </a:rPr>
              <a:t> è un grave fattore di rischio per la salute dei lavoratori.</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src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r>
              <a:rPr lang="it" sz="3000" b="1" i="0" strike="noStrike" cap="none" spc="0" baseline="0" dirty="0">
                <a:solidFill>
                  <a:srgbClr val="F6A317"/>
                </a:solidFill>
                <a:effectLst/>
                <a:latin typeface="Helvetica"/>
                <a:ea typeface="Helvetica"/>
                <a:cs typeface="Helvetica"/>
              </a:rPr>
              <a:t>SCR E SILICOSI</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4495324"/>
          </a:xfrm>
        </p:spPr>
        <p:txBody>
          <a:bodyPr lIns="91440" tIns="45720" rIns="91440" bIns="45720" anchor="t"/>
          <a:lstStyle/>
          <a:p>
            <a:pPr>
              <a:lnSpc>
                <a:spcPts val="2300"/>
              </a:lnSpc>
              <a:spcBef>
                <a:spcPts val="600"/>
              </a:spcBef>
              <a:spcAft>
                <a:spcPts val="600"/>
              </a:spcAft>
            </a:pPr>
            <a:r>
              <a:rPr lang="it" sz="1800" b="0" i="0" strike="noStrike" cap="none" spc="0" baseline="0" dirty="0">
                <a:solidFill>
                  <a:srgbClr val="000000"/>
                </a:solidFill>
                <a:effectLst/>
                <a:latin typeface="Helvetica"/>
                <a:ea typeface="Helvetica"/>
                <a:cs typeface="Helvetica"/>
              </a:rPr>
              <a:t>È dimostrato che l'esposizione frequente e prolungata alla SCR (in genere nel corso di molti anni) può causare silicosi e cancro ai polmoni:</a:t>
            </a:r>
          </a:p>
          <a:p>
            <a:pPr marL="285750" indent="-285750">
              <a:lnSpc>
                <a:spcPts val="2300"/>
              </a:lnSpc>
              <a:spcBef>
                <a:spcPts val="600"/>
              </a:spcBef>
              <a:spcAft>
                <a:spcPts val="6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La silicosi si sviluppa in seguito all’inalazione di particelle di polveri sottili e causa difficoltà respiratorie croniche nell’arco della vita e, in alcuni casi, può indurre la morte. </a:t>
            </a:r>
          </a:p>
          <a:p>
            <a:pPr marL="285750" indent="-285750">
              <a:lnSpc>
                <a:spcPts val="2300"/>
              </a:lnSpc>
              <a:spcBef>
                <a:spcPts val="600"/>
              </a:spcBef>
              <a:spcAft>
                <a:spcPts val="6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Si distinguono diversi stadi della malattia: dalla silicosi semplice alla fibrosi massiva progressiva (FMP).</a:t>
            </a:r>
          </a:p>
          <a:p>
            <a:pPr marL="285750" indent="-285750">
              <a:lnSpc>
                <a:spcPts val="2300"/>
              </a:lnSpc>
              <a:spcBef>
                <a:spcPts val="600"/>
              </a:spcBef>
              <a:spcAft>
                <a:spcPts val="6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Gli studi epidemiologici dimostrano che l'incidenza del cancro ai polmoni è aumentata soprattutto nei lavoratori affetti da silicosi. </a:t>
            </a:r>
          </a:p>
          <a:p>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it" sz="1200" b="0" i="0" strike="noStrike" cap="none" spc="0" baseline="0">
                <a:solidFill>
                  <a:srgbClr val="000000"/>
                </a:solidFill>
                <a:effectLst/>
                <a:latin typeface="Helvetica"/>
                <a:ea typeface="Helvetica"/>
                <a:cs typeface="Helvetica"/>
              </a:rPr>
              <a:t>Polmoni sani</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it" sz="1200" b="0" i="0" strike="noStrike" cap="none" spc="0" baseline="0">
                <a:solidFill>
                  <a:srgbClr val="000000"/>
                </a:solidFill>
                <a:effectLst/>
                <a:latin typeface="Helvetica"/>
                <a:ea typeface="Helvetica"/>
                <a:cs typeface="Helvetica"/>
              </a:rPr>
              <a:t> Polmoni affetti da FMP</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6746996" cy="850900"/>
          </a:xfrm>
        </p:spPr>
        <p:txBody>
          <a:bodyPr/>
          <a:lstStyle/>
          <a:p>
            <a:r>
              <a:rPr lang="it" sz="3000" b="1" i="0" strike="noStrike" cap="none" spc="0" baseline="0" dirty="0">
                <a:solidFill>
                  <a:srgbClr val="F6A317"/>
                </a:solidFill>
                <a:effectLst/>
                <a:latin typeface="Helvetica"/>
                <a:ea typeface="Helvetica"/>
                <a:cs typeface="Helvetica"/>
              </a:rPr>
              <a:t>RIDURRE AL MINIMO L’ESPOSIZIONE ALLA SCR</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624667"/>
            <a:ext cx="8095823" cy="39173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300"/>
              </a:lnSpc>
              <a:spcBef>
                <a:spcPts val="400"/>
              </a:spcBef>
              <a:spcAft>
                <a:spcPts val="400"/>
              </a:spcAft>
              <a:buNone/>
            </a:pPr>
            <a:r>
              <a:rPr lang="it" sz="1700" b="0" i="0" strike="noStrike" cap="none" spc="0" baseline="0" dirty="0">
                <a:solidFill>
                  <a:srgbClr val="000000"/>
                </a:solidFill>
                <a:effectLst/>
                <a:latin typeface="Helvetica"/>
                <a:ea typeface="Helvetica"/>
                <a:cs typeface="Helvetica"/>
              </a:rPr>
              <a:t>È possibile prevenire del tutto il rischio di sviluppare malattie polmonari, applicando misure di controllo e buone pratiche. </a:t>
            </a:r>
          </a:p>
          <a:p>
            <a:pPr marL="0" indent="0">
              <a:lnSpc>
                <a:spcPts val="2300"/>
              </a:lnSpc>
              <a:spcBef>
                <a:spcPts val="400"/>
              </a:spcBef>
              <a:spcAft>
                <a:spcPts val="400"/>
              </a:spcAft>
              <a:buNone/>
            </a:pPr>
            <a:r>
              <a:rPr lang="it" sz="1700" b="0" i="0" strike="noStrike" cap="none" spc="0" baseline="0" dirty="0">
                <a:solidFill>
                  <a:srgbClr val="000000"/>
                </a:solidFill>
                <a:effectLst/>
                <a:latin typeface="Helvetica"/>
                <a:ea typeface="Helvetica"/>
                <a:cs typeface="Helvetica"/>
              </a:rPr>
              <a:t>Noi applichiamo le Buone Pratiche NEPSI, che prevedono quattro fasi principali:</a:t>
            </a:r>
          </a:p>
          <a:p>
            <a:pPr marL="285750" indent="-285750">
              <a:lnSpc>
                <a:spcPct val="100000"/>
              </a:lnSpc>
              <a:spcBef>
                <a:spcPts val="400"/>
              </a:spcBef>
            </a:pPr>
            <a:r>
              <a:rPr lang="it" sz="1700" b="1" i="0" strike="noStrike" cap="none" spc="0" baseline="0" dirty="0">
                <a:solidFill>
                  <a:srgbClr val="000000"/>
                </a:solidFill>
                <a:effectLst/>
                <a:latin typeface="Helvetica"/>
                <a:ea typeface="Helvetica"/>
                <a:cs typeface="Helvetica"/>
              </a:rPr>
              <a:t>Valutazione del rischio:</a:t>
            </a:r>
            <a:r>
              <a:rPr lang="it" sz="1700" b="0" i="0" strike="noStrike" cap="none" spc="0" baseline="0" dirty="0">
                <a:solidFill>
                  <a:srgbClr val="000000"/>
                </a:solidFill>
                <a:effectLst/>
                <a:latin typeface="Helvetica"/>
                <a:ea typeface="Helvetica"/>
                <a:cs typeface="Helvetica"/>
              </a:rPr>
              <a:t> valutare il rischio di esposizione</a:t>
            </a:r>
          </a:p>
          <a:p>
            <a:pPr marL="285750" indent="-285750">
              <a:lnSpc>
                <a:spcPct val="100000"/>
              </a:lnSpc>
              <a:spcBef>
                <a:spcPts val="0"/>
              </a:spcBef>
            </a:pPr>
            <a:r>
              <a:rPr lang="it" sz="1700" b="1" i="0" strike="noStrike" cap="none" spc="0" baseline="0" dirty="0">
                <a:solidFill>
                  <a:srgbClr val="000000"/>
                </a:solidFill>
                <a:effectLst/>
                <a:latin typeface="Helvetica"/>
                <a:ea typeface="Helvetica"/>
                <a:cs typeface="Helvetica"/>
              </a:rPr>
              <a:t>Controllo:</a:t>
            </a:r>
            <a:r>
              <a:rPr lang="it" sz="1700" b="0" i="0" strike="noStrike" cap="none" spc="0" baseline="0" dirty="0">
                <a:solidFill>
                  <a:srgbClr val="000000"/>
                </a:solidFill>
                <a:effectLst/>
                <a:latin typeface="Helvetica"/>
                <a:ea typeface="Helvetica"/>
                <a:cs typeface="Helvetica"/>
              </a:rPr>
              <a:t> decidere come controllare e prevenire l'esposizione</a:t>
            </a:r>
          </a:p>
          <a:p>
            <a:pPr marL="285750" indent="-285750">
              <a:lnSpc>
                <a:spcPct val="100000"/>
              </a:lnSpc>
              <a:spcBef>
                <a:spcPts val="0"/>
              </a:spcBef>
            </a:pPr>
            <a:r>
              <a:rPr lang="it" sz="1700" b="1" i="0" strike="noStrike" cap="none" spc="0" baseline="0" dirty="0">
                <a:solidFill>
                  <a:srgbClr val="000000"/>
                </a:solidFill>
                <a:effectLst/>
                <a:latin typeface="Helvetica"/>
                <a:ea typeface="Helvetica"/>
                <a:cs typeface="Helvetica"/>
              </a:rPr>
              <a:t>Monitoraggio: </a:t>
            </a:r>
            <a:r>
              <a:rPr lang="it" sz="1700" b="0" i="0" strike="noStrike" cap="none" spc="0" baseline="0" dirty="0">
                <a:solidFill>
                  <a:srgbClr val="000000"/>
                </a:solidFill>
                <a:effectLst/>
                <a:latin typeface="Helvetica"/>
                <a:ea typeface="Helvetica"/>
                <a:cs typeface="Helvetica"/>
              </a:rPr>
              <a:t>monitorare l'efficacia delle misure di controllo</a:t>
            </a:r>
          </a:p>
          <a:p>
            <a:pPr marL="285750" indent="-285750">
              <a:lnSpc>
                <a:spcPct val="100000"/>
              </a:lnSpc>
              <a:spcBef>
                <a:spcPts val="0"/>
              </a:spcBef>
              <a:spcAft>
                <a:spcPts val="400"/>
              </a:spcAft>
            </a:pPr>
            <a:r>
              <a:rPr lang="it" sz="1700" b="1" i="0" strike="noStrike" cap="none" spc="0" baseline="0" dirty="0">
                <a:solidFill>
                  <a:srgbClr val="000000"/>
                </a:solidFill>
                <a:effectLst/>
                <a:latin typeface="Helvetica"/>
                <a:ea typeface="Helvetica"/>
                <a:cs typeface="Helvetica"/>
              </a:rPr>
              <a:t>Formazione: </a:t>
            </a:r>
            <a:r>
              <a:rPr lang="it" sz="1700" b="0" i="0" strike="noStrike" cap="none" spc="0" baseline="0" dirty="0">
                <a:solidFill>
                  <a:srgbClr val="000000"/>
                </a:solidFill>
                <a:effectLst/>
                <a:latin typeface="Helvetica"/>
                <a:ea typeface="Helvetica"/>
                <a:cs typeface="Helvetica"/>
              </a:rPr>
              <a:t>fornire informazioni, istruzione e formazione</a:t>
            </a:r>
            <a:endParaRPr lang="en-GB" sz="1700" dirty="0">
              <a:latin typeface="Helvetica" pitchFamily="2" charset="0"/>
            </a:endParaRPr>
          </a:p>
          <a:p>
            <a:pPr marL="0" indent="0">
              <a:lnSpc>
                <a:spcPct val="100000"/>
              </a:lnSpc>
              <a:spcBef>
                <a:spcPts val="400"/>
              </a:spcBef>
              <a:spcAft>
                <a:spcPts val="400"/>
              </a:spcAft>
              <a:buNone/>
            </a:pPr>
            <a:r>
              <a:rPr lang="it" sz="1700" b="1" i="0" strike="noStrike" cap="none" spc="0" baseline="0" dirty="0">
                <a:solidFill>
                  <a:srgbClr val="000000"/>
                </a:solidFill>
                <a:effectLst/>
                <a:latin typeface="Helvetica"/>
                <a:ea typeface="Helvetica"/>
                <a:cs typeface="Helvetica"/>
              </a:rPr>
              <a:t>NEPSI</a:t>
            </a:r>
            <a:r>
              <a:rPr lang="it" sz="1700" b="0" i="0" strike="noStrike" cap="none" spc="0" baseline="0" dirty="0">
                <a:solidFill>
                  <a:srgbClr val="000000"/>
                </a:solidFill>
                <a:effectLst/>
                <a:latin typeface="Helvetica"/>
                <a:ea typeface="Helvetica"/>
                <a:cs typeface="Helvetica"/>
              </a:rPr>
              <a:t> è l'acronimo di </a:t>
            </a:r>
            <a:r>
              <a:rPr lang="it" sz="1700" b="0" i="1" strike="noStrike" cap="none" spc="0" baseline="0" dirty="0">
                <a:solidFill>
                  <a:srgbClr val="000000"/>
                </a:solidFill>
                <a:effectLst/>
                <a:latin typeface="Helvetica"/>
                <a:ea typeface="Helvetica"/>
                <a:cs typeface="Helvetica"/>
              </a:rPr>
              <a:t>European Network for Silica</a:t>
            </a:r>
            <a:r>
              <a:rPr lang="it" sz="1700" b="0" i="0" strike="noStrike" cap="none" spc="0" baseline="0" dirty="0">
                <a:solidFill>
                  <a:srgbClr val="000000"/>
                </a:solidFill>
                <a:effectLst/>
                <a:latin typeface="Helvetica"/>
                <a:ea typeface="Helvetica"/>
                <a:cs typeface="Helvetica"/>
              </a:rPr>
              <a:t>, una rete formata dalle associazioni di categoria europee dei lavoratori e dei datori di lavoro che hanno preso parte al dialogo sociale in ambito europeo e aderito all’</a:t>
            </a:r>
            <a:r>
              <a:rPr lang="it" sz="1700" b="0" i="1" strike="noStrike" cap="none" spc="0" baseline="0" dirty="0">
                <a:solidFill>
                  <a:srgbClr val="000000"/>
                </a:solidFill>
                <a:effectLst/>
                <a:latin typeface="Helvetica"/>
                <a:ea typeface="Helvetica"/>
                <a:cs typeface="Helvetica"/>
              </a:rPr>
              <a:t>Accordo sulla tutela della salute dei lavoratori attraverso la corretta gestione e uso della silice cristallina e dei prodotti che la contengono</a:t>
            </a:r>
            <a:r>
              <a:rPr lang="it" sz="1700" b="0" i="0" strike="noStrike" cap="none" spc="0" baseline="0" dirty="0">
                <a:solidFill>
                  <a:srgbClr val="000000"/>
                </a:solidFill>
                <a:effectLst/>
                <a:latin typeface="Helvetica"/>
                <a:ea typeface="Helvetica"/>
                <a:cs typeface="Helvetica"/>
              </a:rPr>
              <a:t>.</a:t>
            </a:r>
          </a:p>
          <a:p>
            <a:pPr>
              <a:spcBef>
                <a:spcPts val="400"/>
              </a:spcBef>
              <a:spcAft>
                <a:spcPts val="400"/>
              </a:spcAft>
            </a:pPr>
            <a:endParaRPr lang="en-US" sz="17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a:solidFill>
                  <a:srgbClr val="F6A317"/>
                </a:solidFill>
                <a:effectLst/>
                <a:latin typeface="Helvetica"/>
                <a:ea typeface="Helvetica"/>
                <a:cs typeface="Helvetica"/>
              </a:rPr>
              <a:t>TECNICHE </a:t>
            </a:r>
            <a:r>
              <a:rPr lang="it" sz="3000">
                <a:latin typeface="Helvetica"/>
                <a:ea typeface="Helvetica"/>
                <a:cs typeface="Helvetica"/>
              </a:rPr>
              <a:t>PER IL </a:t>
            </a:r>
            <a:r>
              <a:rPr lang="it" sz="3000" b="1" i="0" strike="noStrike" cap="none" spc="0" baseline="0">
                <a:solidFill>
                  <a:srgbClr val="F6A317"/>
                </a:solidFill>
                <a:effectLst/>
                <a:latin typeface="Helvetica"/>
                <a:ea typeface="Helvetica"/>
                <a:cs typeface="Helvetica"/>
              </a:rPr>
              <a:t>CONTROLLO DELLE</a:t>
            </a:r>
            <a:r>
              <a:rPr lang="it" sz="3000">
                <a:latin typeface="Helvetica"/>
                <a:ea typeface="Helvetica"/>
                <a:cs typeface="Helvetica"/>
              </a:rPr>
              <a:t> </a:t>
            </a:r>
            <a:r>
              <a:rPr lang="it" sz="3000" b="1" i="0" strike="noStrike" cap="none" spc="0" baseline="0">
                <a:solidFill>
                  <a:srgbClr val="F6A317"/>
                </a:solidFill>
                <a:effectLst/>
                <a:latin typeface="Helvetica"/>
                <a:ea typeface="Helvetica"/>
                <a:cs typeface="Helvetica"/>
              </a:rPr>
              <a:t>POLVERI</a:t>
            </a:r>
            <a:endParaRPr lang="it-IT"/>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3131928"/>
            <a:ext cx="4594857" cy="3682369"/>
          </a:xfrm>
        </p:spPr>
        <p:txBody>
          <a:bodyPr lIns="91440" tIns="45720" rIns="91440" bIns="45720" anchor="t"/>
          <a:lstStyle/>
          <a:p>
            <a:pPr>
              <a:lnSpc>
                <a:spcPts val="2700"/>
              </a:lnSpc>
            </a:pPr>
            <a:r>
              <a:rPr lang="it" sz="1800" b="0" i="0" strike="noStrike" cap="none" spc="0" baseline="0" dirty="0">
                <a:solidFill>
                  <a:srgbClr val="000000"/>
                </a:solidFill>
                <a:effectLst/>
                <a:latin typeface="Helvetica"/>
                <a:ea typeface="Helvetica"/>
                <a:cs typeface="Helvetica"/>
              </a:rPr>
              <a:t>Sono cinque le </a:t>
            </a:r>
            <a:r>
              <a:rPr lang="it" sz="1800" dirty="0">
                <a:latin typeface="Helvetica"/>
                <a:ea typeface="Helvetica"/>
                <a:cs typeface="Helvetica"/>
              </a:rPr>
              <a:t>principali </a:t>
            </a:r>
            <a:r>
              <a:rPr lang="it" sz="1800" b="0" i="0" strike="noStrike" cap="none" spc="0" baseline="0" dirty="0">
                <a:solidFill>
                  <a:srgbClr val="000000"/>
                </a:solidFill>
                <a:effectLst/>
                <a:latin typeface="Helvetica"/>
                <a:ea typeface="Helvetica"/>
                <a:cs typeface="Helvetica"/>
              </a:rPr>
              <a:t>tecniche per il controllo delle polveri, utilizzate nella gestione della SCR e rientranti nelle Buone Pratiche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all’origine</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3"/>
            <a:ext cx="2172074"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MISURE DI PROTEZIONE DALLA SCR ATTUALMENTE IN USO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047999"/>
            <a:ext cx="5453624" cy="2997045"/>
          </a:xfrm>
        </p:spPr>
        <p:txBody>
          <a:bodyPr lIns="91440" tIns="45720" rIns="91440" bIns="45720" anchor="t"/>
          <a:lstStyle/>
          <a:p>
            <a:r>
              <a:rPr lang="it" sz="1800" b="0" i="0" strike="noStrike" cap="none" spc="0" baseline="0" dirty="0">
                <a:solidFill>
                  <a:srgbClr val="FF0000"/>
                </a:solidFill>
                <a:effectLst/>
                <a:latin typeface="Helvetica"/>
                <a:ea typeface="Helvetica"/>
                <a:cs typeface="Helvetica"/>
              </a:rPr>
              <a:t>In questa diapositiva il formatore può inserire informazioni sulle misure di protezione che i lavoratori devono adottare nel sito di produzione in questione (ad esempio attivare i sistemi di ventilazione, utilizzare i DPI, ecc.)</a:t>
            </a:r>
          </a:p>
          <a:p>
            <a:endParaRPr lang="en-US" sz="1800" dirty="0">
              <a:solidFill>
                <a:srgbClr val="FF0000"/>
              </a:solidFill>
              <a:cs typeface="Helvetica"/>
            </a:endParaRPr>
          </a:p>
          <a:p>
            <a:r>
              <a:rPr lang="it" sz="1800" b="0" i="0" strike="noStrike" cap="none" spc="0" baseline="0" dirty="0">
                <a:solidFill>
                  <a:srgbClr val="FF0000"/>
                </a:solidFill>
                <a:effectLst/>
                <a:latin typeface="Helvetica"/>
                <a:ea typeface="Helvetica"/>
                <a:cs typeface="Helvetica"/>
              </a:rPr>
              <a:t>*Valutare l'inserimento di foto*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962224" cy="3682369"/>
          </a:xfrm>
        </p:spPr>
        <p:txBody>
          <a:bodyPr anchor="t"/>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La SCR è un rischio professionale che può comportare problemi di salute molto gravi, come la silicosi e il cancro. È bene ricordare che: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La SCR è un grave rischio per la salute dei lavoratori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È possibile prevenire del tutto i rischi dovuti all’esposizione, applicando misure di controllo adeguate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Le misure di controllo devono essere predisposte, mantenute e utilizzate nell’aree di lavoro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FF0000"/>
                </a:solidFill>
                <a:effectLst/>
                <a:latin typeface="Helvetica"/>
                <a:ea typeface="Helvetica"/>
                <a:cs typeface="Helvetica"/>
              </a:rPr>
              <a:t>Il formatore può aggiungere conclusioni inerenti al contesto specifico</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È BENE RICORDARLO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elevati livelli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dall’esposizione alle polveri aerodisperse, ogni giorno.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dirty="0">
                <a:solidFill>
                  <a:srgbClr val="000000"/>
                </a:solidFill>
                <a:effectLst/>
                <a:latin typeface="Helvetica"/>
                <a:ea typeface="Helvetica"/>
                <a:cs typeface="Helvetica"/>
              </a:rPr>
              <a:t>Come immaginiamo di trascorrere la pensione?</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a:solidFill>
                  <a:srgbClr val="000000"/>
                </a:solidFill>
                <a:effectLst/>
                <a:latin typeface="Helvetica"/>
                <a:ea typeface="Helvetica"/>
                <a:cs typeface="Helvetica"/>
                <a:hlinkClick r:id="rId3" history="0"/>
              </a:rPr>
              <a:t>Schede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a:solidFill>
                  <a:srgbClr val="000000"/>
                </a:solidFill>
                <a:effectLst/>
                <a:latin typeface="Helvetica"/>
                <a:ea typeface="Helvetica"/>
                <a:cs typeface="Helvetica"/>
                <a:hlinkClick r:id="rId4"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a:solidFill>
                  <a:srgbClr val="000000"/>
                </a:solidFill>
                <a:effectLst/>
                <a:latin typeface="Helvetica"/>
                <a:ea typeface="Helvetica"/>
                <a:cs typeface="Helvetica"/>
                <a:hlinkClick r:id="rId5" history="0"/>
              </a:rPr>
              <a:t>Guida NEPSI per le PMI</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158279"/>
            <a:ext cx="9545679"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B5B18EA4-7854-4933-89A8-CC6566D13B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64</TotalTime>
  <Words>1206</Words>
  <Application>Microsoft Macintosh PowerPoint</Application>
  <PresentationFormat>Widescreen</PresentationFormat>
  <Paragraphs>108</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43</cp:revision>
  <dcterms:created xsi:type="dcterms:W3CDTF">2020-07-21T15:14:21Z</dcterms:created>
  <dcterms:modified xsi:type="dcterms:W3CDTF">2024-11-13T10:40:16Z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