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014" autoAdjust="0"/>
  </p:normalViewPr>
  <p:slideViewPr>
    <p:cSldViewPr snapToGrid="0" snapToObjects="1">
      <p:cViewPr varScale="1">
        <p:scale>
          <a:sx n="116" d="100"/>
          <a:sy n="116" d="100"/>
        </p:scale>
        <p:origin x="86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Αυτή η κατάρτιση παρέχει καθοδήγηση σχετικά με τις δραστηριότητες συντήρησης, σέρβις και επισκευής σε περιβάλλοντα που χρησιμοποιούν υλικά που περιέχουν διοξείδιο κρυσταλλικού πυριτίου.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200" b="0" i="0" strike="noStrike" cap="none" spc="0" baseline="0">
                <a:solidFill>
                  <a:srgbClr val="000000"/>
                </a:solidFill>
                <a:effectLst/>
                <a:latin typeface="Calibri"/>
                <a:ea typeface="Calibri"/>
                <a:cs typeface="Calibri"/>
              </a:rPr>
              <a:t>Ορισμένοι υπάλληλοι και εργολάβοι — π.χ. εφαρμοστές, ηλεκτρολόγοι, περιπολικά και εργάτες — θα πρέπει να εκτελούν δραστηριότητες συντήρησης, σέρβις και επισκευής. Οι εργαζόμενοι μπορούν να λάβουν διάφορα μέτρα για να διασφαλίσουν ότι αυτές οι δραστηριότητες διεξάγονται χωρίς όχληση.</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Τα εργοτάξια είναι πολυσύχναστα μέρη. Εξετάστε τους περιβαλλοντικούς παράγοντες στην οθόνη για να βοηθήσετε τις δραστηριότητες συντήρησης, σέρβις και επισκευής. </a:t>
            </a:r>
          </a:p>
          <a:p>
            <a:endParaRPr lang="en-US"/>
          </a:p>
          <a:p>
            <a:r>
              <a:rPr lang="el" sz="1800" b="0" i="0" strike="noStrike" cap="none" spc="0" baseline="0">
                <a:solidFill>
                  <a:srgbClr val="000000"/>
                </a:solidFill>
                <a:effectLst/>
                <a:latin typeface="Calibri"/>
                <a:ea typeface="Calibri"/>
                <a:cs typeface="Calibri"/>
              </a:rPr>
              <a:t>Βεβαιωθείτε ότι ο χώρος εργασίας είναι καθαρός από διαρροές και τα συστήματα εξαγωγής είναι ενεργοποιημένα και λειτουργικά. Αυτό θα μειώσει τον κίνδυνο τραυματισμού — ένα καθαρό περιβάλλον είναι ένα ασφαλές περιβάλλον.</a:t>
            </a:r>
          </a:p>
          <a:p>
            <a:endParaRPr lang="en-US"/>
          </a:p>
          <a:p>
            <a:r>
              <a:rPr lang="el" sz="1800" b="0" i="0" strike="noStrike" cap="none" spc="0" baseline="0">
                <a:solidFill>
                  <a:srgbClr val="000000"/>
                </a:solidFill>
                <a:effectLst/>
                <a:latin typeface="Calibri"/>
                <a:ea typeface="Calibri"/>
                <a:cs typeface="Calibri"/>
              </a:rPr>
              <a:t>Η παροχή ξέστρων ιμάντα στους μεταφορείς θα ελαχιστοποιήσει τις διαρροές.</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Αν και η έκθεση στη σκόνη αποτελεί μείζον πρόβλημα για όλους τους εργαζομένους στο εργοτάξιο, πρόσθετοι κίνδυνοι ενδέχεται να προκύψουν για τα άτομα που εκτελούν δραστηριότητες συντήρησης, σέρβις και επισκευής. Πριν ξεκινήσουν οποιεσδήποτε τέτοιες δραστηριότητες, εξετάστε τους κινδύνους στην οθόνη πέρα από την έκθεση στο εισπνεόμενο διοξείδιο κρυσταλλικού πυριτίου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 sz="1800" b="0" i="0" strike="noStrike" cap="none" spc="0" baseline="0">
                <a:solidFill>
                  <a:srgbClr val="000000"/>
                </a:solidFill>
                <a:effectLst/>
                <a:latin typeface="Calibri"/>
                <a:ea typeface="Calibri"/>
                <a:cs typeface="Calibri"/>
              </a:rPr>
              <a:t>Αυτό το βίντεο καλύπτει τις ορθές πρακτικές για τις δραστηριότητες συντήρησης, σέρβις και επισκευής.</a:t>
            </a:r>
          </a:p>
          <a:p>
            <a:endParaRPr lang="en-US"/>
          </a:p>
          <a:p>
            <a:r>
              <a:rPr lang="el" sz="1200" b="0" i="0" strike="noStrike" cap="none" spc="0" baseline="0">
                <a:solidFill>
                  <a:srgbClr val="000000"/>
                </a:solidFill>
                <a:effectLst/>
                <a:latin typeface="Calibri"/>
                <a:ea typeface="Calibri"/>
                <a:cs typeface="Calibri"/>
              </a:rPr>
              <a:t>Δίπλα στην εικόνα βίντεο βλέπετε ένα γράφημα και μια κόκκινη γραμμή που απεικονίζουν τη συγκέντρωση σκόνης σε mg/m3.</a:t>
            </a:r>
          </a:p>
          <a:p>
            <a:endParaRPr lang="en-GB" sz="1200" b="0" i="0" u="none" strike="noStrike" kern="1200">
              <a:solidFill>
                <a:schemeClr val="tx1"/>
              </a:solidFill>
              <a:effectLst/>
              <a:latin typeface="+mn-lt"/>
              <a:ea typeface="+mn-ea"/>
              <a:cs typeface="+mn-cs"/>
            </a:endParaRPr>
          </a:p>
          <a:p>
            <a:r>
              <a:rPr lang="el" sz="1200" b="0" i="0" strike="noStrike" cap="none" spc="0" baseline="0">
                <a:solidFill>
                  <a:srgbClr val="000000"/>
                </a:solidFill>
                <a:effectLst/>
                <a:latin typeface="Calibri"/>
                <a:ea typeface="Calibri"/>
                <a:cs typeface="Calibri"/>
              </a:rPr>
              <a:t>Η μέτρηση της συγκέντρωσης σκόνης δεν αφορά το εισπνεύσιμο  διοξείδιο κρυσταλλικού πυριτίου, βασίζεται σε μια ημι-ποσοτική μέτρηση. Αυτό που έχει σημασία δεν είναι η τιμή συγκέντρωσης σκόνης αλλά η σχετική διαφορά μεταξύ των επιπέδων έκθεσης κατά τη διάρκεια της συνιστώμενης πρακτικής και άλλης πρακτικής.</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l" sz="1200" b="0" i="0" strike="noStrike" cap="none" spc="0" baseline="0">
                <a:solidFill>
                  <a:srgbClr val="000000"/>
                </a:solidFill>
                <a:effectLst/>
                <a:latin typeface="Calibri"/>
                <a:ea typeface="Calibri"/>
                <a:cs typeface="Calibri"/>
              </a:rPr>
              <a:t>Οι δραστηριότητες συντήρησης, σέρβις και επισκευής είναι απαραίτητες, συνήθεις διαδικασίες για όλους τους κλάδους. Να γίνεται έλεγχος και εφαρμογή μέτρων για τη στήριξη των εργαζομένων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του NEPSI – επισκεφθείτε το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856113" y="429114"/>
            <a:ext cx="396123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dirty="0">
                <a:solidFill>
                  <a:srgbClr val="F6A317"/>
                </a:solidFill>
                <a:effectLst/>
                <a:latin typeface="Helvetica"/>
                <a:ea typeface="Helvetica"/>
                <a:cs typeface="Helvetica"/>
              </a:rPr>
              <a:t>ΚΑΤΑΡΤΙΣΗ ΟΡΘΩΝ ΠΡΑΚΤΙΚΩΝ ΓΙΑ ΔΡΑΣΤΗΡΙΟΤΗΤΕΣ ΣΥΝΤΗΡΗΣΗΣ, ΕΠΙΣΚΕΥΗΣ ΚΑΙ ΣΕΡΒΙΣ</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6456911" cy="1691348"/>
          </a:xfrm>
        </p:spPr>
        <p:txBody>
          <a:bodyPr anchor="t"/>
          <a:lstStyle/>
          <a:p>
            <a:pPr>
              <a:lnSpc>
                <a:spcPct val="100000"/>
              </a:lnSpc>
            </a:pPr>
            <a:r>
              <a:rPr lang="el" sz="2800" b="1" i="0" strike="noStrike" cap="none" spc="0" baseline="0" dirty="0">
                <a:solidFill>
                  <a:srgbClr val="FFFFFF"/>
                </a:solidFill>
                <a:effectLst/>
                <a:latin typeface="Helvetica"/>
                <a:ea typeface="Helvetica"/>
                <a:cs typeface="Helvetica"/>
              </a:rPr>
              <a:t>ΚΑΤΑΡΤΙΣΗ ΟΡΘΩΝ ΠΡΑΚΤΙΚΩΝ ΓΙΑ ΔΡΑΣΤΗΡΙΟΤΗΤΕΣ ΣΥΝΤΗΡΗΣΗΣ, ΕΠΙΣΚΕΥΗΣ ΚΑΙ ΣΕΡΒΙΣ</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172324" y="312006"/>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να ελαχιστοποιήσετε την έκθεση σε επιβλαβή εισπνεύσιμη σκόνη διοξειδίου του κρυσταλλικού πυριτίου (RCS) κατά τη διεξαγωγή δραστηριοτήτων συντήρησης, σέρβις και επισκευής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Πρόσθετοι κίνδυνοι στο χώρο εργασίας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3974050" cy="104387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l" b="0" i="0" strike="noStrike" cap="none" spc="0" baseline="0" dirty="0">
                <a:solidFill>
                  <a:srgbClr val="000000"/>
                </a:solidFill>
                <a:effectLst/>
                <a:latin typeface="Helvetica"/>
                <a:ea typeface="Helvetica"/>
                <a:cs typeface="Helvetica"/>
              </a:rPr>
              <a:t>Οι δραστηριότητες συντήρησης, σέρβις και επισκευής υποστηρίζονται από καλή υγιεινή και καθαριότητα, η οποία είναι μία από τις πέντε κύριες τεχνικές ελέγχου σκόνης.</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73074"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737083"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471940" y="1702138"/>
            <a:ext cx="2277615"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471940"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471941" y="4852473"/>
            <a:ext cx="2305799"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Αυτή η δραστηριότητα μπορεί να γίνεται σε πολύ σκόνη</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ΤΥΠΟΙ ΣΥΝΤΗΡΗΣΗΣ, ΣΕΡΒΙΣ ΚΑΙ ΕΠΙΣΚΕΥΩΝ</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Καθημερινή </a:t>
            </a:r>
            <a:r>
              <a:rPr lang="el-GR" dirty="0">
                <a:solidFill>
                  <a:srgbClr val="000000"/>
                </a:solidFill>
                <a:latin typeface="Helvetica"/>
                <a:ea typeface="Helvetica"/>
                <a:cs typeface="Helvetica"/>
              </a:rPr>
              <a:t>π</a:t>
            </a:r>
            <a:r>
              <a:rPr lang="el" b="0" i="0" strike="noStrike" cap="none" spc="0" baseline="0" dirty="0">
                <a:solidFill>
                  <a:srgbClr val="000000"/>
                </a:solidFill>
                <a:effectLst/>
                <a:latin typeface="Helvetica"/>
                <a:ea typeface="Helvetica"/>
                <a:cs typeface="Helvetica"/>
              </a:rPr>
              <a:t>ρογραμματισμένη </a:t>
            </a:r>
            <a:r>
              <a:rPr lang="el" dirty="0">
                <a:solidFill>
                  <a:srgbClr val="000000"/>
                </a:solidFill>
                <a:latin typeface="Helvetica"/>
                <a:ea typeface="Helvetica"/>
                <a:cs typeface="Helvetica"/>
              </a:rPr>
              <a:t>π</a:t>
            </a:r>
            <a:r>
              <a:rPr lang="el" b="0" i="0" strike="noStrike" cap="none" spc="0" baseline="0" dirty="0">
                <a:solidFill>
                  <a:srgbClr val="000000"/>
                </a:solidFill>
                <a:effectLst/>
                <a:latin typeface="Helvetica"/>
                <a:ea typeface="Helvetica"/>
                <a:cs typeface="Helvetica"/>
              </a:rPr>
              <a:t>ροληπτική </a:t>
            </a:r>
            <a:r>
              <a:rPr lang="el" dirty="0">
                <a:solidFill>
                  <a:srgbClr val="000000"/>
                </a:solidFill>
                <a:latin typeface="Helvetica"/>
                <a:ea typeface="Helvetica"/>
                <a:cs typeface="Helvetica"/>
              </a:rPr>
              <a:t>σ</a:t>
            </a:r>
            <a:r>
              <a:rPr lang="el" b="0" i="0" strike="noStrike" cap="none" spc="0" baseline="0" dirty="0">
                <a:solidFill>
                  <a:srgbClr val="000000"/>
                </a:solidFill>
                <a:effectLst/>
                <a:latin typeface="Helvetica"/>
                <a:ea typeface="Helvetica"/>
                <a:cs typeface="Helvetica"/>
              </a:rPr>
              <a:t>υντήρηση/Σέρβις/Επισκευή</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Τακτική προγραμματισμένη προληπτική συντήρηση / σέρβις / επισκευή</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Βλάβες και καταστάσεις έκτακτης ανάγκης</a:t>
            </a:r>
          </a:p>
          <a:p>
            <a:pPr>
              <a:lnSpc>
                <a:spcPts val="2000"/>
              </a:lnSpc>
              <a:spcBef>
                <a:spcPts val="800"/>
              </a:spcBef>
            </a:pPr>
            <a:endParaRPr lang="en-US" dirty="0">
              <a:solidFill>
                <a:schemeClr val="bg1">
                  <a:lumMod val="65000"/>
                </a:schemeClr>
              </a:solidFill>
            </a:endParaRPr>
          </a:p>
          <a:p>
            <a:pPr>
              <a:lnSpc>
                <a:spcPts val="2000"/>
              </a:lnSpc>
              <a:spcBef>
                <a:spcPts val="800"/>
              </a:spcBef>
            </a:pPr>
            <a:r>
              <a:rPr lang="el" b="0" i="0" strike="noStrike" cap="none" spc="0" baseline="0" dirty="0">
                <a:solidFill>
                  <a:srgbClr val="A6A6A6"/>
                </a:solidFill>
                <a:effectLst/>
                <a:latin typeface="Helvetica"/>
                <a:ea typeface="Helvetica"/>
                <a:cs typeface="Helvetica"/>
              </a:rPr>
              <a:t>    (Μη εξαντλητικός κατάλογος)</a:t>
            </a:r>
          </a:p>
          <a:p>
            <a:pPr>
              <a:lnSpc>
                <a:spcPts val="2000"/>
              </a:lnSpc>
              <a:spcBef>
                <a:spcPts val="800"/>
              </a:spcBef>
            </a:pPr>
            <a:endParaRPr lang="en-US"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ΠΕΡΙΒΑΛΛΟΝΤΙΚΕΣ ΣΥΝΘΗΚΕΣ</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5032"/>
            <a:ext cx="6699321" cy="3301845"/>
          </a:xfrm>
        </p:spPr>
        <p:txBody>
          <a:bodyPr/>
          <a:lstStyle/>
          <a:p>
            <a:pPr>
              <a:lnSpc>
                <a:spcPct val="100000"/>
              </a:lnSpc>
              <a:spcBef>
                <a:spcPts val="600"/>
              </a:spcBef>
            </a:pPr>
            <a:r>
              <a:rPr lang="el" sz="1600" b="0" i="0" strike="noStrike" cap="none" spc="0" baseline="0" dirty="0">
                <a:solidFill>
                  <a:srgbClr val="000000"/>
                </a:solidFill>
                <a:effectLst/>
                <a:latin typeface="Helvetica"/>
                <a:ea typeface="Helvetica"/>
                <a:cs typeface="Helvetica"/>
              </a:rPr>
              <a:t>Βοήθεια από:</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Προγραμματισμό εκ των προτέρων, για την ύπαρξη διαδικασιών και εξοπλισμού (συμπεριλαμβανομένου του εξοπλισμού ατομικής προστασίας) για την ασφαλή αντιμετώπιση βλαβών, σφαλμάτων και διαρροών</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Διασφάλιση ότι ο χώρος εργασίας είναι καθαρός χρησιμοποιώντας κατάλληλες μεθόδους καθαρισμού</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Καθαρισμός δαπέδων και εξοπλισμού με νερό χαμηλής πίεσης ή υγρό σκούπισμα — ποτέ μην σκουπίζετε τη σκόνη με στεγνή σκούπα </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Καθαρίστε την ξηρή διαρροή με συστήματα καθαρισμού με ηλεκτρική σκούπα HEPA - ποτέ μην καθαρίζετε με πεπιεσμένο αέρα</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Ελέγξτε ότι τα συστήματα εξαγωγής σκόνης είναι ενεργοποιημένα</a:t>
            </a:r>
          </a:p>
          <a:p>
            <a:pPr marL="285750" indent="-285750">
              <a:lnSpc>
                <a:spcPct val="100000"/>
              </a:lnSpc>
              <a:spcBef>
                <a:spcPts val="600"/>
              </a:spcBef>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rPr>
              <a:t>Παροχή ξέστρων ιμάντων στους μεταφορείς</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880" r="25375"/>
          <a:stretch/>
        </p:blipFill>
        <p:spPr>
          <a:xfrm>
            <a:off x="7494494" y="1608138"/>
            <a:ext cx="432285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ΑΛΛΟΙ ΚΙΝΔΥΝΟΙ</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000"/>
              </a:lnSpc>
              <a:spcBef>
                <a:spcPts val="800"/>
              </a:spcBef>
              <a:buNone/>
            </a:pPr>
            <a:r>
              <a:rPr lang="el" b="0" i="0" strike="noStrike" cap="none" spc="0" baseline="0" dirty="0">
                <a:solidFill>
                  <a:srgbClr val="000000"/>
                </a:solidFill>
                <a:effectLst/>
                <a:latin typeface="Helvetica"/>
                <a:ea typeface="Helvetica"/>
                <a:cs typeface="Helvetica"/>
              </a:rPr>
              <a:t>Πριν ξεκινήσετε τις δραστηριότητες συντήρησης, σέρβις και επισκευής, λάβετε υπόψη τους ακόλουθους κινδύνους:</a:t>
            </a:r>
          </a:p>
          <a:p>
            <a:pPr>
              <a:lnSpc>
                <a:spcPts val="2000"/>
              </a:lnSpc>
              <a:spcBef>
                <a:spcPts val="800"/>
              </a:spcBef>
            </a:pPr>
            <a:r>
              <a:rPr lang="el" b="0" i="0" strike="noStrike" cap="none" spc="0" baseline="0" dirty="0">
                <a:solidFill>
                  <a:srgbClr val="000000"/>
                </a:solidFill>
                <a:effectLst/>
                <a:latin typeface="Helvetica"/>
                <a:ea typeface="Helvetica"/>
                <a:cs typeface="Helvetica"/>
              </a:rPr>
              <a:t>Υπερβολικό θόρυβο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Εργασία σε ύψος</a:t>
            </a:r>
          </a:p>
          <a:p>
            <a:pPr>
              <a:lnSpc>
                <a:spcPts val="2000"/>
              </a:lnSpc>
              <a:spcBef>
                <a:spcPts val="800"/>
              </a:spcBef>
            </a:pPr>
            <a:r>
              <a:rPr lang="el" b="0" i="0" strike="noStrike" cap="none" spc="0" baseline="0" dirty="0">
                <a:solidFill>
                  <a:srgbClr val="000000"/>
                </a:solidFill>
                <a:effectLst/>
                <a:latin typeface="Helvetica"/>
                <a:ea typeface="Helvetica"/>
                <a:cs typeface="Helvetica"/>
              </a:rPr>
              <a:t>Χωματουργικά μηχανήματα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Περιορισμένοι χώροι</a:t>
            </a:r>
          </a:p>
          <a:p>
            <a:pPr>
              <a:lnSpc>
                <a:spcPts val="2000"/>
              </a:lnSpc>
              <a:spcBef>
                <a:spcPts val="800"/>
              </a:spcBef>
            </a:pPr>
            <a:r>
              <a:rPr lang="el" b="0" i="0" strike="noStrike" cap="none" spc="0" baseline="0" dirty="0">
                <a:solidFill>
                  <a:srgbClr val="000000"/>
                </a:solidFill>
                <a:effectLst/>
                <a:latin typeface="Helvetica"/>
                <a:ea typeface="Helvetica"/>
                <a:cs typeface="Helvetica"/>
              </a:rPr>
              <a:t>Διεργασίες συγκόλλησης, καύσης, κοπής και λείανσης</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257426"/>
            <a:ext cx="5229687" cy="587853"/>
          </a:xfrm>
          <a:prstGeom prst="rect">
            <a:avLst/>
          </a:prstGeom>
        </p:spPr>
        <p:txBody>
          <a:bodyPr wrap="square">
            <a:spAutoFit/>
          </a:bodyPr>
          <a:lstStyle/>
          <a:p>
            <a:pPr lvl="0">
              <a:lnSpc>
                <a:spcPts val="2000"/>
              </a:lnSpc>
              <a:spcBef>
                <a:spcPts val="1000"/>
              </a:spcBef>
              <a:spcAft>
                <a:spcPts val="1000"/>
              </a:spcAft>
            </a:pPr>
            <a:r>
              <a:rPr lang="el" sz="1600" b="0" i="0" strike="noStrike" cap="none" spc="0" baseline="0" dirty="0">
                <a:solidFill>
                  <a:srgbClr val="000000"/>
                </a:solidFill>
                <a:effectLst/>
                <a:latin typeface="Helvetica"/>
                <a:ea typeface="Helvetica"/>
                <a:cs typeface="Helvetica"/>
              </a:rPr>
              <a:t>Περιορίστε την πρόσβαση μόνο σε αδειοδοτημένο προσωπικό</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ΟΡΘΕΣ ΠΡΑΚΤΙΚΕΣ  ΥΓΙΕΙΝΗΣ</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94965"/>
            <a:ext cx="5453624" cy="3301845"/>
          </a:xfrm>
        </p:spPr>
        <p:txBody>
          <a:bodyPr/>
          <a:lstStyle/>
          <a:p>
            <a:pPr marL="285750" indent="-285750">
              <a:lnSpc>
                <a:spcPts val="2000"/>
              </a:lnSpc>
              <a:spcBef>
                <a:spcPts val="800"/>
              </a:spcBef>
              <a:spcAft>
                <a:spcPts val="800"/>
              </a:spcAft>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Γευματίστε σε μια περιοχή μακριά από τις εργασιακές διεργασίες που περιλαμβάνουν πιθανή έκθεση σε  εισπνεύσιμο διοξείδιο κρυσταλλικού πυριτίου (RCS)</a:t>
            </a:r>
          </a:p>
          <a:p>
            <a:pPr marL="285750" indent="-285750">
              <a:lnSpc>
                <a:spcPts val="2000"/>
              </a:lnSpc>
              <a:spcBef>
                <a:spcPts val="800"/>
              </a:spcBef>
              <a:spcAft>
                <a:spcPts val="800"/>
              </a:spcAft>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Πριν καταναλώσουν τροφή,  ποτό ή καπνίσουν, οι εργαζόμενοι πρέπει να πλένουν τα χέρια και το πρόσωπό τους και να αλλάζουν τα ρούχα τους</a:t>
            </a:r>
          </a:p>
          <a:p>
            <a:pPr marL="285750" indent="-285750">
              <a:lnSpc>
                <a:spcPts val="2000"/>
              </a:lnSpc>
              <a:spcBef>
                <a:spcPts val="800"/>
              </a:spcBef>
              <a:spcAft>
                <a:spcPts val="800"/>
              </a:spcAft>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Το κάπνισμα είναι κακό για την υγεία σας και μπορεί να αυξήσει τις βλάβες στην υγεία που σχετίζονται με την κρυσταλλική σκόνη πυριτίου.</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802876" cy="850900"/>
          </a:xfrm>
        </p:spPr>
        <p:txBody>
          <a:bodyPr/>
          <a:lstStyle/>
          <a:p>
            <a:pPr>
              <a:lnSpc>
                <a:spcPct val="100000"/>
              </a:lnSpc>
            </a:pPr>
            <a:r>
              <a:rPr lang="el" sz="2800" i="0" strike="noStrike" cap="none" spc="0" baseline="0" dirty="0">
                <a:solidFill>
                  <a:srgbClr val="F6A317"/>
                </a:solidFill>
                <a:effectLst/>
                <a:latin typeface="Helvetica"/>
                <a:ea typeface="Helvetica"/>
                <a:cs typeface="Helvetica"/>
              </a:rPr>
              <a:t>ΤΑ ΠΡΕΠΕΙ ΚΑΙ ΤΑ ΜΗ ΤΗΣ ΣΥΝΤΗΡΗΣΗΣ, ΤΩΝ ΡΠΙΣΚΕΥΩΝ ΚΑΙ ΤΟΥ ΣΕΡΒΙΣ</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ts val="2000"/>
              </a:lnSpc>
              <a:spcBef>
                <a:spcPts val="6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Προγραμματίστε εκ των προτέρων για βλάβες, σφάλματα και διαρροές</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Βεβαιωθείτε ότι ο χώρος εργασίας είναι καθαρός</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Καθαρίστε αμέσως τις διαρροές</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Αναφέρατε περιπτώσεις κατεστραμμένου εξοπλισμού και εγκαταστάσεων</a:t>
            </a:r>
          </a:p>
          <a:p>
            <a:pPr>
              <a:lnSpc>
                <a:spcPts val="2000"/>
              </a:lnSpc>
              <a:spcBef>
                <a:spcPts val="600"/>
              </a:spcBef>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Χρήση κατεστραμμένου ή υπερβολικά φθαρμένου εξοπλισμού</a:t>
            </a:r>
          </a:p>
          <a:p>
            <a:pPr marL="285750" indent="-285750">
              <a:lnSpc>
                <a:spcPts val="2000"/>
              </a:lnSpc>
              <a:spcBef>
                <a:spcPts val="6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Καθάρισμα χρησιμοποιώντας στεγνή βούρτσα ή πεπιεσμένο αέρα</a:t>
            </a:r>
          </a:p>
          <a:p>
            <a:pPr marL="285750" indent="-285750">
              <a:lnSpc>
                <a:spcPts val="2000"/>
              </a:lnSpc>
              <a:spcBef>
                <a:spcPts val="600"/>
              </a:spcBef>
              <a:buSzPct val="85000"/>
              <a:buFont typeface=".Apple Color Emoji UI"/>
              <a:buChar char="❌"/>
            </a:pPr>
            <a:r>
              <a:rPr lang="el" sz="1600" b="0" i="0" strike="noStrike" cap="none" spc="0" baseline="0" dirty="0">
                <a:solidFill>
                  <a:srgbClr val="FF0000"/>
                </a:solidFill>
                <a:effectLst/>
                <a:latin typeface="Helvetica"/>
                <a:ea typeface="Helvetica"/>
                <a:cs typeface="Helvetica"/>
              </a:rPr>
              <a:t>Κείμενο για τον εκπαιδευτή — Απαιτούνται συμπληρωματικές πληροφορίες</a:t>
            </a:r>
          </a:p>
          <a:p>
            <a:pPr>
              <a:lnSpc>
                <a:spcPts val="2000"/>
              </a:lnSpc>
              <a:spcBef>
                <a:spcPts val="600"/>
              </a:spcBef>
              <a:buSzPct val="85000"/>
            </a:pPr>
            <a:endParaRPr lang="en-US" dirty="0"/>
          </a:p>
          <a:p>
            <a:pPr marL="285750" indent="-285750">
              <a:lnSpc>
                <a:spcPts val="2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000"/>
              </a:lnSpc>
              <a:spcBef>
                <a:spcPts val="800"/>
              </a:spcBef>
            </a:pPr>
            <a:r>
              <a:rPr lang="el" b="0" i="0" strike="noStrike" cap="none" spc="0" baseline="0" dirty="0">
                <a:solidFill>
                  <a:srgbClr val="000000"/>
                </a:solidFill>
                <a:effectLst/>
                <a:latin typeface="Helvetica"/>
                <a:ea typeface="Helvetica"/>
                <a:cs typeface="Helvetica"/>
              </a:rPr>
              <a:t>Οι δραστηριότητες συντήρησης, σέρβις και επισκευής είναι απαραίτητες, συνήθεις διαδικασίες για όλους τους κλάδους. 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Προγραμματίστε εκ των προτέρων για βλάβες, σφάλματα και διαρροές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Διατηρείτε τον χώρο εργασίας καθαρό και καλά αεριζόμενο </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Προσοχή στους πρόσθετους κινδύνους στο χώρο εργασίας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FF0000"/>
                </a:solidFill>
                <a:effectLst/>
                <a:latin typeface="Helvetica"/>
                <a:ea typeface="Helvetica"/>
                <a:cs typeface="Helvetica"/>
              </a:rPr>
              <a:t>Ο Εκπαιδευτής πρέπει να προβεί στην προσθήκη συμπερασμάτων με βάση τα συμφραζόμενα</a:t>
            </a:r>
          </a:p>
          <a:p>
            <a:pPr marL="285750" indent="-285750">
              <a:lnSpc>
                <a:spcPts val="2000"/>
              </a:lnSpc>
              <a:spcBef>
                <a:spcPts val="800"/>
              </a:spcBef>
              <a:buClr>
                <a:srgbClr val="F1B600"/>
              </a:buClr>
              <a:buSzPct val="120000"/>
              <a:buFont typeface="Wingdings" pitchFamily="2" charset="2"/>
              <a:buChar char="q"/>
            </a:pPr>
            <a:endParaRPr lang="en-GB" dirty="0"/>
          </a:p>
          <a:p>
            <a:pPr marL="285750" indent="-285750">
              <a:lnSpc>
                <a:spcPts val="2000"/>
              </a:lnSpc>
              <a:spcBef>
                <a:spcPts val="800"/>
              </a:spcBef>
              <a:buClr>
                <a:srgbClr val="F1B600"/>
              </a:buClr>
              <a:buSzPct val="120000"/>
              <a:buFont typeface="Wingdings" pitchFamily="2" charset="2"/>
              <a:buChar char="q"/>
            </a:pPr>
            <a:endParaRPr lang="en-GB" dirty="0"/>
          </a:p>
          <a:p>
            <a:pPr marL="285750" indent="-285750">
              <a:lnSpc>
                <a:spcPts val="2000"/>
              </a:lnSpc>
              <a:spcBef>
                <a:spcPts val="800"/>
              </a:spcBef>
              <a:buClr>
                <a:srgbClr val="F1B600"/>
              </a:buClr>
              <a:buSzPct val="120000"/>
              <a:buFont typeface="Wingdings" pitchFamily="2" charset="2"/>
              <a:buChar char="q"/>
            </a:pPr>
            <a:endParaRPr lang="en-GB" dirty="0"/>
          </a:p>
          <a:p>
            <a:pPr marL="285750" indent="-285750">
              <a:lnSpc>
                <a:spcPts val="2000"/>
              </a:lnSpc>
              <a:spcBef>
                <a:spcPts val="800"/>
              </a:spcBef>
              <a:buClr>
                <a:srgbClr val="F1B600"/>
              </a:buClr>
              <a:buSzPct val="120000"/>
              <a:buFont typeface="Wingdings" pitchFamily="2" charset="2"/>
              <a:buChar char="q"/>
            </a:pPr>
            <a:endParaRPr lang="en-GB" dirty="0"/>
          </a:p>
          <a:p>
            <a:pPr marL="285750" indent="-285750">
              <a:lnSpc>
                <a:spcPts val="2000"/>
              </a:lnSpc>
              <a:spcBef>
                <a:spcPts val="800"/>
              </a:spcBef>
              <a:buClr>
                <a:srgbClr val="F1B600"/>
              </a:buClr>
              <a:buSzPct val="120000"/>
              <a:buFont typeface="Wingdings" pitchFamily="2" charset="2"/>
              <a:buChar char="q"/>
            </a:pPr>
            <a:endParaRPr lang="en-GB" dirty="0"/>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7" history="0"/>
              </a:rPr>
              <a:t>Ορθή πρακτική δραστηριοτήτων συντήρησης επιδιόρθωσης των δραστηριοτήτων (Φύλλο εργασίας 2/1/2014)</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8"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9" history="0"/>
              </a:rPr>
              <a:t>Οδηγός του NEPSI για ΜΜΕ</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73668"/>
            <a:ext cx="10022946" cy="615553"/>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10"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purl.org/dc/terms/"/>
    <ds:schemaRef ds:uri="http://schemas.microsoft.com/office/2006/metadata/properties"/>
    <ds:schemaRef ds:uri="http://purl.org/dc/dcmitype/"/>
    <ds:schemaRef ds:uri="http://schemas.microsoft.com/office/2006/documentManagement/types"/>
    <ds:schemaRef ds:uri="http://www.w3.org/XML/1998/namespace"/>
    <ds:schemaRef ds:uri="http://purl.org/dc/elements/1.1/"/>
    <ds:schemaRef ds:uri="http://schemas.openxmlformats.org/package/2006/metadata/core-properties"/>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AFD38EC-BD65-46B3-B394-420A081A6E5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57</TotalTime>
  <Words>1356</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34</cp:revision>
  <dcterms:created xsi:type="dcterms:W3CDTF">2020-06-26T08:41:49Z</dcterms:created>
  <dcterms:modified xsi:type="dcterms:W3CDTF">2024-11-13T11:53:44Z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