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A4B8B8-C5BD-44AF-9B7F-4E2780720FDF}" v="9" dt="2022-10-04T18:21:47.487"/>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Šioje mokymo medžiagoje pateikiama informacija apie dulkių kontrolę pakavimo sistemose. Turėkite omenyje, kad kuriant pakavimo sistemą reikia atlikti rizikos vertinimą, nors tai pirmiausia yra vadovybės rūpestis.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PAKAVIMO SISTEMAS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534275" cy="1065547"/>
          </a:xfrm>
        </p:spPr>
        <p:txBody>
          <a:bodyPr lIns="91440" tIns="45720" rIns="91440" bIns="45720" anchor="t"/>
          <a:lstStyle/>
          <a:p>
            <a:r>
              <a:rPr lang="lt" sz="2800" b="1" i="0" strike="noStrike" cap="none" spc="0" baseline="0" dirty="0">
                <a:solidFill>
                  <a:srgbClr val="FFFFFF"/>
                </a:solidFill>
                <a:effectLst/>
                <a:latin typeface="Helvetica"/>
                <a:ea typeface="Helvetica"/>
                <a:cs typeface="Helvetica"/>
              </a:rPr>
              <a:t>GEROSIOS PATIRTIES MOKYMAS</a:t>
            </a:r>
            <a:endParaRPr lang="lt-LT" dirty="0"/>
          </a:p>
          <a:p>
            <a:r>
              <a:rPr lang="lt" sz="2800" b="1" i="0" strike="noStrike" cap="none" spc="0" baseline="0" dirty="0">
                <a:solidFill>
                  <a:srgbClr val="FFFFFF"/>
                </a:solidFill>
                <a:effectLst/>
                <a:latin typeface="Helvetica"/>
                <a:ea typeface="Helvetica"/>
                <a:cs typeface="Helvetica"/>
              </a:rPr>
              <a:t>APIE PAKAVIMO SISTEMAS</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7170821" y="304800"/>
            <a:ext cx="466558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48483"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208566"/>
            <a:ext cx="7396627"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pakavimo procesų metu gali susidaryti ore sklandančios dulkės;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pakavimo sistemos yra sukurtos, kad iki minimumo sumažintų ore sklandančias dulkes, apimančias ir įkvepiamojo kristalinio silicio dioksido dulkes;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kokiomis gerosiomis patirtimis turėtumėte vadovautis, kad apsisaugotumėte nuo ore sklandančių dulkių poveikio.</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rotWithShape="1">
          <a:blip r:embed="rId3"/>
          <a:srcRect r="5552"/>
          <a:stretch/>
        </p:blipFill>
        <p:spPr>
          <a:xfrm flipH="1">
            <a:off x="8373979" y="1967104"/>
            <a:ext cx="340456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Pakavimo sistemų sukuriamas dulkes galima valdyti naudojant atitvėrimą, ištraukimą ir vėdinimą, AAP ir tinkamą higieną ir patalpų priežiūrą – tai keturi iš penkių pagrindinių dulkių kontrolės metodų.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KAIP PAKAVIMO SISTEMOS GALI GENERUOTI ĮKSD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547768" cy="3786897"/>
          </a:xfrm>
        </p:spPr>
        <p:txBody>
          <a:bodyPr anchor="t"/>
          <a:lstStyle/>
          <a:p>
            <a:pPr>
              <a:lnSpc>
                <a:spcPts val="2400"/>
              </a:lnSpc>
            </a:pPr>
            <a:r>
              <a:rPr lang="lt" sz="1800" b="0" i="0" strike="noStrike" cap="none" spc="0" baseline="0">
                <a:solidFill>
                  <a:srgbClr val="000000"/>
                </a:solidFill>
                <a:effectLst/>
                <a:latin typeface="Helvetica"/>
                <a:ea typeface="Helvetica"/>
                <a:cs typeface="Helvetica"/>
              </a:rPr>
              <a:t>Naudojant pakavimo sistemas tenka tvarkyti didelius kiekius medžiagų, kuriose dažnai yra kristalinio silicio dioksido. </a:t>
            </a:r>
          </a:p>
          <a:p>
            <a:pPr>
              <a:lnSpc>
                <a:spcPts val="2400"/>
              </a:lnSpc>
              <a:spcAft>
                <a:spcPts val="1000"/>
              </a:spcAft>
            </a:pPr>
            <a:r>
              <a:rPr lang="lt" sz="1800" b="0" i="0" strike="noStrike" cap="none" spc="0" baseline="0">
                <a:solidFill>
                  <a:srgbClr val="000000"/>
                </a:solidFill>
                <a:effectLst/>
                <a:latin typeface="Helvetica"/>
                <a:ea typeface="Helvetica"/>
                <a:cs typeface="Helvetica"/>
              </a:rPr>
              <a:t>Pakavimo metodas turi įtakos ore galinčių susidaryti įkvepiamų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dulkių kiekiui. </a:t>
            </a:r>
          </a:p>
          <a:p>
            <a:pPr marL="342900" indent="-342900">
              <a:lnSpc>
                <a:spcPts val="2400"/>
              </a:lnSpc>
              <a:spcBef>
                <a:spcPct val="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Iš sausų medžiagų paprastai kyla daugiau dulkių nei iš drėgnų.</a:t>
            </a:r>
          </a:p>
          <a:p>
            <a:pPr marL="342900" indent="-342900">
              <a:lnSpc>
                <a:spcPts val="2400"/>
              </a:lnSpc>
              <a:spcBef>
                <a:spcPct val="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Greitesnis, daugiau energijos suvartojantis pakavimo procesas sukuria daugiau dulkių.</a:t>
            </a:r>
          </a:p>
          <a:p>
            <a:pPr marL="342900" indent="-342900">
              <a:lnSpc>
                <a:spcPts val="2400"/>
              </a:lnSpc>
              <a:spcBef>
                <a:spcPct val="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Jei miltelių pavidalo medžiagoms skystinti naudojamas suspaustas oras, ore gali atsirasti daugiau dulkių.</a:t>
            </a:r>
          </a:p>
          <a:p>
            <a:pPr marL="342900" indent="-342900">
              <a:lnSpc>
                <a:spcPts val="2400"/>
              </a:lnSpc>
              <a:spcBef>
                <a:spcPct val="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Daugiau dulkių kyla, kai medžiagos nukrenta iš didelio aukščio.</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POVEIKIO MAŽINIMAS DIRBANT SU PAKAVIMO SISTEMOMIS</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2962"/>
            <a:ext cx="11115673" cy="3220629"/>
          </a:xfrm>
        </p:spPr>
        <p:txBody>
          <a:bodyPr anchor="t"/>
          <a:lstStyle/>
          <a:p>
            <a:pPr>
              <a:lnSpc>
                <a:spcPct val="100000"/>
              </a:lnSpc>
            </a:pPr>
            <a:r>
              <a:rPr lang="lt" sz="1600" b="0" i="0" strike="noStrike" cap="none" spc="0" baseline="0">
                <a:solidFill>
                  <a:srgbClr val="000000"/>
                </a:solidFill>
                <a:effectLst/>
                <a:latin typeface="Helvetica"/>
                <a:ea typeface="Helvetica"/>
                <a:cs typeface="Helvetica"/>
              </a:rPr>
              <a:t>Pagrindinės dulkių kontrolės priemonės apima automatizavimą, procesų atitvėrimą ir vėdinimą.</a:t>
            </a:r>
          </a:p>
          <a:p>
            <a:pPr marL="342900" indent="-342900">
              <a:lnSpc>
                <a:spcPct val="100000"/>
              </a:lnSpc>
              <a:buFont typeface="Arial" panose="020B0604020202020204" pitchFamily="34" charset="0"/>
              <a:buChar char="•"/>
            </a:pPr>
            <a:r>
              <a:rPr lang="lt" sz="1600" b="1" i="0" strike="noStrike" cap="none" spc="0" baseline="0">
                <a:solidFill>
                  <a:srgbClr val="000000"/>
                </a:solidFill>
                <a:effectLst/>
                <a:latin typeface="Helvetica"/>
                <a:ea typeface="Helvetica"/>
                <a:cs typeface="Helvetica"/>
              </a:rPr>
              <a:t>Automatizavimas</a:t>
            </a:r>
            <a:r>
              <a:rPr lang="lt" sz="1600" b="0" i="0" strike="noStrike" cap="none" spc="0" baseline="0">
                <a:solidFill>
                  <a:srgbClr val="000000"/>
                </a:solidFill>
                <a:effectLst/>
                <a:latin typeface="Helvetica"/>
                <a:ea typeface="Helvetica"/>
                <a:cs typeface="Helvetica"/>
              </a:rPr>
              <a:t> padeda sumažinti darbuotojo sąlytį su dulkes keliančiais procesais ir dažnai leidžia darbo procesus stebėti nuotoliniu būdu iš švarios valdymo patalpos.</a:t>
            </a:r>
          </a:p>
          <a:p>
            <a:pPr marL="342900" indent="-342900">
              <a:lnSpc>
                <a:spcPct val="100000"/>
              </a:lnSpc>
              <a:buFont typeface="Arial" panose="020B0604020202020204" pitchFamily="34" charset="0"/>
              <a:buChar char="•"/>
            </a:pPr>
            <a:r>
              <a:rPr lang="lt" sz="1600" b="1" i="0" strike="noStrike" cap="none" spc="0" baseline="0">
                <a:solidFill>
                  <a:srgbClr val="000000"/>
                </a:solidFill>
                <a:effectLst/>
                <a:latin typeface="Helvetica"/>
                <a:ea typeface="Helvetica"/>
                <a:cs typeface="Helvetica"/>
              </a:rPr>
              <a:t>Atitvėrimas</a:t>
            </a:r>
            <a:r>
              <a:rPr lang="lt" sz="1600" b="0" i="0" strike="noStrike" cap="none" spc="0" baseline="0">
                <a:solidFill>
                  <a:srgbClr val="000000"/>
                </a:solidFill>
                <a:effectLst/>
                <a:latin typeface="Helvetica"/>
                <a:ea typeface="Helvetica"/>
                <a:cs typeface="Helvetica"/>
              </a:rPr>
              <a:t> padeda sumažinti dulkių plitimą iš jų susidarymo šaltinio. </a:t>
            </a:r>
          </a:p>
          <a:p>
            <a:pPr marL="1028700" lvl="1" indent="-342900">
              <a:lnSpc>
                <a:spcPct val="100000"/>
              </a:lnSpc>
              <a:spcBef>
                <a:spcPts val="1000"/>
              </a:spcBef>
            </a:pPr>
            <a:r>
              <a:rPr lang="lt" sz="1600" b="0" i="0" strike="noStrike" cap="none" spc="0" baseline="0">
                <a:solidFill>
                  <a:srgbClr val="000000"/>
                </a:solidFill>
                <a:effectLst/>
                <a:latin typeface="Helvetica"/>
                <a:ea typeface="Helvetica"/>
                <a:cs typeface="Helvetica"/>
              </a:rPr>
              <a:t>Fizinis barjeras tarp procesų ir darbuotojo gali suteikti aukšto lygio apsaugą. Tačiau jei reikia patekti į atitvertą teritoriją, būtina imtis nuo poveikio apsaugančių priemonių!</a:t>
            </a:r>
          </a:p>
          <a:p>
            <a:pPr marL="1028700" lvl="1" indent="-342900">
              <a:lnSpc>
                <a:spcPct val="100000"/>
              </a:lnSpc>
              <a:spcBef>
                <a:spcPts val="1000"/>
              </a:spcBef>
            </a:pPr>
            <a:r>
              <a:rPr lang="lt" sz="1600" b="0" i="0" strike="noStrike" cap="none" spc="0" baseline="0">
                <a:solidFill>
                  <a:srgbClr val="000000"/>
                </a:solidFill>
                <a:effectLst/>
                <a:latin typeface="Helvetica"/>
                <a:ea typeface="Helvetica"/>
                <a:cs typeface="Helvetica"/>
              </a:rPr>
              <a:t>Užpildymo antgalis ir maišas turėtų būti tvirtai užsandarinami, kad neišsisklaidytų dulkės.</a:t>
            </a:r>
          </a:p>
          <a:p>
            <a:pPr marL="342900" indent="-342900">
              <a:lnSpc>
                <a:spcPct val="100000"/>
              </a:lnSpc>
              <a:buFont typeface="Arial" panose="020B0604020202020204" pitchFamily="34" charset="0"/>
              <a:buChar char="•"/>
            </a:pPr>
            <a:r>
              <a:rPr lang="lt" sz="1600" b="1" i="0" strike="noStrike" cap="none" spc="0" baseline="0">
                <a:solidFill>
                  <a:srgbClr val="000000"/>
                </a:solidFill>
                <a:effectLst/>
                <a:latin typeface="Helvetica"/>
                <a:ea typeface="Helvetica"/>
                <a:cs typeface="Helvetica"/>
              </a:rPr>
              <a:t>Ištraukiamoji ventiliacija</a:t>
            </a:r>
            <a:r>
              <a:rPr lang="lt" sz="1600" b="0" i="0" strike="noStrike" cap="none" spc="0" baseline="0">
                <a:solidFill>
                  <a:srgbClr val="000000"/>
                </a:solidFill>
                <a:effectLst/>
                <a:latin typeface="Helvetica"/>
                <a:ea typeface="Helvetica"/>
                <a:cs typeface="Helvetica"/>
              </a:rPr>
              <a:t> sulaiko ore esančias dulkes jų susidarymo vietoje, kol jos nespėja mūsų paveikti.</a:t>
            </a:r>
          </a:p>
          <a:p>
            <a:pPr marL="342900" indent="-342900">
              <a:lnSpc>
                <a:spcPct val="100000"/>
              </a:lnSpc>
              <a:buFont typeface="Arial" panose="020B0604020202020204" pitchFamily="34" charset="0"/>
              <a:buChar char="•"/>
            </a:pPr>
            <a:r>
              <a:rPr lang="lt" sz="1600" b="1" i="0" strike="noStrike" cap="none" spc="0" baseline="0">
                <a:solidFill>
                  <a:srgbClr val="000000"/>
                </a:solidFill>
                <a:effectLst/>
                <a:latin typeface="Helvetica"/>
                <a:ea typeface="Helvetica"/>
                <a:cs typeface="Helvetica"/>
              </a:rPr>
              <a:t>Kvėpavimo takus apsaugančių priemonių</a:t>
            </a:r>
            <a:r>
              <a:rPr lang="lt" sz="1600" b="0" i="0" strike="noStrike" cap="none" spc="0" baseline="0">
                <a:solidFill>
                  <a:srgbClr val="000000"/>
                </a:solidFill>
                <a:effectLst/>
                <a:latin typeface="Helvetica"/>
                <a:ea typeface="Helvetica"/>
                <a:cs typeface="Helvetica"/>
              </a:rPr>
              <a:t> taip pat gali prireikti, jei pirmiau nurodytų kontrolės priemonių nepakanka.</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19029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PAKAVIMO SISTEMŲ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61600"/>
            <a:ext cx="10468274" cy="3230407"/>
          </a:xfrm>
        </p:spPr>
        <p:txBody>
          <a:bodyPr/>
          <a:lstStyle/>
          <a:p>
            <a:pPr>
              <a:lnSpc>
                <a:spcPct val="100000"/>
              </a:lnSpc>
            </a:pPr>
            <a:r>
              <a:rPr lang="lt" sz="14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Naudokite suteiktas dulkių kontrolės priemones. Be to, gali būti reikalingos kvėpavimo takus saugančios priemonės.</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Turėkite planą, kaip saugiai tvarkyti išsiliejusias ar išbirusias medžiagas ir nedelsiant jas išvalykite siurbliu arba drėgnais valymo metodais.</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Įsitikinkite, kad vėdinimo sistemos veikia efektyviai.</a:t>
            </a:r>
          </a:p>
          <a:p>
            <a:pPr marL="285750" indent="-285750">
              <a:lnSpc>
                <a:spcPct val="100000"/>
              </a:lnSpc>
              <a:spcAft>
                <a:spcPts val="1000"/>
              </a:spcAft>
              <a:buSzPct val="85000"/>
              <a:buFont typeface=".Apple Color Emoji UI"/>
              <a:buChar char="✅"/>
            </a:pPr>
            <a:r>
              <a:rPr lang="lt" sz="1400" b="0" i="0" strike="noStrike" cap="none" spc="0" baseline="0">
                <a:solidFill>
                  <a:srgbClr val="000000"/>
                </a:solidFill>
                <a:effectLst/>
                <a:latin typeface="Helvetica"/>
                <a:ea typeface="Helvetica"/>
                <a:cs typeface="Helvetica"/>
              </a:rPr>
              <a:t>Praneškite apie defektus prižiūrėtojui.</a:t>
            </a:r>
          </a:p>
          <a:p>
            <a:pPr>
              <a:lnSpc>
                <a:spcPct val="100000"/>
              </a:lnSpc>
            </a:pPr>
            <a:r>
              <a:rPr lang="lt" sz="14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Neikite į atitvertą zoną nepasirūpinę apsaugos priemonėmis, kaip kvėpavimo takų apsaugos priemonės.</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Netrukdykite kontrolės priemonių taikymui. Jos suteikiamos dėl jūsų saugumo ir sveikatos.</a:t>
            </a:r>
          </a:p>
          <a:p>
            <a:pPr marL="285750" indent="-285750">
              <a:lnSpc>
                <a:spcPct val="100000"/>
              </a:lnSpc>
              <a:buSzPct val="85000"/>
              <a:buFont typeface=".Apple Color Emoji UI"/>
              <a:buChar char="❌"/>
            </a:pPr>
            <a:r>
              <a:rPr lang="lt" sz="1400" b="0" i="0" strike="noStrike" cap="none" spc="0" baseline="0">
                <a:solidFill>
                  <a:srgbClr val="000000"/>
                </a:solidFill>
                <a:effectLst/>
                <a:latin typeface="Helvetica"/>
                <a:ea typeface="Helvetica"/>
                <a:cs typeface="Helvetica"/>
              </a:rPr>
              <a:t>Nešluokite sausu šepečiu. Naudokite siurblį arba drėgno valymo metodus.</a:t>
            </a:r>
          </a:p>
          <a:p>
            <a:pPr marL="285750" indent="-285750">
              <a:lnSpc>
                <a:spcPct val="100000"/>
              </a:lnSpc>
              <a:buSzPct val="85000"/>
              <a:buFont typeface=".Apple Color Emoji UI"/>
              <a:buChar char="❌"/>
            </a:pPr>
            <a:r>
              <a:rPr lang="lt" sz="1400" b="0" i="0" strike="noStrike" cap="none" spc="0" baseline="0">
                <a:solidFill>
                  <a:srgbClr val="FF0000"/>
                </a:solidFill>
                <a:effectLst/>
                <a:latin typeface="Helvetica"/>
                <a:ea typeface="Helvetica"/>
                <a:cs typeface="Helvetica"/>
              </a:rPr>
              <a:t>Mokytojo tekstas – įrašykite papildomą informaciją, susijusią su jūsų darbo kontekstu.</a:t>
            </a:r>
          </a:p>
          <a:p>
            <a:pPr marL="285750" indent="-285750">
              <a:lnSpc>
                <a:spcPct val="100000"/>
              </a:lnSpc>
              <a:buSzPct val="85000"/>
              <a:buFont typeface=".Apple Color Emoji UI"/>
              <a:buChar char="✅"/>
            </a:pPr>
            <a:endParaRPr lang="en-US" sz="140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76483" cy="3682369"/>
          </a:xfrm>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Tinkamas pakavimo sistemų naudojimas gali padėti išlaikyti darbo aplinką saugią ir be dulkių.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Visada naudokite suteiktas dulkių kontrolės priemones.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Jei įtariate, kad dulkių kontrolės priemonės nėra tinkamos, praneškite apie tai padalinyje esančiam vadovui.</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Nedelsiant sutvarkykite išbirusias ar išsiliejusias medžiagas.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FF0000"/>
                </a:solidFill>
                <a:effectLst/>
                <a:latin typeface="Helvetica"/>
                <a:ea typeface="Helvetica"/>
                <a:cs typeface="Helvetica"/>
              </a:rPr>
              <a:t>Mokytojas įrašo pagal kontekstą tinkamas išvadas.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586418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patirtis – pakavimo sistemos (2.1.18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E124BEED-42EF-46E3-8148-6080AC9FDF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74</TotalTime>
  <Words>948</Words>
  <Application>Microsoft Macintosh PowerPoint</Application>
  <PresentationFormat>Widescreen</PresentationFormat>
  <Paragraphs>86</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49</cp:revision>
  <dcterms:created xsi:type="dcterms:W3CDTF">2020-07-22T07:31:06Z</dcterms:created>
  <dcterms:modified xsi:type="dcterms:W3CDTF">2024-11-13T12:00:07Z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