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60457-E851-D148-9610-8B8C19439D12}" v="2" dt="2020-12-09T20:13:12.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2" autoAdjust="0"/>
    <p:restoredTop sz="88844"/>
  </p:normalViewPr>
  <p:slideViewPr>
    <p:cSldViewPr snapToGrid="0" snapToObjects="1">
      <p:cViewPr varScale="1">
        <p:scale>
          <a:sx n="109" d="100"/>
          <a:sy n="109" d="100"/>
        </p:scale>
        <p:origin x="118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Expunerea excesivă la silice cristaline respirabile (RCS) poate duce la probleme grave de sănătate pentru lucrători pe termen lung. Din acest motiv, este important ca toți lucrătorii să cunoască bune practici care limitează sau elimină expunerea la praful de silice.</a:t>
            </a:r>
          </a:p>
          <a:p>
            <a:endParaRPr lang="en-US" sz="1200" b="0" i="0" u="none" strike="noStrike" kern="1200" dirty="0">
              <a:solidFill>
                <a:schemeClr val="tx1"/>
              </a:solidFill>
              <a:effectLst/>
              <a:latin typeface="+mn-lt"/>
              <a:ea typeface="+mn-ea"/>
              <a:cs typeface="+mn-cs"/>
            </a:endParaRPr>
          </a:p>
          <a:p>
            <a:r>
              <a:rPr lang="ro" sz="1200" b="0" i="0" strike="noStrike" cap="none" spc="0" baseline="0" dirty="0">
                <a:solidFill>
                  <a:srgbClr val="000000"/>
                </a:solidFill>
                <a:effectLst/>
                <a:latin typeface="+mn-lt"/>
                <a:ea typeface="Calibri"/>
                <a:cs typeface="Calibri"/>
              </a:rPr>
              <a:t>Acest curs oferă informații despre curățenie și buna igienă. Rețineți că este necesară o evaluare a riscurilor înainte de a începe orice proces de curățare, deși acesta este un aspect care privește în principal conducerea.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Atunci când se generează praf de siliciu ca urmare a diferitelor activități de lucru (debitare, sfărâmare, ambalare în pungi etc.), se creează mici fractali de praf. Dacă sunt neglijate procesele adecvate de curățare, praful respirabil poate să rămână în aer într-un spațiu închis timp de mai multe zile, expunând lucrătorii la riscuri grave.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Controlul prafului se poate realiza folosind cele două tipuri de metode de curățare: curățarea uscată și curățarea umedă.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Clipul video următor arată bune practici privind curățarea podelelor. Înainte de imaginea clipului video, puteți vedea un grafic și o bară roșie care ilustrează concentrația de praf, în mg/m3.</a:t>
            </a:r>
          </a:p>
          <a:p>
            <a:endParaRPr lang="en-GB" sz="1200" b="0" i="0" u="none" strike="noStrike" kern="1200" dirty="0">
              <a:solidFill>
                <a:schemeClr val="tx1"/>
              </a:solidFill>
              <a:effectLst/>
              <a:latin typeface="+mn-lt"/>
              <a:ea typeface="+mn-ea"/>
              <a:cs typeface="+mn-cs"/>
            </a:endParaRPr>
          </a:p>
          <a:p>
            <a:r>
              <a:rPr lang="ro" sz="1200" b="0" i="0" strike="noStrike" cap="none" spc="0" baseline="0" dirty="0">
                <a:solidFill>
                  <a:srgbClr val="000000"/>
                </a:solidFill>
                <a:effectLst/>
                <a:latin typeface="+mn-lt"/>
                <a:ea typeface="Calibri"/>
                <a:cs typeface="Calibri"/>
              </a:rPr>
              <a:t>Măsurarea concentrației de praf nu se referă la cristalele de silice respirabile, ci se bazează pe o măsurare semicantitativă. Esențială nu este valoarea concentrației de praf, ci diferența relativă dintre nivelurile de expunere în timpul practicilor recomandate și a celorlalte practici.</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ro" sz="1200" b="0" i="0" strike="noStrike" cap="none" spc="0" baseline="0" dirty="0">
                <a:solidFill>
                  <a:srgbClr val="000000"/>
                </a:solidFill>
                <a:effectLst/>
                <a:latin typeface="+mn-lt"/>
                <a:ea typeface="Calibri"/>
                <a:cs typeface="Calibri"/>
              </a:rPr>
              <a:t>Înainte de a folosi echipamentele de curățare, verificați vizual echipamentele, cel puțin o dată pe săptămână, pentru a identifica semnele de deteriorare. Vor fi necesare verificări mai frecvente în cazul echipamentelor utilizate constant. Dacă sunt vizibile deteriorări, informați managerul de pe șantier despre problemă.</a:t>
            </a:r>
          </a:p>
          <a:p>
            <a:endParaRPr lang="en-GB" sz="1200" b="0" i="0" u="none" strike="noStrike" kern="1200" dirty="0">
              <a:solidFill>
                <a:schemeClr val="tx1"/>
              </a:solidFill>
              <a:effectLst/>
              <a:latin typeface="+mn-lt"/>
              <a:ea typeface="+mn-ea"/>
              <a:cs typeface="+mn-cs"/>
            </a:endParaRPr>
          </a:p>
          <a:p>
            <a:r>
              <a:rPr lang="ro" sz="1200" b="0" i="0" strike="noStrike" cap="none" spc="0" baseline="0" dirty="0">
                <a:solidFill>
                  <a:srgbClr val="000000"/>
                </a:solidFill>
                <a:effectLst/>
                <a:latin typeface="+mn-lt"/>
                <a:ea typeface="Calibri"/>
                <a:cs typeface="Calibri"/>
              </a:rPr>
              <a:t>Nu folosiți o perie uscată pentru a mătura praful într-un spațiu închis (a se vedea imaginea).</a:t>
            </a:r>
          </a:p>
          <a:p>
            <a:endParaRPr lang="en-GB" sz="1200" b="0" i="0" u="none" strike="noStrike" kern="1200" dirty="0">
              <a:solidFill>
                <a:schemeClr val="tx1"/>
              </a:solidFill>
              <a:effectLst/>
              <a:latin typeface="+mn-lt"/>
              <a:ea typeface="+mn-ea"/>
              <a:cs typeface="+mn-cs"/>
            </a:endParaRPr>
          </a:p>
          <a:p>
            <a:r>
              <a:rPr lang="ro" sz="1200" b="0" i="0" strike="noStrike" cap="none" spc="0" baseline="0" dirty="0">
                <a:solidFill>
                  <a:srgbClr val="000000"/>
                </a:solidFill>
                <a:effectLst/>
                <a:latin typeface="+mn-lt"/>
                <a:ea typeface="Calibri"/>
                <a:cs typeface="Calibri"/>
              </a:rPr>
              <a:t>Nu folosiți aer comprimat, deoarece acesta va perturba praful și îl va ridica din nou în aer. Folosirea aerului comprimat pentru îndepărtarea prafului de pe hainele de lucru trebuie făcută numai cu ajutorul unor echipamente specializate și dedicate (de ex. cabine de duș cu aer). </a:t>
            </a:r>
          </a:p>
          <a:p>
            <a:endParaRPr lang="en-GB" sz="1200" b="0" i="0" u="none" strike="noStrike" kern="1200" dirty="0">
              <a:solidFill>
                <a:schemeClr val="tx1"/>
              </a:solidFill>
              <a:effectLst/>
              <a:latin typeface="+mn-lt"/>
              <a:ea typeface="+mn-ea"/>
              <a:cs typeface="+mn-cs"/>
            </a:endParaRPr>
          </a:p>
          <a:p>
            <a:r>
              <a:rPr lang="ro" sz="1200" b="0" i="0" strike="noStrike" cap="none" spc="0" baseline="0" dirty="0">
                <a:solidFill>
                  <a:srgbClr val="000000"/>
                </a:solidFill>
                <a:effectLst/>
                <a:latin typeface="+mn-lt"/>
                <a:ea typeface="Calibri"/>
                <a:cs typeface="Calibri"/>
              </a:rPr>
              <a:t>Rețineți că sistemele de curățare cu aspirare nu sunt adecvate în general pentru curățarea scurgerilor de materiale umede.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ro" sz="1200" b="0" i="0" strike="noStrike" cap="none" spc="0" baseline="0" dirty="0">
                <a:solidFill>
                  <a:srgbClr val="000000"/>
                </a:solidFill>
                <a:effectLst/>
                <a:latin typeface="+mn-lt"/>
                <a:ea typeface="Calibri"/>
                <a:cs typeface="Calibri"/>
              </a:rPr>
              <a:t>Curățarea umedă este mai eficientă în general, deoarece metodele de curățare umedă împiedică ridicarea în aer a prafului fin, captându-l în apă.</a:t>
            </a:r>
          </a:p>
          <a:p>
            <a:endParaRPr lang="en-GB" sz="1200" b="0" i="0" u="none" strike="noStrike" kern="1200" dirty="0">
              <a:solidFill>
                <a:schemeClr val="tx1"/>
              </a:solidFill>
              <a:effectLst/>
              <a:latin typeface="+mn-lt"/>
              <a:ea typeface="+mn-ea"/>
              <a:cs typeface="+mn-cs"/>
            </a:endParaRPr>
          </a:p>
          <a:p>
            <a:r>
              <a:rPr lang="ro" sz="1200" b="0" i="0" strike="noStrike" cap="none" spc="0" baseline="0" dirty="0">
                <a:solidFill>
                  <a:srgbClr val="000000"/>
                </a:solidFill>
                <a:effectLst/>
                <a:latin typeface="+mn-lt"/>
                <a:ea typeface="Calibri"/>
                <a:cs typeface="Calibri"/>
              </a:rPr>
              <a:t>Este important să reglați presiunea de ieșire a apei în funcție de sarcina de curățare pe care o aveți de efectuat. Atunci când udați scurgerile voluminoase de material prăfos fin și uscat, cel mai bine este să folosiți stropi mici. Folosirea unui jet de apă va ridica din nou praful în aer. </a:t>
            </a:r>
          </a:p>
          <a:p>
            <a:endParaRPr lang="en-GB" sz="1200" b="0" i="0" u="none" strike="noStrike" kern="1200" dirty="0">
              <a:solidFill>
                <a:schemeClr val="tx1"/>
              </a:solidFill>
              <a:effectLst/>
              <a:latin typeface="+mn-lt"/>
              <a:ea typeface="+mn-ea"/>
              <a:cs typeface="+mn-cs"/>
            </a:endParaRPr>
          </a:p>
          <a:p>
            <a:r>
              <a:rPr lang="ro" sz="1200" b="0" i="0" strike="noStrike" cap="none" spc="0" baseline="0" dirty="0">
                <a:solidFill>
                  <a:srgbClr val="000000"/>
                </a:solidFill>
                <a:effectLst/>
                <a:latin typeface="+mn-lt"/>
                <a:ea typeface="Calibri"/>
                <a:cs typeface="Calibri"/>
              </a:rPr>
              <a:t>În sfârșit, când folosiți procese umede, asigurați-vă că sunt disponibile sisteme de scurgere adecvate atunci când folosiți stropirea cu apă și furtunuri.</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ro" sz="1000" b="0" i="0" strike="noStrike" cap="none" spc="0" baseline="0">
                <a:solidFill>
                  <a:srgbClr val="000000"/>
                </a:solidFill>
                <a:effectLst/>
                <a:latin typeface="Helvetica"/>
                <a:ea typeface="Helvetica"/>
                <a:cs typeface="Helvetica"/>
              </a:rPr>
              <a:t>Acest pachet de materiale de formare a fost elaborat ca parte din Ghidul NEPSI de bune practici – vizitați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7637173" y="429114"/>
            <a:ext cx="418017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o" sz="1400" b="1" i="0" strike="noStrike" cap="none" spc="0" baseline="0" dirty="0">
                <a:solidFill>
                  <a:srgbClr val="F6A317"/>
                </a:solidFill>
                <a:effectLst/>
                <a:latin typeface="Helvetica"/>
                <a:ea typeface="Helvetica"/>
                <a:cs typeface="Helvetica"/>
              </a:rPr>
              <a:t>FORMARE PE TEMA BUNELOR PRACTICI PENTRU CURĂȚARE ȘI O BUNĂ IGIENĂ</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tags" Target="../tags/tag7.xml"/><Relationship Id="rId7" Type="http://schemas.openxmlformats.org/officeDocument/2006/relationships/image" Target="../media/image11.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0.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3.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tags" Target="../tags/tag19.xml"/><Relationship Id="rId7" Type="http://schemas.openxmlformats.org/officeDocument/2006/relationships/image" Target="../media/image14.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6.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7.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ro" sz="2800" b="1" i="0" strike="noStrike" cap="none" spc="0" baseline="0" dirty="0">
                <a:solidFill>
                  <a:srgbClr val="FFFFFF"/>
                </a:solidFill>
                <a:effectLst/>
                <a:latin typeface="Helvetica"/>
                <a:ea typeface="Helvetica"/>
                <a:cs typeface="Helvetica"/>
              </a:rPr>
              <a:t>FORMARE PE TEMA BUNELOR PRACTICI PENTRU CURĂȚARE ȘI O BUNĂ IGIENĂ</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7654413" y="351692"/>
            <a:ext cx="4185895"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RO" sz="2800" dirty="0"/>
              <a:t>PREAMBUL (PENTRU FORMATOR)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ro-RO" sz="1800" dirty="0">
                <a:latin typeface="Helvetica"/>
                <a:cs typeface="Helvetica"/>
              </a:rPr>
              <a:t>În cadrul etapei de educație din implementarea Bunelor Practici NEPSI, NEPSI a elaborat o serie de resurse educaționale.</a:t>
            </a:r>
          </a:p>
          <a:p>
            <a:pPr>
              <a:lnSpc>
                <a:spcPts val="2400"/>
              </a:lnSpc>
            </a:pPr>
            <a:r>
              <a:rPr lang="ro-RO" sz="1800" dirty="0">
                <a:latin typeface="Helvetica"/>
                <a:cs typeface="Helvetica"/>
              </a:rPr>
              <a:t>Fiecare pachet de cursuri PowerPoint vizează o temă relevantă pentru lucrătorii din toate industriile, care folosesc materiale ce conțin cristale de silice. Pachetele oferă informații despre riscurile expunerii la praf, asociate cu tema, precum și despre bunele practici și măsurile existente pentru a le reduce. Scopul cursurilor este să informeze și să educe lucrătorii, pentru a îi ajuta să folosească eficient măsurile de control și să își reducă expunerea la cristale de silice respirabile (RCS) la locul de muncă.</a:t>
            </a:r>
          </a:p>
          <a:p>
            <a:pPr>
              <a:lnSpc>
                <a:spcPts val="2400"/>
              </a:lnSpc>
            </a:pPr>
            <a:r>
              <a:rPr lang="ro-RO" sz="1800" dirty="0">
                <a:latin typeface="Helvetica"/>
                <a:cs typeface="Helvetica"/>
              </a:rPr>
              <a:t>Folosiți șablonul blanc și spațiile prevăzute pentru a adăuga informații suplimentare la acest pachet de cursuri, după cum este necesar.</a:t>
            </a:r>
          </a:p>
        </p:txBody>
      </p:sp>
    </p:spTree>
    <p:extLst>
      <p:ext uri="{BB962C8B-B14F-4D97-AF65-F5344CB8AC3E}">
        <p14:creationId xmlns:p14="http://schemas.microsoft.com/office/powerpoint/2010/main" val="3970954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REȚINEȚI</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ro" sz="1800" b="0" i="0" strike="noStrike" cap="none" spc="0" baseline="0">
                <a:solidFill>
                  <a:srgbClr val="000000"/>
                </a:solidFill>
                <a:effectLst/>
                <a:latin typeface="Helvetica"/>
                <a:ea typeface="Helvetica"/>
                <a:cs typeface="Helvetica"/>
              </a:rPr>
              <a:t>Informațiile din acest curs PowerPoint sunt de natură consultativă și au conținut informativ. Ele nu reprezintă un standard sau o reglementare și nu creează noi obligații legale, nici nu modifică obligațiile existente create de legislația și politicile de sănătate.</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INTRODUCERE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pPr>
              <a:lnSpc>
                <a:spcPts val="2400"/>
              </a:lnSpc>
            </a:pPr>
            <a:r>
              <a:rPr lang="ro" sz="1800" b="1" i="0" strike="noStrike" cap="none" spc="0" baseline="0" dirty="0">
                <a:solidFill>
                  <a:srgbClr val="000000"/>
                </a:solidFill>
                <a:effectLst/>
                <a:latin typeface="Helvetica"/>
                <a:ea typeface="Helvetica"/>
                <a:cs typeface="Helvetica"/>
              </a:rPr>
              <a:t>Este o prioritate să învățăm să ne protejăm de pericolele asociate cu munca.</a:t>
            </a:r>
          </a:p>
          <a:p>
            <a:pPr>
              <a:lnSpc>
                <a:spcPts val="2400"/>
              </a:lnSpc>
            </a:pPr>
            <a:r>
              <a:rPr lang="ro" sz="1800" b="0" i="0" strike="noStrike" cap="none" spc="0" baseline="0" dirty="0">
                <a:solidFill>
                  <a:srgbClr val="000000"/>
                </a:solidFill>
                <a:effectLst/>
                <a:latin typeface="Helvetica"/>
                <a:ea typeface="Helvetica"/>
                <a:cs typeface="Helvetica"/>
              </a:rPr>
              <a:t>În acest curs PowerPoint veți învăța despre:</a:t>
            </a:r>
          </a:p>
          <a:p>
            <a:pPr marL="285750" indent="-28575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Tipurile de metode de curățare folosite în procesele în care se poate genera praf de cristale de silice respirabile (RCS)</a:t>
            </a:r>
          </a:p>
          <a:p>
            <a:pPr marL="285750" indent="-28575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Bune practici pentru curățenie și o bună igienă </a:t>
            </a:r>
          </a:p>
          <a:p>
            <a:pPr marL="285750" indent="-285750">
              <a:lnSpc>
                <a:spcPts val="2400"/>
              </a:lnSpc>
              <a:buFont typeface="Arial" panose="020B0604020202020204" pitchFamily="34" charset="0"/>
              <a:buChar char="•"/>
            </a:pPr>
            <a:r>
              <a:rPr lang="ro" sz="1800" b="0" i="0" strike="noStrike" cap="none" spc="0" baseline="0" dirty="0">
                <a:solidFill>
                  <a:srgbClr val="FF0000"/>
                </a:solidFill>
                <a:effectLst/>
                <a:latin typeface="Helvetica"/>
                <a:ea typeface="Helvetica"/>
                <a:cs typeface="Helvetica"/>
              </a:rPr>
              <a:t>Text de completat pentru formator - dacă ați adăugat un slide personalizat, introduceți o scurtă prezentare a materialului contextual</a:t>
            </a:r>
          </a:p>
          <a:p>
            <a:pPr marL="285750" indent="-285750">
              <a:lnSpc>
                <a:spcPts val="2400"/>
              </a:lnSpc>
              <a:buFont typeface="Arial" panose="020B0604020202020204" pitchFamily="34" charset="0"/>
              <a:buChar char="•"/>
            </a:pPr>
            <a:endParaRPr lang="en-US" sz="1800" dirty="0"/>
          </a:p>
        </p:txBody>
      </p:sp>
      <p:pic>
        <p:nvPicPr>
          <p:cNvPr id="5" name="Picture Placeholder 8" descr="Mop and bucket">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rotWithShape="1">
          <a:blip r:embed="rId3">
            <a:extLst>
              <a:ext uri="{96DAC541-7B7A-43D3-8B79-37D633B846F1}">
                <asvg:svgBlip xmlns:asvg="http://schemas.microsoft.com/office/drawing/2016/SVG/main" r:embed="rId4"/>
              </a:ext>
            </a:extLst>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93029"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TEHNICI DE CONTROLUL PRAFULUI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ro" sz="1800" b="0" i="0" strike="noStrike" cap="none" spc="0" baseline="0">
                <a:solidFill>
                  <a:srgbClr val="000000"/>
                </a:solidFill>
                <a:effectLst/>
                <a:latin typeface="Helvetica"/>
                <a:ea typeface="Helvetica"/>
                <a:cs typeface="Helvetica"/>
              </a:rPr>
              <a:t>Curățarea și buna igienă reprezintă una dintre cele cinci tehnici principale de control al prafului.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BUNĂ IGIENĂ / GOSPODĂRIRE</a:t>
            </a:r>
          </a:p>
          <a:p>
            <a:r>
              <a:rPr lang="ro" sz="1200" b="0" i="0" strike="noStrike" cap="none" spc="0" baseline="0">
                <a:solidFill>
                  <a:srgbClr val="000000"/>
                </a:solidFill>
                <a:effectLst/>
                <a:latin typeface="Calibri"/>
                <a:ea typeface="Calibri"/>
                <a:cs typeface="Calibri"/>
              </a:rPr>
              <a:t>Spălarea hainelor de lucru și aspirarea prafului produs în cursul proceselor împiedică acumularea prafului în timp - un spațiu de lucru curat este un spațiu sigur</a:t>
            </a:r>
          </a:p>
          <a:p>
            <a:endParaRPr lang="en-US"/>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330000"/>
            <a:ext cx="2134063" cy="1334834"/>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SPAȚIU ÎNCHIS</a:t>
            </a:r>
          </a:p>
          <a:p>
            <a:pPr>
              <a:spcAft>
                <a:spcPts val="300"/>
              </a:spcAft>
            </a:pPr>
            <a:r>
              <a:rPr lang="ro" sz="1200" b="0" i="0" strike="noStrike" cap="none" spc="0" baseline="0">
                <a:solidFill>
                  <a:srgbClr val="000000"/>
                </a:solidFill>
                <a:effectLst/>
                <a:latin typeface="Calibri"/>
                <a:ea typeface="Calibri"/>
                <a:cs typeface="Calibri"/>
              </a:rPr>
              <a:t>Desfășurarea proceselor care produc RCS într-un mediu închis împiedică expunerea la praf la sursă</a:t>
            </a:r>
          </a:p>
          <a:p>
            <a:pPr>
              <a:spcAft>
                <a:spcPts val="300"/>
              </a:spcAft>
            </a:pPr>
            <a:endParaRPr lang="en-US"/>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EXTRACȚIA / VENTILAȚIA</a:t>
            </a:r>
          </a:p>
          <a:p>
            <a:pPr>
              <a:spcAft>
                <a:spcPts val="300"/>
              </a:spcAft>
            </a:pPr>
            <a:r>
              <a:rPr lang="ro" sz="1200" b="0" i="0" strike="noStrike" cap="none" spc="0" baseline="0">
                <a:solidFill>
                  <a:srgbClr val="000000"/>
                </a:solidFill>
                <a:effectLst/>
                <a:latin typeface="Calibri"/>
                <a:ea typeface="Calibri"/>
                <a:cs typeface="Calibri"/>
              </a:rPr>
              <a:t>Captarea RCS la sursă, înainte de a fi expuși la ele și înlocuirea aerului contaminat cu aer curat.</a:t>
            </a:r>
          </a:p>
          <a:p>
            <a:endParaRPr lang="en-US"/>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330000"/>
            <a:ext cx="2134062" cy="2006065"/>
          </a:xfrm>
          <a:prstGeom prst="rect">
            <a:avLst/>
          </a:prstGeom>
          <a:noFill/>
        </p:spPr>
        <p:txBody>
          <a:bodyPr wrap="square" rtlCol="0">
            <a:spAutoFit/>
          </a:bodyPr>
          <a:lstStyle/>
          <a:p>
            <a:pPr>
              <a:spcAft>
                <a:spcPts val="300"/>
              </a:spcAft>
            </a:pPr>
            <a:r>
              <a:rPr lang="ro" sz="1050" b="1" i="0" strike="noStrike" cap="none" spc="50" baseline="0" dirty="0">
                <a:solidFill>
                  <a:srgbClr val="EF9A2E"/>
                </a:solidFill>
                <a:effectLst/>
                <a:latin typeface="Futura Medium"/>
                <a:ea typeface="Futura Medium"/>
                <a:cs typeface="Futura Medium"/>
              </a:rPr>
              <a:t>ECHIPAMENT DE PROTECȚIE</a:t>
            </a:r>
          </a:p>
          <a:p>
            <a:r>
              <a:rPr lang="ro" sz="1200" b="0" i="0" strike="noStrike" cap="none" spc="0" baseline="0" dirty="0">
                <a:solidFill>
                  <a:srgbClr val="000000"/>
                </a:solidFill>
                <a:effectLst/>
                <a:latin typeface="Calibri"/>
                <a:ea typeface="Calibri"/>
                <a:cs typeface="Calibri"/>
              </a:rPr>
              <a:t>Echipamentele personale de protecție (de ex. măști faciale) protejează lucrătorii de praf atunci când toate celelalte măsuri de control sunt insuficiente pentru a controla riscul de expunere</a:t>
            </a:r>
          </a:p>
          <a:p>
            <a:endParaRPr lang="en-US" dirty="0"/>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APA</a:t>
            </a:r>
          </a:p>
          <a:p>
            <a:pPr>
              <a:spcAft>
                <a:spcPts val="300"/>
              </a:spcAft>
            </a:pPr>
            <a:r>
              <a:rPr lang="ro" sz="1200" b="0" i="0" strike="noStrike" cap="none" spc="0" baseline="0">
                <a:solidFill>
                  <a:srgbClr val="000000"/>
                </a:solidFill>
                <a:effectLst/>
                <a:latin typeface="Calibri"/>
                <a:ea typeface="Calibri"/>
                <a:cs typeface="Calibri"/>
              </a:rPr>
              <a:t>Menținerea umezelii în procese împiedică ridicarea prafului în aer, particulele fiind captate cu apă</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RISCURILE CREATE DE ACEASTĂ ACTIVITATE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903775" cy="2938988"/>
          </a:xfrm>
        </p:spPr>
        <p:txBody>
          <a:bodyPr anchor="t"/>
          <a:lstStyle/>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Această activitate poate genera foarte mult praf</a:t>
            </a:r>
          </a:p>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Expunerea îndelungată la niveluri ridicate de RCS poate cauza boli pulmonare care creează dizabilitate</a:t>
            </a:r>
          </a:p>
          <a:p>
            <a:pPr>
              <a:lnSpc>
                <a:spcPts val="2400"/>
              </a:lnSpc>
            </a:pPr>
            <a:r>
              <a:rPr lang="ro" sz="1800" b="0" i="0" strike="noStrike" cap="none" spc="0" baseline="0" dirty="0">
                <a:solidFill>
                  <a:srgbClr val="000000"/>
                </a:solidFill>
                <a:effectLst/>
                <a:latin typeface="Helvetica"/>
                <a:ea typeface="Helvetica"/>
                <a:cs typeface="Helvetica"/>
              </a:rPr>
              <a:t>Este important să ne protejăm în fiecare zi de expunerea la acest praf ridicat în aer. </a:t>
            </a:r>
          </a:p>
          <a:p>
            <a:pPr>
              <a:lnSpc>
                <a:spcPts val="2400"/>
              </a:lnSpc>
            </a:pPr>
            <a:r>
              <a:rPr lang="ro" sz="1800" b="0" i="0" strike="noStrike" cap="none" spc="0" baseline="0" dirty="0">
                <a:solidFill>
                  <a:srgbClr val="000000"/>
                </a:solidFill>
                <a:effectLst/>
                <a:latin typeface="Helvetica"/>
                <a:ea typeface="Helvetica"/>
                <a:cs typeface="Helvetica"/>
              </a:rPr>
              <a:t>Urmând bune practici astăzi, ne protejăm sănătatea în viitor.</a:t>
            </a:r>
          </a:p>
          <a:p>
            <a:pPr>
              <a:lnSpc>
                <a:spcPts val="2400"/>
              </a:lnSpc>
            </a:pPr>
            <a:r>
              <a:rPr lang="ro" sz="1800" b="0" i="0" strike="noStrike" cap="none" spc="0" baseline="0" dirty="0">
                <a:solidFill>
                  <a:srgbClr val="000000"/>
                </a:solidFill>
                <a:effectLst/>
                <a:latin typeface="Helvetica"/>
                <a:ea typeface="Helvetica"/>
                <a:cs typeface="Helvetica"/>
              </a:rPr>
              <a:t>Cum vă veți petrece anii de pensie?</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DE CE SUNT IMPORTANTE CURĂȚAREA ȘI BUNA IGIENĂ</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808513"/>
            <a:ext cx="5453624" cy="3236531"/>
          </a:xfrm>
        </p:spPr>
        <p:txBody>
          <a:bodyPr/>
          <a:lstStyle/>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Praful respirabil (adică praful care poate pătrunde în plămâni) poate rămâne în aer timp de mai multe zile.</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Atunci când se perturbă praful așezat, acesta poate să se ridice în aer și să devină periculos.</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Curățenia de rutină reduce pericolele de la locul de muncă și împiedică acumularea prafului.</a:t>
            </a:r>
          </a:p>
          <a:p>
            <a:pPr>
              <a:lnSpc>
                <a:spcPts val="2400"/>
              </a:lnSpc>
            </a:pPr>
            <a:endParaRPr lang="en-US" sz="180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TIPURI DE CURĂȚIRE</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362676"/>
            <a:ext cx="10637514" cy="3682369"/>
          </a:xfrm>
        </p:spPr>
        <p:txBody>
          <a:bodyPr/>
          <a:lstStyle/>
          <a:p>
            <a:pPr>
              <a:lnSpc>
                <a:spcPts val="2400"/>
              </a:lnSpc>
              <a:spcAft>
                <a:spcPts val="1000"/>
              </a:spcAft>
            </a:pPr>
            <a:r>
              <a:rPr lang="ro" sz="1800" b="0" i="0" strike="noStrike" cap="none" spc="0" baseline="0" dirty="0">
                <a:solidFill>
                  <a:srgbClr val="000000"/>
                </a:solidFill>
                <a:effectLst/>
                <a:latin typeface="Helvetica"/>
                <a:ea typeface="Helvetica"/>
                <a:cs typeface="Helvetica"/>
              </a:rPr>
              <a:t>Există două tipuri principale de activități de curățare care ajută la eliminarea prafului periculos din spațiul de lucru. Acestea sunt:</a:t>
            </a:r>
          </a:p>
          <a:p>
            <a:pPr>
              <a:lnSpc>
                <a:spcPts val="2400"/>
              </a:lnSpc>
            </a:pPr>
            <a:r>
              <a:rPr lang="ro" sz="1800" b="1" i="0" strike="noStrike" cap="none" spc="0" baseline="0" dirty="0">
                <a:solidFill>
                  <a:srgbClr val="000000"/>
                </a:solidFill>
                <a:effectLst/>
                <a:latin typeface="Helvetica"/>
                <a:ea typeface="Helvetica"/>
                <a:cs typeface="Helvetica"/>
              </a:rPr>
              <a:t>Metode de curățare uscată</a:t>
            </a:r>
          </a:p>
          <a:p>
            <a:pPr>
              <a:lnSpc>
                <a:spcPts val="2400"/>
              </a:lnSpc>
              <a:spcAft>
                <a:spcPts val="1000"/>
              </a:spcAft>
            </a:pPr>
            <a:r>
              <a:rPr lang="ro" sz="1800" b="0" i="0" strike="noStrike" cap="none" spc="0" baseline="0" dirty="0">
                <a:solidFill>
                  <a:srgbClr val="000000"/>
                </a:solidFill>
                <a:effectLst/>
                <a:latin typeface="Helvetica"/>
                <a:ea typeface="Helvetica"/>
                <a:cs typeface="Helvetica"/>
              </a:rPr>
              <a:t>Curățarea uscată implică de obicei folosirea unui aspirator pentru a îndepărta praful uscat de pe podele și suprafețe. </a:t>
            </a:r>
          </a:p>
          <a:p>
            <a:pPr>
              <a:lnSpc>
                <a:spcPts val="2400"/>
              </a:lnSpc>
            </a:pPr>
            <a:r>
              <a:rPr lang="ro" sz="1800" b="1" i="0" strike="noStrike" cap="none" spc="0" baseline="0" dirty="0">
                <a:solidFill>
                  <a:srgbClr val="000000"/>
                </a:solidFill>
                <a:effectLst/>
                <a:latin typeface="Helvetica"/>
                <a:ea typeface="Helvetica"/>
                <a:cs typeface="Helvetica"/>
              </a:rPr>
              <a:t>Metode de curățare umedă</a:t>
            </a:r>
          </a:p>
          <a:p>
            <a:pPr>
              <a:lnSpc>
                <a:spcPts val="2400"/>
              </a:lnSpc>
            </a:pPr>
            <a:r>
              <a:rPr lang="ro" sz="1800" b="0" i="0" strike="noStrike" cap="none" spc="0" baseline="0" dirty="0">
                <a:solidFill>
                  <a:srgbClr val="000000"/>
                </a:solidFill>
                <a:effectLst/>
                <a:latin typeface="Helvetica"/>
                <a:ea typeface="Helvetica"/>
                <a:cs typeface="Helvetica"/>
              </a:rPr>
              <a:t>Metodele de curățare umedă pot implica spălarea cu mopul, folosirea unei perii umede sau folosirea stropirii cu apă și a furtunurilor. Apa ajută la reducerea posibilității ca praful să se ridice în aer în timpul curățării.</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CURĂȚAREA PODELELOR</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a:lstStyle/>
          <a:p>
            <a:pPr>
              <a:lnSpc>
                <a:spcPts val="2400"/>
              </a:lnSpc>
            </a:pPr>
            <a:r>
              <a:rPr lang="ro" sz="1800" b="0" i="0" strike="noStrike" cap="none" spc="0" baseline="0">
                <a:solidFill>
                  <a:srgbClr val="000000"/>
                </a:solidFill>
                <a:effectLst/>
                <a:latin typeface="Helvetica"/>
                <a:ea typeface="Helvetica"/>
                <a:cs typeface="Helvetica"/>
              </a:rPr>
              <a:t>Pentru a evita expunerea inutilă la praf, folosiți întotdeauna echipamente de curățare adecvate, atunci când acestea sunt disponibile. </a:t>
            </a:r>
          </a:p>
          <a:p>
            <a:pPr>
              <a:lnSpc>
                <a:spcPts val="2400"/>
              </a:lnSpc>
            </a:pPr>
            <a:r>
              <a:rPr lang="ro" sz="1800" b="0" i="0" strike="noStrike" cap="none" spc="0" baseline="0">
                <a:solidFill>
                  <a:srgbClr val="000000"/>
                </a:solidFill>
                <a:effectLst/>
                <a:latin typeface="Helvetica"/>
                <a:ea typeface="Helvetica"/>
                <a:cs typeface="Helvetica"/>
              </a:rPr>
              <a:t>Acest clip video prezintă cea mai adecvată metodă de curățare pentru a elimina praful de pe podea.</a:t>
            </a:r>
          </a:p>
          <a:p>
            <a:pPr>
              <a:lnSpc>
                <a:spcPts val="2400"/>
              </a:lnSpc>
            </a:pPr>
            <a:r>
              <a:rPr lang="ro" sz="1800" b="0" i="0" strike="noStrike" cap="none" spc="0" baseline="0">
                <a:solidFill>
                  <a:srgbClr val="000000"/>
                </a:solidFill>
                <a:effectLst/>
                <a:latin typeface="Helvetica"/>
                <a:ea typeface="Helvetica"/>
                <a:cs typeface="Helvetica"/>
              </a:rPr>
              <a:t>(Apăsați pentru a rula clipul video.)</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p:txBody>
          <a:bodyPr/>
          <a:lstStyle/>
          <a:p>
            <a:pPr>
              <a:lnSpc>
                <a:spcPct val="100000"/>
              </a:lnSpc>
            </a:pPr>
            <a:r>
              <a:rPr lang="ro" sz="2800" b="1" i="0" strike="noStrike" cap="none" spc="0" baseline="0" dirty="0">
                <a:solidFill>
                  <a:srgbClr val="F6A317"/>
                </a:solidFill>
                <a:effectLst/>
                <a:latin typeface="Helvetica"/>
                <a:ea typeface="Helvetica"/>
                <a:cs typeface="Helvetica"/>
              </a:rPr>
              <a:t>CE SĂ FACEȚI ȘI CE SĂ NU FACEȚI ÎN CAZUL CURĂȚĂRII USCATE</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2" y="3052433"/>
            <a:ext cx="5682551" cy="3331825"/>
          </a:xfrm>
        </p:spPr>
        <p:txBody>
          <a:bodyPr/>
          <a:lstStyle/>
          <a:p>
            <a:pPr>
              <a:lnSpc>
                <a:spcPct val="100000"/>
              </a:lnSpc>
              <a:spcBef>
                <a:spcPts val="600"/>
              </a:spcBef>
            </a:pPr>
            <a:r>
              <a:rPr lang="ro" sz="1500" b="1" i="0" strike="noStrike" cap="none" spc="0" baseline="0" dirty="0">
                <a:solidFill>
                  <a:srgbClr val="000000"/>
                </a:solidFill>
                <a:effectLst/>
                <a:latin typeface="Helvetica"/>
                <a:ea typeface="Helvetica"/>
                <a:cs typeface="Helvetica"/>
              </a:rPr>
              <a:t>CE SĂ FACEȚI</a:t>
            </a:r>
          </a:p>
          <a:p>
            <a:pPr marL="285750" indent="-285750">
              <a:lnSpc>
                <a:spcPct val="100000"/>
              </a:lnSpc>
              <a:spcBef>
                <a:spcPts val="600"/>
              </a:spcBef>
              <a:buSzPct val="85000"/>
              <a:buFont typeface=".Apple Color Emoji UI"/>
              <a:buChar char="✅"/>
            </a:pPr>
            <a:r>
              <a:rPr lang="ro" sz="1500" b="0" i="0" strike="noStrike" cap="none" spc="0" baseline="0" dirty="0">
                <a:solidFill>
                  <a:srgbClr val="000000"/>
                </a:solidFill>
                <a:effectLst/>
                <a:latin typeface="Helvetica"/>
                <a:ea typeface="Helvetica"/>
                <a:cs typeface="Helvetica"/>
              </a:rPr>
              <a:t>Să aveți un plan pentru a gestiona imediat scurgerile, în siguranță și rapid</a:t>
            </a:r>
          </a:p>
          <a:p>
            <a:pPr marL="285750" indent="-285750">
              <a:lnSpc>
                <a:spcPct val="100000"/>
              </a:lnSpc>
              <a:spcBef>
                <a:spcPts val="600"/>
              </a:spcBef>
              <a:buSzPct val="85000"/>
              <a:buFont typeface=".Apple Color Emoji UI"/>
              <a:buChar char="✅"/>
            </a:pPr>
            <a:r>
              <a:rPr lang="ro" sz="1500" b="0" i="0" strike="noStrike" cap="none" spc="0" baseline="0" dirty="0">
                <a:solidFill>
                  <a:srgbClr val="000000"/>
                </a:solidFill>
                <a:effectLst/>
                <a:latin typeface="Helvetica"/>
                <a:ea typeface="Helvetica"/>
                <a:cs typeface="Helvetica"/>
              </a:rPr>
              <a:t>Verificați echipamentele de curățare prin aspirare înainte de a le utiliza, pentru a nu fi deteriorate. Raportați defecțiunile.</a:t>
            </a:r>
          </a:p>
          <a:p>
            <a:pPr marL="285750" indent="-285750">
              <a:lnSpc>
                <a:spcPct val="100000"/>
              </a:lnSpc>
              <a:spcBef>
                <a:spcPts val="600"/>
              </a:spcBef>
              <a:spcAft>
                <a:spcPts val="600"/>
              </a:spcAft>
              <a:buSzPct val="85000"/>
              <a:buFont typeface=".Apple Color Emoji UI"/>
              <a:buChar char="✅"/>
            </a:pPr>
            <a:r>
              <a:rPr lang="ro" sz="1500" b="0" i="0" strike="noStrike" cap="none" spc="0" baseline="0" dirty="0">
                <a:solidFill>
                  <a:srgbClr val="000000"/>
                </a:solidFill>
                <a:effectLst/>
                <a:latin typeface="Helvetica"/>
                <a:ea typeface="Helvetica"/>
                <a:cs typeface="Helvetica"/>
              </a:rPr>
              <a:t>Verificați dacă trebuie înlocuit filtrul de la aspirator.</a:t>
            </a:r>
          </a:p>
          <a:p>
            <a:pPr>
              <a:lnSpc>
                <a:spcPct val="100000"/>
              </a:lnSpc>
              <a:spcBef>
                <a:spcPts val="600"/>
              </a:spcBef>
            </a:pPr>
            <a:r>
              <a:rPr lang="ro" sz="1500" b="1" i="0" strike="noStrike" cap="none" spc="0" baseline="0" dirty="0">
                <a:solidFill>
                  <a:srgbClr val="000000"/>
                </a:solidFill>
                <a:effectLst/>
                <a:latin typeface="Helvetica"/>
                <a:ea typeface="Helvetica"/>
                <a:cs typeface="Helvetica"/>
              </a:rPr>
              <a:t>CE SĂ NU FACEȚI</a:t>
            </a:r>
          </a:p>
          <a:p>
            <a:pPr marL="285750" indent="-285750">
              <a:lnSpc>
                <a:spcPct val="100000"/>
              </a:lnSpc>
              <a:spcBef>
                <a:spcPts val="600"/>
              </a:spcBef>
              <a:buSzPct val="85000"/>
              <a:buFont typeface=".Apple Color Emoji UI"/>
              <a:buChar char="❌"/>
            </a:pPr>
            <a:r>
              <a:rPr lang="ro" sz="1500" b="0" i="0" strike="noStrike" cap="none" spc="0" baseline="0" dirty="0">
                <a:solidFill>
                  <a:srgbClr val="000000"/>
                </a:solidFill>
                <a:effectLst/>
                <a:latin typeface="Helvetica"/>
                <a:ea typeface="Helvetica"/>
                <a:cs typeface="Helvetica"/>
              </a:rPr>
              <a:t>Nu curățați cu o perie uscată sau cu aer comprimat, care poate duce la ridicarea prafului în aer</a:t>
            </a:r>
          </a:p>
          <a:p>
            <a:pPr marL="285750" indent="-285750">
              <a:lnSpc>
                <a:spcPct val="100000"/>
              </a:lnSpc>
              <a:spcBef>
                <a:spcPts val="600"/>
              </a:spcBef>
              <a:buSzPct val="85000"/>
              <a:buFont typeface=".Apple Color Emoji UI"/>
              <a:buChar char="❌"/>
            </a:pPr>
            <a:r>
              <a:rPr lang="ro" sz="1500" b="0" i="0" strike="noStrike" cap="none" spc="0" baseline="0" dirty="0">
                <a:solidFill>
                  <a:srgbClr val="000000"/>
                </a:solidFill>
                <a:effectLst/>
                <a:latin typeface="Helvetica"/>
                <a:ea typeface="Helvetica"/>
                <a:cs typeface="Helvetica"/>
              </a:rPr>
              <a:t>Nu folosiți o conductă de aer comprimat normală sau o duză normală pentru a curăța praful uscat de pe hainele de lucru.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a:blip r:embed="rId6"/>
          <a:srcRect l="10814" r="10814"/>
          <a:stretch>
            <a:fillRect/>
          </a:stretch>
        </p:blipFill>
        <p:spPr>
          <a:prstGeom prst="rect">
            <a:avLst/>
          </a:prstGeom>
        </p:spPr>
      </p:pic>
      <p:pic>
        <p:nvPicPr>
          <p:cNvPr id="6" name="Graphic 3" descr="Close">
            <a:extLst>
              <a:ext uri="{FF2B5EF4-FFF2-40B4-BE49-F238E27FC236}">
                <a16:creationId xmlns:a16="http://schemas.microsoft.com/office/drawing/2014/main" id="{E9BAEE0D-4342-B040-9A67-F16E044B9CA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6251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CE SĂ FACEȚI ȘI CE SĂ NU FACEȚI ÎN CAZUL CURĂȚĂRII UMEDE</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3" y="3007703"/>
            <a:ext cx="5453624" cy="3361806"/>
          </a:xfrm>
        </p:spPr>
        <p:txBody>
          <a:bodyPr/>
          <a:lstStyle/>
          <a:p>
            <a:pPr>
              <a:lnSpc>
                <a:spcPct val="95000"/>
              </a:lnSpc>
              <a:spcBef>
                <a:spcPts val="600"/>
              </a:spcBef>
            </a:pPr>
            <a:r>
              <a:rPr lang="ro" sz="1500" b="1" i="0" strike="noStrike" cap="none" spc="0" baseline="0" dirty="0">
                <a:solidFill>
                  <a:srgbClr val="000000"/>
                </a:solidFill>
                <a:effectLst/>
                <a:latin typeface="Helvetica"/>
                <a:ea typeface="Helvetica"/>
                <a:cs typeface="Helvetica"/>
              </a:rPr>
              <a:t>CE SĂ FACEȚI</a:t>
            </a:r>
          </a:p>
          <a:p>
            <a:pPr marL="285750" indent="-285750">
              <a:lnSpc>
                <a:spcPct val="95000"/>
              </a:lnSpc>
              <a:spcBef>
                <a:spcPts val="600"/>
              </a:spcBef>
              <a:buSzPct val="85000"/>
              <a:buFont typeface=".Apple Color Emoji UI"/>
              <a:buChar char="✅"/>
            </a:pPr>
            <a:r>
              <a:rPr lang="ro" sz="1500" b="0" i="0" strike="noStrike" cap="none" spc="0" baseline="0" dirty="0">
                <a:solidFill>
                  <a:srgbClr val="000000"/>
                </a:solidFill>
                <a:effectLst/>
                <a:latin typeface="Helvetica"/>
                <a:ea typeface="Helvetica"/>
                <a:cs typeface="Helvetica"/>
              </a:rPr>
              <a:t>Să aveți un plan pentru a gestiona imediat scurgerile, în siguranță și rapid</a:t>
            </a:r>
          </a:p>
          <a:p>
            <a:pPr marL="285750" indent="-285750">
              <a:lnSpc>
                <a:spcPct val="95000"/>
              </a:lnSpc>
              <a:spcBef>
                <a:spcPts val="600"/>
              </a:spcBef>
              <a:buSzPct val="85000"/>
              <a:buFont typeface=".Apple Color Emoji UI"/>
              <a:buChar char="✅"/>
            </a:pPr>
            <a:r>
              <a:rPr lang="ro" sz="1500" b="0" i="0" strike="noStrike" cap="none" spc="0" baseline="0" dirty="0">
                <a:solidFill>
                  <a:srgbClr val="000000"/>
                </a:solidFill>
                <a:effectLst/>
                <a:latin typeface="Helvetica"/>
                <a:ea typeface="Helvetica"/>
                <a:cs typeface="Helvetica"/>
              </a:rPr>
              <a:t>Asigurați-vă că sursa de apă este corespunzătoare și adecvată pentru sarcina respectivă</a:t>
            </a:r>
          </a:p>
          <a:p>
            <a:pPr marL="285750" indent="-285750">
              <a:lnSpc>
                <a:spcPct val="95000"/>
              </a:lnSpc>
              <a:spcBef>
                <a:spcPts val="600"/>
              </a:spcBef>
              <a:buSzPct val="85000"/>
              <a:buFont typeface=".Apple Color Emoji UI"/>
              <a:buChar char="✅"/>
            </a:pPr>
            <a:r>
              <a:rPr lang="ro" sz="1500" b="0" i="0" strike="noStrike" cap="none" spc="0" baseline="0" dirty="0">
                <a:solidFill>
                  <a:srgbClr val="000000"/>
                </a:solidFill>
                <a:effectLst/>
                <a:latin typeface="Helvetica"/>
                <a:ea typeface="Helvetica"/>
                <a:cs typeface="Helvetica"/>
              </a:rPr>
              <a:t>Reglați presiunea apei și dimensiunea stropilor în mod corespunzător pentru sarcina respectivă</a:t>
            </a:r>
          </a:p>
          <a:p>
            <a:pPr marL="285750" indent="-285750">
              <a:lnSpc>
                <a:spcPct val="95000"/>
              </a:lnSpc>
              <a:spcBef>
                <a:spcPts val="600"/>
              </a:spcBef>
              <a:buSzPct val="85000"/>
              <a:buFont typeface=".Apple Color Emoji UI"/>
              <a:buChar char="✅"/>
            </a:pPr>
            <a:r>
              <a:rPr lang="ro" sz="1500" b="0" i="0" strike="noStrike" cap="none" spc="0" baseline="0" dirty="0">
                <a:solidFill>
                  <a:srgbClr val="000000"/>
                </a:solidFill>
                <a:effectLst/>
                <a:latin typeface="Helvetica"/>
                <a:ea typeface="Helvetica"/>
                <a:cs typeface="Helvetica"/>
              </a:rPr>
              <a:t>Asigurați-vă că există o scurgere adecvată atunci când folosiți stropirea și furtunurile</a:t>
            </a:r>
          </a:p>
          <a:p>
            <a:pPr>
              <a:lnSpc>
                <a:spcPct val="95000"/>
              </a:lnSpc>
              <a:spcBef>
                <a:spcPts val="600"/>
              </a:spcBef>
            </a:pPr>
            <a:r>
              <a:rPr lang="ro" sz="1500" b="1" i="0" strike="noStrike" cap="none" spc="0" baseline="0" dirty="0">
                <a:solidFill>
                  <a:srgbClr val="000000"/>
                </a:solidFill>
                <a:effectLst/>
                <a:latin typeface="Helvetica"/>
                <a:ea typeface="Helvetica"/>
                <a:cs typeface="Helvetica"/>
              </a:rPr>
              <a:t>CE SĂ NU FACEȚI</a:t>
            </a:r>
          </a:p>
          <a:p>
            <a:pPr marL="285750" indent="-285750">
              <a:lnSpc>
                <a:spcPct val="95000"/>
              </a:lnSpc>
              <a:spcBef>
                <a:spcPts val="600"/>
              </a:spcBef>
              <a:buSzPct val="85000"/>
              <a:buFont typeface=".Apple Color Emoji UI"/>
              <a:buChar char="❌"/>
            </a:pPr>
            <a:r>
              <a:rPr lang="ro" sz="1500" b="0" i="0" strike="noStrike" cap="none" spc="0" baseline="0" dirty="0">
                <a:solidFill>
                  <a:srgbClr val="000000"/>
                </a:solidFill>
                <a:effectLst/>
                <a:latin typeface="Helvetica"/>
                <a:ea typeface="Helvetica"/>
                <a:cs typeface="Helvetica"/>
              </a:rPr>
              <a:t>Nu folosiți un jet puternic de apă pentru a curăța o gromadă de praf uscat. Va fi mai eficient să stropiți.</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a:blip r:embed="rId6"/>
          <a:srcRect l="41657" t="-738" r="451"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6626445" cy="850900"/>
          </a:xfrm>
        </p:spPr>
        <p:txBody>
          <a:bodyPr/>
          <a:lstStyle/>
          <a:p>
            <a:pPr>
              <a:lnSpc>
                <a:spcPct val="100000"/>
              </a:lnSpc>
            </a:pPr>
            <a:r>
              <a:rPr lang="ro" sz="2800" b="1" i="0" strike="noStrike" cap="none" spc="0" baseline="0" dirty="0">
                <a:solidFill>
                  <a:srgbClr val="F6A317"/>
                </a:solidFill>
                <a:effectLst/>
                <a:latin typeface="Helvetica"/>
                <a:ea typeface="Helvetica"/>
                <a:cs typeface="Helvetica"/>
              </a:rPr>
              <a:t>CE SĂ FACEȚI ȘI CE SĂ NU FACEȚI ÎN CEEA CE PRIVEȘTE BUNA IGIENĂ</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87201"/>
            <a:ext cx="6823707" cy="3230407"/>
          </a:xfrm>
        </p:spPr>
        <p:txBody>
          <a:bodyPr/>
          <a:lstStyle/>
          <a:p>
            <a:pPr>
              <a:lnSpc>
                <a:spcPct val="100000"/>
              </a:lnSpc>
              <a:spcBef>
                <a:spcPts val="600"/>
              </a:spcBef>
            </a:pPr>
            <a:r>
              <a:rPr lang="ro" sz="1600" b="1" i="0" strike="noStrike" cap="none" spc="0" baseline="0" dirty="0">
                <a:solidFill>
                  <a:srgbClr val="000000"/>
                </a:solidFill>
                <a:effectLst/>
                <a:latin typeface="Helvetica"/>
                <a:ea typeface="Helvetica"/>
                <a:cs typeface="Helvetica"/>
              </a:rPr>
              <a:t>CE SĂ FACEȚI</a:t>
            </a:r>
          </a:p>
          <a:p>
            <a:pPr marL="285750" indent="-285750">
              <a:lnSpc>
                <a:spcPct val="100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Spălați-vă pe mâini regulat</a:t>
            </a:r>
          </a:p>
          <a:p>
            <a:pPr marL="285750" indent="-285750">
              <a:lnSpc>
                <a:spcPct val="100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Scoateți hainele murdare înainte de a intra într-un spațiu de luat masa</a:t>
            </a:r>
          </a:p>
          <a:p>
            <a:pPr marL="285750" indent="-285750">
              <a:lnSpc>
                <a:spcPct val="100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Curățați regulat salopeta de lucru</a:t>
            </a:r>
          </a:p>
          <a:p>
            <a:pPr marL="285750" indent="-285750">
              <a:lnSpc>
                <a:spcPct val="100000"/>
              </a:lnSpc>
              <a:spcBef>
                <a:spcPts val="600"/>
              </a:spcBef>
              <a:spcAft>
                <a:spcPts val="600"/>
              </a:spcAft>
              <a:buSzPct val="85000"/>
              <a:buFont typeface=".Apple Color Emoji UI"/>
              <a:buChar char="✅"/>
            </a:pPr>
            <a:r>
              <a:rPr lang="ro" sz="1600" b="0" i="0" strike="noStrike" cap="none" spc="0" baseline="0" dirty="0">
                <a:solidFill>
                  <a:srgbClr val="000000"/>
                </a:solidFill>
                <a:effectLst/>
                <a:latin typeface="Helvetica"/>
                <a:ea typeface="Helvetica"/>
                <a:cs typeface="Helvetica"/>
              </a:rPr>
              <a:t>Folosiți zone de depozitare desemnate pentru hainele curate și pentru salopetele murdare</a:t>
            </a:r>
          </a:p>
          <a:p>
            <a:pPr>
              <a:lnSpc>
                <a:spcPct val="100000"/>
              </a:lnSpc>
              <a:spcBef>
                <a:spcPts val="600"/>
              </a:spcBef>
            </a:pPr>
            <a:r>
              <a:rPr lang="ro" sz="1600" b="1" i="0" strike="noStrike" cap="none" spc="0" baseline="0" dirty="0">
                <a:solidFill>
                  <a:srgbClr val="000000"/>
                </a:solidFill>
                <a:effectLst/>
                <a:latin typeface="Helvetica"/>
                <a:ea typeface="Helvetica"/>
                <a:cs typeface="Helvetica"/>
              </a:rPr>
              <a:t>CE SĂ NU FACEȚI</a:t>
            </a:r>
          </a:p>
          <a:p>
            <a:pPr marL="285750" indent="-285750">
              <a:lnSpc>
                <a:spcPct val="100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Nu fumați la locul de muncă</a:t>
            </a:r>
          </a:p>
          <a:p>
            <a:pPr marL="285750" indent="-285750">
              <a:lnSpc>
                <a:spcPct val="100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Nu depozitați și nu consumați mâncare și băutură la stațiile de lucru</a:t>
            </a:r>
          </a:p>
          <a:p>
            <a:pPr marL="285750" indent="-285750">
              <a:lnSpc>
                <a:spcPct val="100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Nu amestecați hainele murdare cu hainele curate</a:t>
            </a:r>
          </a:p>
          <a:p>
            <a:pPr marL="285750" indent="-285750">
              <a:lnSpc>
                <a:spcPct val="100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Nu luați acasă salopetele murdare</a:t>
            </a:r>
          </a:p>
          <a:p>
            <a:pPr marL="285750" indent="-285750">
              <a:lnSpc>
                <a:spcPct val="100000"/>
              </a:lnSpc>
              <a:spcBef>
                <a:spcPts val="600"/>
              </a:spcBef>
              <a:buSzPct val="85000"/>
              <a:buFont typeface=".Apple Color Emoji UI"/>
              <a:buChar char="✅"/>
            </a:pPr>
            <a:endParaRPr lang="en-US"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7818472"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7818472"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SLIDE GOL</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579312" cy="3682369"/>
          </a:xfrm>
        </p:spPr>
        <p:txBody>
          <a:bodyPr/>
          <a:lstStyle/>
          <a:p>
            <a:pPr>
              <a:lnSpc>
                <a:spcPts val="2400"/>
              </a:lnSpc>
            </a:pPr>
            <a:r>
              <a:rPr lang="ro" sz="1800" b="0" i="0" strike="noStrike" cap="none" spc="0" baseline="0" dirty="0">
                <a:solidFill>
                  <a:srgbClr val="000000"/>
                </a:solidFill>
                <a:effectLst/>
                <a:latin typeface="Helvetica"/>
                <a:ea typeface="Helvetica"/>
                <a:cs typeface="Helvetica"/>
              </a:rPr>
              <a:t>Folosiți acest slide pentru a crea materiale de curs personalizate, specifice unui mediu/context de lucru.</a:t>
            </a:r>
          </a:p>
          <a:p>
            <a:pPr>
              <a:lnSpc>
                <a:spcPts val="2400"/>
              </a:lnSpc>
            </a:pPr>
            <a:r>
              <a:rPr lang="ro" sz="1800" b="0" i="0" strike="noStrike" cap="none" spc="0" baseline="0" dirty="0">
                <a:solidFill>
                  <a:srgbClr val="000000"/>
                </a:solidFill>
                <a:effectLst/>
                <a:latin typeface="Helvetica"/>
                <a:ea typeface="Helvetica"/>
                <a:cs typeface="Helvetica"/>
              </a:rPr>
              <a:t>Pentru a schimba imaginea, apăsați butonul din dreapta al mouse-ului  &gt; schimbă imaginea &gt; </a:t>
            </a:r>
            <a:br>
              <a:rPr lang="en-IN" sz="1800" b="0" i="0" strike="noStrike" cap="none" spc="0" baseline="0" dirty="0">
                <a:solidFill>
                  <a:srgbClr val="000000"/>
                </a:solidFill>
                <a:effectLst/>
                <a:latin typeface="Helvetica"/>
                <a:ea typeface="Helvetica"/>
                <a:cs typeface="Helvetica"/>
              </a:rPr>
            </a:br>
            <a:r>
              <a:rPr lang="ro" sz="1800" b="0" i="0" strike="noStrike" cap="none" spc="0" baseline="0" dirty="0">
                <a:solidFill>
                  <a:srgbClr val="000000"/>
                </a:solidFill>
                <a:effectLst/>
                <a:latin typeface="Helvetica"/>
                <a:ea typeface="Helvetica"/>
                <a:cs typeface="Helvetica"/>
              </a:rPr>
              <a:t>din fișier.</a:t>
            </a:r>
          </a:p>
          <a:p>
            <a:pPr>
              <a:lnSpc>
                <a:spcPts val="2400"/>
              </a:lnSpc>
            </a:pPr>
            <a:r>
              <a:rPr lang="ro" sz="1800" b="0" i="0" strike="noStrike" cap="none" spc="0" baseline="0" dirty="0">
                <a:solidFill>
                  <a:srgbClr val="000000"/>
                </a:solidFill>
                <a:effectLst/>
                <a:latin typeface="Helvetica"/>
                <a:ea typeface="Helvetica"/>
                <a:cs typeface="Helvetica"/>
              </a:rPr>
              <a:t>Pentru a crea mai multe slide-uri, apăsați pe câmpul „Slide nou” de mai 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CONCLUZIE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5667802" cy="3682369"/>
          </a:xfrm>
        </p:spPr>
        <p:txBody>
          <a:bodyPr/>
          <a:lstStyle/>
          <a:p>
            <a:pPr>
              <a:lnSpc>
                <a:spcPts val="2400"/>
              </a:lnSpc>
              <a:spcBef>
                <a:spcPts val="600"/>
              </a:spcBef>
              <a:spcAft>
                <a:spcPts val="1000"/>
              </a:spcAft>
            </a:pPr>
            <a:r>
              <a:rPr lang="ro" sz="1800" b="0" i="0" strike="noStrike" cap="none" spc="0" baseline="0" dirty="0">
                <a:solidFill>
                  <a:srgbClr val="000000"/>
                </a:solidFill>
                <a:effectLst/>
                <a:latin typeface="Helvetica"/>
                <a:ea typeface="Helvetica"/>
                <a:cs typeface="Helvetica"/>
              </a:rPr>
              <a:t>Atunci când curățați și practicați buna igienă, rețineți:</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Folosiți metoda de curățare adecvată pentru sarcina care trebuie îndeplinită</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Verificați ca echipamentele să nu fie deteriorate și să funcționeze corect înainte de a le utiliza</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Practicați o bună igienă personală</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Evitați fumatul — fumatul crește efectele negative ale RCS asupra sănătății</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ALTE MATERIALE DE ÎNVĂȚARE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7" history="0"/>
              </a:rPr>
              <a:t>Bune practici la curățarea suprafețelor și a instalațiilor (Fișa de sarcini 2.1.1a)</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7" history="0"/>
              </a:rPr>
              <a:t>Bune practici pentru buna igienă </a:t>
            </a:r>
            <a:br>
              <a:rPr lang="en-IN" sz="1600" b="0" i="0" strike="noStrike" cap="none" spc="0" baseline="0" dirty="0">
                <a:solidFill>
                  <a:srgbClr val="000000"/>
                </a:solidFill>
                <a:effectLst/>
                <a:latin typeface="Helvetica"/>
                <a:ea typeface="Helvetica"/>
                <a:cs typeface="Helvetica"/>
                <a:hlinkClick r:id="rId7" history="0"/>
              </a:rPr>
            </a:br>
            <a:r>
              <a:rPr lang="ro" sz="1600" b="0" i="0" strike="noStrike" cap="none" spc="0" baseline="0" dirty="0">
                <a:solidFill>
                  <a:srgbClr val="000000"/>
                </a:solidFill>
                <a:effectLst/>
                <a:latin typeface="Helvetica"/>
                <a:ea typeface="Helvetica"/>
                <a:cs typeface="Helvetica"/>
                <a:hlinkClick r:id="rId7" history="0"/>
              </a:rPr>
              <a:t>(Fișa de sarcini 2.1.10)</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8" history="0"/>
              </a:rPr>
              <a:t>Ghid de bune practici NEPSI</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9" history="0"/>
              </a:rPr>
              <a:t>Ghid NEPSI pentru IMM-uri</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ro" sz="1750" b="0" i="0" strike="noStrike" cap="none" spc="0" baseline="0">
                <a:solidFill>
                  <a:srgbClr val="000000"/>
                </a:solidFill>
                <a:effectLst/>
                <a:latin typeface="Calibri"/>
                <a:ea typeface="Calibri"/>
                <a:cs typeface="Calibri"/>
              </a:rPr>
              <a:t>Vizitați </a:t>
            </a:r>
            <a:r>
              <a:rPr lang="ro" sz="1750" b="1" i="0" strike="noStrike" cap="none" spc="0" baseline="0">
                <a:solidFill>
                  <a:srgbClr val="000000"/>
                </a:solidFill>
                <a:effectLst/>
                <a:latin typeface="Calibri"/>
                <a:ea typeface="Calibri"/>
                <a:cs typeface="Calibri"/>
              </a:rPr>
              <a:t>Platforma de e-learning NEPSI</a:t>
            </a:r>
            <a:r>
              <a:rPr lang="ro" sz="1750" b="0" i="0" strike="noStrike" cap="none" spc="0" baseline="0">
                <a:solidFill>
                  <a:srgbClr val="000000"/>
                </a:solidFill>
                <a:effectLst/>
                <a:latin typeface="Calibri"/>
                <a:ea typeface="Calibri"/>
                <a:cs typeface="Calibri"/>
              </a:rPr>
              <a:t> la </a:t>
            </a:r>
            <a:r>
              <a:rPr lang="ro" sz="1750" b="0" i="0" strike="noStrike" cap="none" spc="0" baseline="0">
                <a:solidFill>
                  <a:srgbClr val="000000"/>
                </a:solidFill>
                <a:effectLst/>
                <a:latin typeface="Calibri"/>
                <a:ea typeface="Calibri"/>
                <a:cs typeface="Calibri"/>
                <a:hlinkClick r:id="rId10" history="0"/>
              </a:rPr>
              <a:t>training.nepsi.eu</a:t>
            </a:r>
            <a:r>
              <a:rPr lang="ro" sz="1750" b="0" i="0" strike="noStrike" cap="none" spc="0" baseline="0">
                <a:solidFill>
                  <a:srgbClr val="000000"/>
                </a:solidFill>
                <a:effectLst/>
                <a:latin typeface="Calibri"/>
                <a:ea typeface="Calibri"/>
                <a:cs typeface="Calibri"/>
              </a:rPr>
              <a:t> pentru mai multe resurse de învățare privind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9"/>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15"/>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7"/>
</p:tagLst>
</file>

<file path=ppt/tags/tag20.xml><?xml version="1.0" encoding="utf-8"?>
<p:tagLst xmlns:a="http://schemas.openxmlformats.org/drawingml/2006/main" xmlns:r="http://schemas.openxmlformats.org/officeDocument/2006/relationships" xmlns:p="http://schemas.openxmlformats.org/presentationml/2006/main">
  <p:tag name="AS_UNIQUEID" val="28"/>
</p:tagLst>
</file>

<file path=ppt/tags/tag21.xml><?xml version="1.0" encoding="utf-8"?>
<p:tagLst xmlns:a="http://schemas.openxmlformats.org/drawingml/2006/main" xmlns:r="http://schemas.openxmlformats.org/officeDocument/2006/relationships" xmlns:p="http://schemas.openxmlformats.org/presentationml/2006/main">
  <p:tag name="AS_UNIQUEID" val="21"/>
</p:tagLst>
</file>

<file path=ppt/tags/tag22.xml><?xml version="1.0" encoding="utf-8"?>
<p:tagLst xmlns:a="http://schemas.openxmlformats.org/drawingml/2006/main" xmlns:r="http://schemas.openxmlformats.org/officeDocument/2006/relationships" xmlns:p="http://schemas.openxmlformats.org/presentationml/2006/main">
  <p:tag name="AS_UNIQUEID" val="22"/>
</p:tagLst>
</file>

<file path=ppt/tags/tag23.xml><?xml version="1.0" encoding="utf-8"?>
<p:tagLst xmlns:a="http://schemas.openxmlformats.org/drawingml/2006/main" xmlns:r="http://schemas.openxmlformats.org/officeDocument/2006/relationships" xmlns:p="http://schemas.openxmlformats.org/presentationml/2006/main">
  <p:tag name="AS_UNIQUEID" val="2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31"/>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44"/>
</p:tagLst>
</file>

<file path=ppt/tags/tag33.xml><?xml version="1.0" encoding="utf-8"?>
<p:tagLst xmlns:a="http://schemas.openxmlformats.org/drawingml/2006/main" xmlns:r="http://schemas.openxmlformats.org/officeDocument/2006/relationships" xmlns:p="http://schemas.openxmlformats.org/presentationml/2006/main">
  <p:tag name="AS_UNIQUEID" val="38"/>
</p:tagLst>
</file>

<file path=ppt/tags/tag34.xml><?xml version="1.0" encoding="utf-8"?>
<p:tagLst xmlns:a="http://schemas.openxmlformats.org/drawingml/2006/main" xmlns:r="http://schemas.openxmlformats.org/officeDocument/2006/relationships" xmlns:p="http://schemas.openxmlformats.org/presentationml/2006/main">
  <p:tag name="AS_UNIQUEID" val="39"/>
</p:tagLst>
</file>

<file path=ppt/tags/tag35.xml><?xml version="1.0" encoding="utf-8"?>
<p:tagLst xmlns:a="http://schemas.openxmlformats.org/drawingml/2006/main" xmlns:r="http://schemas.openxmlformats.org/officeDocument/2006/relationships" xmlns:p="http://schemas.openxmlformats.org/presentationml/2006/main">
  <p:tag name="AS_UNIQUEID" val="40"/>
</p:tagLst>
</file>

<file path=ppt/tags/tag36.xml><?xml version="1.0" encoding="utf-8"?>
<p:tagLst xmlns:a="http://schemas.openxmlformats.org/drawingml/2006/main" xmlns:r="http://schemas.openxmlformats.org/officeDocument/2006/relationships" xmlns:p="http://schemas.openxmlformats.org/presentationml/2006/main">
  <p:tag name="AS_UNIQUEID" val="50"/>
</p:tagLst>
</file>

<file path=ppt/tags/tag37.xml><?xml version="1.0" encoding="utf-8"?>
<p:tagLst xmlns:a="http://schemas.openxmlformats.org/drawingml/2006/main" xmlns:r="http://schemas.openxmlformats.org/officeDocument/2006/relationships" xmlns:p="http://schemas.openxmlformats.org/presentationml/2006/main">
  <p:tag name="AS_UNIQUEID" val="51"/>
</p:tagLst>
</file>

<file path=ppt/tags/tag38.xml><?xml version="1.0" encoding="utf-8"?>
<p:tagLst xmlns:a="http://schemas.openxmlformats.org/drawingml/2006/main" xmlns:r="http://schemas.openxmlformats.org/officeDocument/2006/relationships" xmlns:p="http://schemas.openxmlformats.org/presentationml/2006/main">
  <p:tag name="AS_UNIQUEID" val="52"/>
</p:tagLst>
</file>

<file path=ppt/tags/tag39.xml><?xml version="1.0" encoding="utf-8"?>
<p:tagLst xmlns:a="http://schemas.openxmlformats.org/drawingml/2006/main" xmlns:r="http://schemas.openxmlformats.org/officeDocument/2006/relationships" xmlns:p="http://schemas.openxmlformats.org/presentationml/2006/main">
  <p:tag name="AS_UNIQUEID" val="53"/>
</p:tagLst>
</file>

<file path=ppt/tags/tag40.xml><?xml version="1.0" encoding="utf-8"?>
<p:tagLst xmlns:a="http://schemas.openxmlformats.org/drawingml/2006/main" xmlns:r="http://schemas.openxmlformats.org/officeDocument/2006/relationships" xmlns:p="http://schemas.openxmlformats.org/presentationml/2006/main">
  <p:tag name="AS_UNIQUEID" val="46"/>
</p:tagLst>
</file>

<file path=ppt/tags/tag41.xml><?xml version="1.0" encoding="utf-8"?>
<p:tagLst xmlns:a="http://schemas.openxmlformats.org/drawingml/2006/main" xmlns:r="http://schemas.openxmlformats.org/officeDocument/2006/relationships" xmlns:p="http://schemas.openxmlformats.org/presentationml/2006/main">
  <p:tag name="AS_UNIQUEID" val="47"/>
</p:tagLst>
</file>

<file path=ppt/tags/tag42.xml><?xml version="1.0" encoding="utf-8"?>
<p:tagLst xmlns:a="http://schemas.openxmlformats.org/drawingml/2006/main" xmlns:r="http://schemas.openxmlformats.org/officeDocument/2006/relationships" xmlns:p="http://schemas.openxmlformats.org/presentationml/2006/main">
  <p:tag name="AS_UNIQUEID" val="4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purl.org/dc/terms/"/>
    <ds:schemaRef ds:uri="d8ecf516-e360-4672-81b9-68723bedb71f"/>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6d9d7403-2d8c-4818-ae25-2c5629bc7330"/>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55B264E7-A6F7-40E3-A994-7752B28C57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53</TotalTime>
  <Words>1617</Words>
  <Application>Microsoft Macintosh PowerPoint</Application>
  <PresentationFormat>Widescreen</PresentationFormat>
  <Paragraphs>122</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32</cp:revision>
  <dcterms:created xsi:type="dcterms:W3CDTF">2020-06-24T14:35:04Z</dcterms:created>
  <dcterms:modified xsi:type="dcterms:W3CDTF">2024-11-13T12:03:59Z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