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client id="{D7117798-ED44-4AC5-8E94-3F854DD64433}" v="113" dt="2022-09-27T12:14:05.354"/>
    <p1510:client id="{ED2BECF0-0C70-44A7-B817-06732DD96054}" v="3" dt="2022-09-27T13:31:10.7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3061" autoAdjust="0"/>
  </p:normalViewPr>
  <p:slideViewPr>
    <p:cSldViewPr snapToGrid="0" snapToObjects="1">
      <p:cViewPr varScale="1">
        <p:scale>
          <a:sx n="114" d="100"/>
          <a:sy n="114" d="100"/>
        </p:scale>
        <p:origin x="92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Прекомерното излагане на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кварцов прах.</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Това обучение дава препоръки за поддръжка, обслужване и ремонтни дейности в среда с материали, съдържащи кристален силициев диоксид.</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На някои служители и подизпълнители - напр. монтажници, електротехници, охранители и общи работници ще им се налага да извършват поддръжка, обслужване и ремонтни дейности. Служителите могат да предприемат няколко мерки, за да гарантират, че тези дейности се извършват безопасно.</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Работните площадки са оживени места. Съобразете се с околните фактори за да подпомогнете дейностите по поддръжка,обслужване и ремонт. </a:t>
            </a:r>
          </a:p>
          <a:p>
            <a:endParaRPr lang="en-US" sz="1200" dirty="0">
              <a:latin typeface="+mn-lt"/>
            </a:endParaRPr>
          </a:p>
          <a:p>
            <a:r>
              <a:rPr lang="bg" sz="1200" b="0" i="0" strike="noStrike" cap="none" spc="0" baseline="0" dirty="0">
                <a:solidFill>
                  <a:srgbClr val="000000"/>
                </a:solidFill>
                <a:effectLst/>
                <a:latin typeface="+mn-lt"/>
                <a:ea typeface="Calibri"/>
                <a:cs typeface="Calibri"/>
              </a:rPr>
              <a:t>Уверете се, че работното място е чисто от разливи и системите за екстракция са включени и функционират. Това ще намали риска от нараняване - чистото работно място е безопасно работно място.</a:t>
            </a:r>
          </a:p>
          <a:p>
            <a:endParaRPr lang="en-US" sz="1200" dirty="0">
              <a:latin typeface="+mn-lt"/>
            </a:endParaRPr>
          </a:p>
          <a:p>
            <a:r>
              <a:rPr lang="bg" sz="1200" b="0" i="0" strike="noStrike" cap="none" spc="0" baseline="0" dirty="0">
                <a:solidFill>
                  <a:srgbClr val="000000"/>
                </a:solidFill>
                <a:effectLst/>
                <a:latin typeface="+mn-lt"/>
                <a:ea typeface="Calibri"/>
                <a:cs typeface="Calibri"/>
              </a:rPr>
              <a:t>Осигуряването на лентови скрепери на конвейрите ще намали разливите.</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Въпреки че излагането на прах е основна грижа за всички работници на обекта, допълнителните опасности могат да представляват риск за лицата, извършващи дейности по поддръжка, обслужване и ремонт. Преди да започнат подобни дейности помислете за опасностите, свързани с излагането на RCS.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Това видео покрива добрите практики за поддръжка, обслужване и ремонтни дейности.</a:t>
            </a:r>
          </a:p>
          <a:p>
            <a:endParaRPr lang="en-US" sz="1200" dirty="0">
              <a:latin typeface="+mn-lt"/>
            </a:endParaRPr>
          </a:p>
          <a:p>
            <a:r>
              <a:rPr lang="bg" sz="1200" b="0" i="0" strike="noStrike" cap="none" spc="0" baseline="0" dirty="0">
                <a:solidFill>
                  <a:srgbClr val="000000"/>
                </a:solidFill>
                <a:effectLst/>
                <a:latin typeface="+mn-lt"/>
                <a:ea typeface="Calibri"/>
                <a:cs typeface="Calibri"/>
              </a:rPr>
              <a:t>До видеото виждате графика и червена лента, която илюстрира концентрацията на прах в mg/m3.</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Измерването на концентрацията на прах не е само за RCS, а е базиран на осреднено измерване. Това, което е от съществено значение, не е стойността на концентрацията на прах, а относителната разлика между нивата на излагане по време на препоръчителната практика и друга практика.</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bg" sz="1200" b="0" i="0" strike="noStrike" cap="none" spc="0" baseline="0" dirty="0">
                <a:solidFill>
                  <a:srgbClr val="000000"/>
                </a:solidFill>
                <a:effectLst/>
                <a:latin typeface="+mn-lt"/>
                <a:ea typeface="Calibri"/>
                <a:cs typeface="Calibri"/>
              </a:rPr>
              <a:t>Поддръжката, обслужването и ремонтите са задължителни, рутинни процедури за всички индустрии. Проверете и приложете мерки в помощ на работника.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590207" y="429114"/>
            <a:ext cx="322714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bg" sz="1400" b="1" i="0" strike="noStrike" cap="none" spc="0" baseline="0" dirty="0">
                <a:solidFill>
                  <a:srgbClr val="F6A317"/>
                </a:solidFill>
                <a:effectLst/>
                <a:latin typeface="Helvetica"/>
                <a:ea typeface="Helvetica"/>
                <a:cs typeface="Helvetica"/>
              </a:rPr>
              <a:t>ОБУЧЕНИЕ ДОБРИ ПРАКТИКИ ЗА ПОДДРЪЖКА, ОБСЛУЖВАНЕ </a:t>
            </a:r>
            <a:br>
              <a:rPr lang="en-IN" sz="1400" b="1" i="0" strike="noStrike" cap="none" spc="0" baseline="0" dirty="0">
                <a:solidFill>
                  <a:srgbClr val="F6A317"/>
                </a:solidFill>
                <a:effectLst/>
                <a:latin typeface="Helvetica"/>
                <a:ea typeface="Helvetica"/>
                <a:cs typeface="Helvetica"/>
              </a:rPr>
            </a:br>
            <a:r>
              <a:rPr lang="bg" sz="1400" b="1" i="0" strike="noStrike" cap="none" spc="0" baseline="0" dirty="0">
                <a:solidFill>
                  <a:srgbClr val="F6A317"/>
                </a:solidFill>
                <a:effectLst/>
                <a:latin typeface="Helvetica"/>
                <a:ea typeface="Helvetica"/>
                <a:cs typeface="Helvetica"/>
              </a:rPr>
              <a:t>И РЕМОНТНИ ДЕЙНОСТИ</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6456911" cy="1691348"/>
          </a:xfrm>
        </p:spPr>
        <p:txBody>
          <a:bodyPr anchor="t"/>
          <a:lstStyle/>
          <a:p>
            <a:pPr>
              <a:lnSpc>
                <a:spcPct val="100000"/>
              </a:lnSpc>
            </a:pPr>
            <a:r>
              <a:rPr lang="bg" sz="2800" b="1" i="0" strike="noStrike" cap="none" spc="0" baseline="0" dirty="0">
                <a:solidFill>
                  <a:srgbClr val="FFFFFF"/>
                </a:solidFill>
                <a:effectLst/>
                <a:latin typeface="Helvetica"/>
                <a:ea typeface="Helvetica"/>
                <a:cs typeface="Helvetica"/>
              </a:rPr>
              <a:t>ОБУЧЕНИЕ ДОБРИ ПРАКТИКИ ЗА ПОДДРЪЖКА, ОБСЛУЖВАНЕ </a:t>
            </a:r>
            <a:br>
              <a:rPr lang="en-IN" sz="2800" b="1" i="0" strike="noStrike" cap="none" spc="0" baseline="0" dirty="0">
                <a:solidFill>
                  <a:srgbClr val="FFFFFF"/>
                </a:solidFill>
                <a:effectLst/>
                <a:latin typeface="Helvetica"/>
                <a:ea typeface="Helvetica"/>
                <a:cs typeface="Helvetica"/>
              </a:rPr>
            </a:br>
            <a:r>
              <a:rPr lang="bg" sz="2800" b="1" i="0" strike="noStrike" cap="none" spc="0" baseline="0" dirty="0">
                <a:solidFill>
                  <a:srgbClr val="FFFFFF"/>
                </a:solidFill>
                <a:effectLst/>
                <a:latin typeface="Helvetica"/>
                <a:ea typeface="Helvetica"/>
                <a:cs typeface="Helvetica"/>
              </a:rPr>
              <a:t>И РЕМОНТНИ ДЕЙНОСТИ</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8630307" y="257174"/>
            <a:ext cx="3171168" cy="962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 пакет, ако е необходимо. </a:t>
            </a:r>
          </a:p>
          <a:p>
            <a:pPr>
              <a:lnSpc>
                <a:spcPts val="2400"/>
              </a:lnSpc>
            </a:pPr>
            <a:endParaRPr lang="bg-BG" sz="1800" dirty="0">
              <a:latin typeface="Helvetica"/>
              <a:cs typeface="Helvetica"/>
            </a:endParaRP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77345" cy="3682369"/>
          </a:xfrm>
        </p:spPr>
        <p:txBody>
          <a:bodyPr lIns="91440" tIns="45720" rIns="91440" bIns="45720" anchor="t"/>
          <a:lstStyle/>
          <a:p>
            <a:pPr>
              <a:lnSpc>
                <a:spcPts val="2400"/>
              </a:lnSpc>
              <a:spcBef>
                <a:spcPts val="600"/>
              </a:spcBef>
            </a:pPr>
            <a:r>
              <a:rPr lang="bg" sz="1800" b="1" i="0" strike="noStrike" cap="none" spc="0" baseline="0" dirty="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spcBef>
                <a:spcPts val="600"/>
              </a:spcBef>
            </a:pPr>
            <a:r>
              <a:rPr lang="bg" sz="1800" b="0" i="0" strike="noStrike" cap="none" spc="0" baseline="0" dirty="0">
                <a:solidFill>
                  <a:srgbClr val="000000"/>
                </a:solidFill>
                <a:effectLst/>
                <a:latin typeface="Helvetica"/>
                <a:ea typeface="Helvetica"/>
                <a:cs typeface="Helvetica"/>
              </a:rPr>
              <a:t>В това PowerPoint обучение  Вие ще научите:</a:t>
            </a:r>
          </a:p>
          <a:p>
            <a:pPr marL="285750" indent="-285750">
              <a:lnSpc>
                <a:spcPts val="2400"/>
              </a:lnSpc>
              <a:spcBef>
                <a:spcPts val="3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Как да намалите излагането на вредния респирабилен кристален силициев прах (RCS), когато извършвате поддръжка,</a:t>
            </a:r>
            <a:r>
              <a:rPr lang="bg" sz="1800" dirty="0">
                <a:solidFill>
                  <a:srgbClr val="000000"/>
                </a:solidFill>
                <a:latin typeface="Helvetica"/>
                <a:ea typeface="Helvetica"/>
                <a:cs typeface="Helvetica"/>
              </a:rPr>
              <a:t> обслужване</a:t>
            </a:r>
            <a:r>
              <a:rPr lang="bg" sz="1800" b="0" i="0" strike="noStrike" cap="none" spc="0" baseline="0" dirty="0">
                <a:solidFill>
                  <a:srgbClr val="000000"/>
                </a:solidFill>
                <a:effectLst/>
                <a:latin typeface="Helvetica"/>
                <a:ea typeface="Helvetica"/>
                <a:cs typeface="Helvetica"/>
              </a:rPr>
              <a:t> и ремонтни дейности.</a:t>
            </a:r>
          </a:p>
          <a:p>
            <a:pPr marL="285750" indent="-285750">
              <a:lnSpc>
                <a:spcPts val="2400"/>
              </a:lnSpc>
              <a:spcBef>
                <a:spcPts val="3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Допълнителни опасности на работното място.</a:t>
            </a:r>
          </a:p>
          <a:p>
            <a:pPr marL="285750" indent="-285750">
              <a:lnSpc>
                <a:spcPts val="2400"/>
              </a:lnSpc>
              <a:spcBef>
                <a:spcPts val="300"/>
              </a:spcBef>
              <a:buFont typeface="Arial" panose="020B0604020202020204" pitchFamily="34" charset="0"/>
              <a:buChar char="•"/>
            </a:pPr>
            <a:r>
              <a:rPr lang="bg" sz="1800" b="0" i="0" strike="noStrike" cap="none" spc="0" baseline="0" dirty="0">
                <a:solidFill>
                  <a:srgbClr val="FF0000"/>
                </a:solidFill>
                <a:effectLst/>
                <a:latin typeface="Helvetica"/>
                <a:ea typeface="Helvetica"/>
                <a:cs typeface="Helvetica"/>
              </a:rPr>
              <a:t>Текст за попълване от инструктор, ако е въведен персонализиран слайд, вмъкване и преглед на съдържанието.</a:t>
            </a:r>
          </a:p>
          <a:p>
            <a:pPr marL="285750" indent="-285750">
              <a:lnSpc>
                <a:spcPts val="2400"/>
              </a:lnSpc>
              <a:spcBef>
                <a:spcPts val="600"/>
              </a:spcBef>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bg" sz="1800" b="0" i="0" strike="noStrike" cap="none" spc="0" baseline="0">
                <a:solidFill>
                  <a:srgbClr val="000000"/>
                </a:solidFill>
                <a:effectLst/>
                <a:latin typeface="Helvetica"/>
                <a:ea typeface="Helvetica"/>
                <a:cs typeface="Helvetica"/>
              </a:rPr>
              <a:t>Дейностите по поддръжка, обслужване и ремонт са подкрепени от добра хигиена и поддържане на чистота, което е една от петте основни техники за контрол на праха.</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45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267924" cy="2023631"/>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ДОБРА ХИГИЕНА / ПОДДРЪЖКА</a:t>
            </a:r>
          </a:p>
          <a:p>
            <a:r>
              <a:rPr lang="bg" sz="1200" b="0" i="0" strike="noStrike" cap="none" spc="0" baseline="0" dirty="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456000"/>
            <a:ext cx="2134063" cy="1700960"/>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dirty="0">
                <a:solidFill>
                  <a:srgbClr val="000000"/>
                </a:solidFill>
                <a:effectLst/>
                <a:latin typeface="Calibri"/>
                <a:ea typeface="Calibri"/>
                <a:cs typeface="Calibri"/>
              </a:rPr>
              <a:t>Провеждане на процеси, създаващи респирабилен  кристален силициев прах (RCS) в изолирана среда предотвратява излагането на прах при първоизточника.</a:t>
            </a:r>
          </a:p>
          <a:p>
            <a:pPr>
              <a:spcAft>
                <a:spcPts val="300"/>
              </a:spcAft>
            </a:pPr>
            <a:endParaRPr lang="en-US" dirty="0"/>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dirty="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 на праха са недостатъчни .</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позволяват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976252" cy="850900"/>
          </a:xfrm>
        </p:spPr>
        <p:txBody>
          <a:bodyPr lIns="91440" tIns="45720" rIns="91440" bIns="45720" anchor="t"/>
          <a:lstStyle/>
          <a:p>
            <a:pPr>
              <a:lnSpc>
                <a:spcPct val="100000"/>
              </a:lnSpc>
            </a:pPr>
            <a:r>
              <a:rPr lang="bg" sz="2800" b="1" i="0" strike="noStrike" cap="none" spc="0" baseline="0" dirty="0">
                <a:solidFill>
                  <a:srgbClr val="F6A317"/>
                </a:solidFill>
                <a:effectLst/>
                <a:latin typeface="Helvetica"/>
                <a:ea typeface="Helvetica"/>
                <a:cs typeface="Helvetica"/>
              </a:rPr>
              <a:t>РИСКОВЕ ОТ ТЕЗИ </a:t>
            </a:r>
            <a:r>
              <a:rPr lang="bg" sz="2800" dirty="0">
                <a:latin typeface="Helvetica"/>
                <a:ea typeface="Helvetica"/>
                <a:cs typeface="Helvetica"/>
              </a:rPr>
              <a:t>ДЕЙНОСТИ</a:t>
            </a:r>
            <a:endParaRPr lang="bg"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Тази дейност може да бъде много прашна.</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Продължителното излагане на високи нива на RCS може да причини белодробно заболяване.</a:t>
            </a:r>
          </a:p>
          <a:p>
            <a:pPr>
              <a:lnSpc>
                <a:spcPts val="2400"/>
              </a:lnSpc>
            </a:pPr>
            <a:r>
              <a:rPr lang="bg" sz="1800" b="0" i="0" strike="noStrike" cap="none" spc="0" baseline="0" dirty="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dirty="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dirty="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ТИПОВЕ ПОДДРЪЖКА, ОБСЛУЖВАНЕ И РЕМОНТ</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lIns="91440" tIns="45720" rIns="91440" bIns="45720" anchor="t"/>
          <a:lstStyle/>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Планирана ежедневна, превантивна поддръжка/обслужване/ремонт.</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Планирана рутинна, превантивна поддръжка/обслужване/ремонт.</a:t>
            </a:r>
          </a:p>
          <a:p>
            <a:pPr marL="285750" indent="-285750">
              <a:lnSpc>
                <a:spcPts val="2400"/>
              </a:lnSpc>
              <a:buFont typeface="Arial" panose="020B0604020202020204" pitchFamily="34" charset="0"/>
              <a:buChar char="•"/>
            </a:pPr>
            <a:r>
              <a:rPr lang="bg" sz="1800" dirty="0">
                <a:solidFill>
                  <a:srgbClr val="000000"/>
                </a:solidFill>
                <a:latin typeface="Helvetica"/>
                <a:ea typeface="Helvetica"/>
                <a:cs typeface="Helvetica"/>
              </a:rPr>
              <a:t>Аварии и извънредни</a:t>
            </a:r>
            <a:r>
              <a:rPr lang="bg" sz="1800" b="0" i="0" strike="noStrike" cap="none" spc="0" baseline="0" dirty="0">
                <a:solidFill>
                  <a:srgbClr val="000000"/>
                </a:solidFill>
                <a:effectLst/>
                <a:latin typeface="Helvetica"/>
                <a:ea typeface="Helvetica"/>
                <a:cs typeface="Helvetica"/>
              </a:rPr>
              <a:t> ситуации.</a:t>
            </a:r>
          </a:p>
          <a:p>
            <a:pPr>
              <a:lnSpc>
                <a:spcPts val="2400"/>
              </a:lnSpc>
            </a:pPr>
            <a:endParaRPr lang="en-US" sz="1800">
              <a:solidFill>
                <a:schemeClr val="bg1">
                  <a:lumMod val="65000"/>
                </a:schemeClr>
              </a:solidFill>
            </a:endParaRPr>
          </a:p>
          <a:p>
            <a:pPr>
              <a:lnSpc>
                <a:spcPts val="2400"/>
              </a:lnSpc>
            </a:pPr>
            <a:r>
              <a:rPr lang="bg" sz="1800" dirty="0">
                <a:solidFill>
                  <a:srgbClr val="A6A6A6"/>
                </a:solidFill>
                <a:latin typeface="Helvetica"/>
                <a:ea typeface="Helvetica"/>
                <a:cs typeface="Helvetica"/>
              </a:rPr>
              <a:t>   </a:t>
            </a:r>
            <a:r>
              <a:rPr lang="bg" sz="1800" b="0" i="0" strike="noStrike" cap="none" spc="0" baseline="0" dirty="0">
                <a:solidFill>
                  <a:srgbClr val="A6A6A6"/>
                </a:solidFill>
                <a:effectLst/>
                <a:latin typeface="Helvetica"/>
                <a:ea typeface="Helvetica"/>
                <a:cs typeface="Helvetica"/>
              </a:rPr>
              <a:t> (непълен списък)</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3" y="1640901"/>
            <a:ext cx="6250573"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ФАКТОРИ НА ОКОЛНАТА СРЕДА</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6185258" cy="3301845"/>
          </a:xfrm>
        </p:spPr>
        <p:txBody>
          <a:bodyPr lIns="91440" tIns="45720" rIns="91440" bIns="45720" anchor="t"/>
          <a:lstStyle/>
          <a:p>
            <a:pPr>
              <a:lnSpc>
                <a:spcPct val="100000"/>
              </a:lnSpc>
              <a:spcBef>
                <a:spcPts val="600"/>
              </a:spcBef>
              <a:spcAft>
                <a:spcPts val="1000"/>
              </a:spcAft>
            </a:pPr>
            <a:r>
              <a:rPr lang="bg" sz="1600" b="0" i="0" strike="noStrike" cap="none" spc="0" baseline="0" dirty="0">
                <a:solidFill>
                  <a:srgbClr val="000000"/>
                </a:solidFill>
                <a:effectLst/>
                <a:latin typeface="Helvetica"/>
                <a:ea typeface="Helvetica"/>
                <a:cs typeface="Helvetica"/>
              </a:rPr>
              <a:t>Помощ от:</a:t>
            </a:r>
          </a:p>
          <a:p>
            <a:pPr marL="285750" indent="-285750">
              <a:lnSpc>
                <a:spcPct val="100000"/>
              </a:lnSpc>
              <a:spcBef>
                <a:spcPts val="600"/>
              </a:spcBef>
              <a:buFont typeface="Arial" panose="020B0604020202020204" pitchFamily="34" charset="0"/>
              <a:buChar char="•"/>
            </a:pPr>
            <a:r>
              <a:rPr lang="bg" sz="1500" b="0" i="0" strike="noStrike" cap="none" spc="0" baseline="0" dirty="0">
                <a:solidFill>
                  <a:srgbClr val="000000"/>
                </a:solidFill>
                <a:effectLst/>
                <a:latin typeface="Helvetica"/>
                <a:ea typeface="Helvetica"/>
                <a:cs typeface="Helvetica"/>
              </a:rPr>
              <a:t>Планирайте предварително процедурите и оборудването (включително лични предпазни средства) за безопасно справяне с неизправности, повреди и разливи.</a:t>
            </a:r>
          </a:p>
          <a:p>
            <a:pPr marL="285750" indent="-285750">
              <a:lnSpc>
                <a:spcPct val="100000"/>
              </a:lnSpc>
              <a:spcBef>
                <a:spcPts val="600"/>
              </a:spcBef>
              <a:buFont typeface="Arial" panose="020B0604020202020204" pitchFamily="34" charset="0"/>
              <a:buChar char="•"/>
            </a:pPr>
            <a:r>
              <a:rPr lang="bg" sz="1500" b="0" i="0" strike="noStrike" cap="none" spc="0" baseline="0" dirty="0">
                <a:solidFill>
                  <a:srgbClr val="000000"/>
                </a:solidFill>
                <a:effectLst/>
                <a:latin typeface="Helvetica"/>
                <a:ea typeface="Helvetica"/>
                <a:cs typeface="Helvetica"/>
              </a:rPr>
              <a:t>Бъдете сигурни, че работното място е чисто, използвайки подходящите методи за почистване.</a:t>
            </a:r>
          </a:p>
          <a:p>
            <a:pPr marL="285750" indent="-285750">
              <a:lnSpc>
                <a:spcPct val="100000"/>
              </a:lnSpc>
              <a:spcBef>
                <a:spcPts val="600"/>
              </a:spcBef>
              <a:buFont typeface="Arial" panose="020B0604020202020204" pitchFamily="34" charset="0"/>
              <a:buChar char="•"/>
            </a:pPr>
            <a:r>
              <a:rPr lang="bg" sz="1500" b="0" i="0" strike="noStrike" cap="none" spc="0" baseline="0" dirty="0">
                <a:solidFill>
                  <a:srgbClr val="000000"/>
                </a:solidFill>
                <a:effectLst/>
                <a:latin typeface="Helvetica"/>
                <a:ea typeface="Helvetica"/>
                <a:cs typeface="Helvetica"/>
              </a:rPr>
              <a:t>Почиствайте подовете и оборудването с маркуч с ниско налягане или мокро забърсване - никога не метете прах със суха метла. </a:t>
            </a:r>
          </a:p>
          <a:p>
            <a:pPr marL="285750" indent="-285750">
              <a:lnSpc>
                <a:spcPct val="100000"/>
              </a:lnSpc>
              <a:spcBef>
                <a:spcPts val="600"/>
              </a:spcBef>
              <a:buFont typeface="Arial" panose="020B0604020202020204" pitchFamily="34" charset="0"/>
              <a:buChar char="•"/>
            </a:pPr>
            <a:r>
              <a:rPr lang="bg" sz="1500" b="0" i="0" strike="noStrike" cap="none" spc="0" baseline="0" dirty="0">
                <a:solidFill>
                  <a:srgbClr val="000000"/>
                </a:solidFill>
                <a:effectLst/>
                <a:latin typeface="Helvetica"/>
                <a:ea typeface="Helvetica"/>
                <a:cs typeface="Helvetica"/>
              </a:rPr>
              <a:t>Почиствайте сухите разливи с прахосмукачка, която има HEPA филтър - никога не почиствайте с въздушен компресор.</a:t>
            </a:r>
          </a:p>
          <a:p>
            <a:pPr marL="285750" indent="-285750">
              <a:lnSpc>
                <a:spcPct val="100000"/>
              </a:lnSpc>
              <a:spcBef>
                <a:spcPts val="600"/>
              </a:spcBef>
              <a:buFont typeface="Arial" panose="020B0604020202020204" pitchFamily="34" charset="0"/>
              <a:buChar char="•"/>
            </a:pPr>
            <a:r>
              <a:rPr lang="bg" sz="1500" b="0" i="0" strike="noStrike" cap="none" spc="0" baseline="0" dirty="0">
                <a:solidFill>
                  <a:srgbClr val="000000"/>
                </a:solidFill>
                <a:effectLst/>
                <a:latin typeface="Helvetica"/>
                <a:ea typeface="Helvetica"/>
                <a:cs typeface="Helvetica"/>
              </a:rPr>
              <a:t>Проверете дали системите за екстракция на прах са включени.</a:t>
            </a:r>
          </a:p>
          <a:p>
            <a:pPr marL="285750" indent="-285750">
              <a:lnSpc>
                <a:spcPct val="100000"/>
              </a:lnSpc>
              <a:spcBef>
                <a:spcPts val="600"/>
              </a:spcBef>
              <a:buFont typeface="Arial" panose="020B0604020202020204" pitchFamily="34" charset="0"/>
              <a:buChar char="•"/>
            </a:pPr>
            <a:r>
              <a:rPr lang="bg" sz="1500" b="0" i="0" strike="noStrike" cap="none" spc="0" baseline="0" dirty="0">
                <a:solidFill>
                  <a:srgbClr val="000000"/>
                </a:solidFill>
                <a:effectLst/>
                <a:latin typeface="Helvetica"/>
                <a:ea typeface="Helvetica"/>
                <a:cs typeface="Helvetica"/>
              </a:rPr>
              <a:t>Осигурете лентови скрепери за конвейрите.</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0347" r="16941"/>
          <a:stretch/>
        </p:blipFill>
        <p:spPr>
          <a:xfrm>
            <a:off x="6962502" y="1608138"/>
            <a:ext cx="485484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ДРУГИ ОПАСНОСТИ</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2" y="2362677"/>
            <a:ext cx="12259489" cy="3568786"/>
          </a:xfrm>
        </p:spPr>
        <p:txBody>
          <a:bodyPr/>
          <a:lstStyle/>
          <a:p>
            <a:pPr marL="0" indent="0">
              <a:lnSpc>
                <a:spcPts val="2400"/>
              </a:lnSpc>
              <a:buNone/>
            </a:pPr>
            <a:r>
              <a:rPr lang="bg" sz="1800" b="0" i="0" strike="noStrike" cap="none" spc="0" baseline="0" dirty="0">
                <a:solidFill>
                  <a:srgbClr val="000000"/>
                </a:solidFill>
                <a:effectLst/>
                <a:latin typeface="Helvetica"/>
                <a:ea typeface="Helvetica"/>
                <a:cs typeface="Helvetica"/>
              </a:rPr>
              <a:t>Преди да започнете дейности по поддръжка, обслужване или ремонт, вземете под внимание следните опасности.</a:t>
            </a:r>
          </a:p>
          <a:p>
            <a:pPr>
              <a:lnSpc>
                <a:spcPts val="2400"/>
              </a:lnSpc>
            </a:pPr>
            <a:r>
              <a:rPr lang="bg" sz="1800" b="0" i="0" strike="noStrike" cap="none" spc="0" baseline="0" dirty="0">
                <a:solidFill>
                  <a:srgbClr val="000000"/>
                </a:solidFill>
                <a:effectLst/>
                <a:latin typeface="Helvetica"/>
                <a:ea typeface="Helvetica"/>
                <a:cs typeface="Helvetica"/>
              </a:rPr>
              <a:t>Прекомерен шум.</a:t>
            </a:r>
          </a:p>
          <a:p>
            <a:pPr>
              <a:lnSpc>
                <a:spcPts val="2400"/>
              </a:lnSpc>
            </a:pPr>
            <a:r>
              <a:rPr lang="bg" sz="1800" b="0" i="0" strike="noStrike" cap="none" spc="0" baseline="0" dirty="0">
                <a:solidFill>
                  <a:srgbClr val="000000"/>
                </a:solidFill>
                <a:effectLst/>
                <a:latin typeface="Helvetica"/>
                <a:ea typeface="Helvetica"/>
                <a:cs typeface="Helvetica"/>
              </a:rPr>
              <a:t>Работа на височина.</a:t>
            </a:r>
          </a:p>
          <a:p>
            <a:pPr>
              <a:lnSpc>
                <a:spcPts val="2400"/>
              </a:lnSpc>
            </a:pPr>
            <a:r>
              <a:rPr lang="bg" sz="1800" b="0" i="0" strike="noStrike" cap="none" spc="0" baseline="0" dirty="0">
                <a:solidFill>
                  <a:srgbClr val="000000"/>
                </a:solidFill>
                <a:effectLst/>
                <a:latin typeface="Helvetica"/>
                <a:ea typeface="Helvetica"/>
                <a:cs typeface="Helvetica"/>
              </a:rPr>
              <a:t>Движещи се машини.</a:t>
            </a:r>
          </a:p>
          <a:p>
            <a:pPr>
              <a:lnSpc>
                <a:spcPts val="2400"/>
              </a:lnSpc>
            </a:pPr>
            <a:r>
              <a:rPr lang="bg" sz="1800" b="0" i="0" strike="noStrike" cap="none" spc="0" baseline="0" dirty="0">
                <a:solidFill>
                  <a:srgbClr val="000000"/>
                </a:solidFill>
                <a:effectLst/>
                <a:latin typeface="Helvetica"/>
                <a:ea typeface="Helvetica"/>
                <a:cs typeface="Helvetica"/>
              </a:rPr>
              <a:t>Ограничено пространство.</a:t>
            </a:r>
          </a:p>
          <a:p>
            <a:pPr>
              <a:lnSpc>
                <a:spcPts val="2400"/>
              </a:lnSpc>
            </a:pPr>
            <a:r>
              <a:rPr lang="bg" sz="1800" b="0" i="0" strike="noStrike" cap="none" spc="0" baseline="0" dirty="0">
                <a:solidFill>
                  <a:srgbClr val="000000"/>
                </a:solidFill>
                <a:effectLst/>
                <a:latin typeface="Helvetica"/>
                <a:ea typeface="Helvetica"/>
                <a:cs typeface="Helvetica"/>
              </a:rPr>
              <a:t>Процеси на заваряване, изгаряне, рязане и смилане.</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9997" t="294" r="9052" b="-294"/>
          <a:stretch/>
        </p:blipFill>
        <p:spPr>
          <a:xfrm>
            <a:off x="7027816" y="1608138"/>
            <a:ext cx="4789533"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733145"/>
            <a:ext cx="5229687" cy="396636"/>
          </a:xfrm>
          <a:prstGeom prst="rect">
            <a:avLst/>
          </a:prstGeom>
        </p:spPr>
        <p:txBody>
          <a:bodyPr wrap="square">
            <a:spAutoFit/>
          </a:bodyPr>
          <a:lstStyle/>
          <a:p>
            <a:pPr lvl="0">
              <a:lnSpc>
                <a:spcPts val="2400"/>
              </a:lnSpc>
              <a:spcBef>
                <a:spcPts val="1000"/>
              </a:spcBef>
              <a:spcAft>
                <a:spcPts val="1000"/>
              </a:spcAft>
            </a:pPr>
            <a:r>
              <a:rPr lang="bg" sz="1800" b="0" i="0" strike="noStrike" cap="none" spc="0" baseline="0" dirty="0">
                <a:solidFill>
                  <a:srgbClr val="000000"/>
                </a:solidFill>
                <a:effectLst/>
                <a:latin typeface="Helvetica"/>
                <a:ea typeface="Helvetica"/>
                <a:cs typeface="Helvetica"/>
              </a:rPr>
              <a:t>Ограничен достъп само за персонал.</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ДОБРИ ХПРАКТИКИ ЗА ХИГИЕНА</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636620" cy="3301845"/>
          </a:xfrm>
        </p:spPr>
        <p:txBody>
          <a:bodyPr lIns="91440" tIns="45720" rIns="91440" bIns="45720" anchor="t"/>
          <a:lstStyle/>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Хранете се в зона далеч от работните процеси, в които е възможно излагане на RCS.</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Преди хранене, пиене или пушене, работниците трябва </a:t>
            </a:r>
            <a:r>
              <a:rPr lang="bg" sz="1800" dirty="0">
                <a:solidFill>
                  <a:srgbClr val="000000"/>
                </a:solidFill>
                <a:latin typeface="Helvetica"/>
                <a:ea typeface="Helvetica"/>
                <a:cs typeface="Helvetica"/>
              </a:rPr>
              <a:t>да измият</a:t>
            </a:r>
            <a:r>
              <a:rPr lang="bg" sz="1800" b="0" i="0" strike="noStrike" cap="none" spc="0" baseline="0" dirty="0">
                <a:solidFill>
                  <a:srgbClr val="000000"/>
                </a:solidFill>
                <a:effectLst/>
                <a:latin typeface="Helvetica"/>
                <a:ea typeface="Helvetica"/>
                <a:cs typeface="Helvetica"/>
              </a:rPr>
              <a:t> ръцете и лицето</a:t>
            </a:r>
            <a:r>
              <a:rPr lang="bg" sz="1800" dirty="0">
                <a:solidFill>
                  <a:srgbClr val="000000"/>
                </a:solidFill>
                <a:latin typeface="Helvetica"/>
                <a:ea typeface="Helvetica"/>
                <a:cs typeface="Helvetica"/>
              </a:rPr>
              <a:t> си</a:t>
            </a:r>
            <a:r>
              <a:rPr lang="bg" sz="1800" b="0" i="0" strike="noStrike" cap="none" spc="0" baseline="0" dirty="0">
                <a:solidFill>
                  <a:srgbClr val="000000"/>
                </a:solidFill>
                <a:effectLst/>
                <a:latin typeface="Helvetica"/>
                <a:ea typeface="Helvetica"/>
                <a:cs typeface="Helvetica"/>
              </a:rPr>
              <a:t>, и да сменят дрехите си.</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Пушенето е</a:t>
            </a:r>
            <a:r>
              <a:rPr lang="bg" sz="1800" dirty="0">
                <a:solidFill>
                  <a:srgbClr val="000000"/>
                </a:solidFill>
                <a:latin typeface="Helvetica"/>
                <a:ea typeface="Helvetica"/>
                <a:cs typeface="Helvetica"/>
              </a:rPr>
              <a:t> вредно</a:t>
            </a:r>
            <a:r>
              <a:rPr lang="bg" sz="1800" b="0" i="0" strike="noStrike" cap="none" spc="0" baseline="0" dirty="0">
                <a:solidFill>
                  <a:srgbClr val="000000"/>
                </a:solidFill>
                <a:effectLst/>
                <a:latin typeface="Helvetica"/>
                <a:ea typeface="Helvetica"/>
                <a:cs typeface="Helvetica"/>
              </a:rPr>
              <a:t> за Вашето здраве и може</a:t>
            </a:r>
            <a:r>
              <a:rPr lang="bg" sz="1800" dirty="0">
                <a:solidFill>
                  <a:srgbClr val="000000"/>
                </a:solidFill>
                <a:latin typeface="Helvetica"/>
                <a:ea typeface="Helvetica"/>
                <a:cs typeface="Helvetica"/>
              </a:rPr>
              <a:t> допълнително </a:t>
            </a:r>
            <a:r>
              <a:rPr lang="bg" sz="1800" b="0" i="0" strike="noStrike" cap="none" spc="0" baseline="0" dirty="0">
                <a:solidFill>
                  <a:srgbClr val="000000"/>
                </a:solidFill>
                <a:effectLst/>
                <a:latin typeface="Helvetica"/>
                <a:ea typeface="Helvetica"/>
                <a:cs typeface="Helvetica"/>
              </a:rPr>
              <a:t>да увеличи </a:t>
            </a:r>
            <a:r>
              <a:rPr lang="bg" sz="1800" dirty="0">
                <a:solidFill>
                  <a:srgbClr val="000000"/>
                </a:solidFill>
                <a:latin typeface="Helvetica"/>
                <a:ea typeface="Helvetica"/>
                <a:cs typeface="Helvetica"/>
              </a:rPr>
              <a:t>рисковете</a:t>
            </a:r>
            <a:r>
              <a:rPr lang="bg" sz="1800" b="0" i="0" strike="noStrike" cap="none" spc="0" baseline="0" dirty="0">
                <a:solidFill>
                  <a:srgbClr val="000000"/>
                </a:solidFill>
                <a:effectLst/>
                <a:latin typeface="Helvetica"/>
                <a:ea typeface="Helvetica"/>
                <a:cs typeface="Helvetica"/>
              </a:rPr>
              <a:t> от </a:t>
            </a:r>
            <a:r>
              <a:rPr lang="bg" sz="1800" dirty="0">
                <a:solidFill>
                  <a:srgbClr val="000000"/>
                </a:solidFill>
                <a:latin typeface="Helvetica"/>
                <a:ea typeface="Helvetica"/>
                <a:cs typeface="Helvetica"/>
              </a:rPr>
              <a:t>увреждането му</a:t>
            </a:r>
            <a:r>
              <a:rPr lang="bg" sz="1800" b="0" i="0" strike="noStrike" cap="none" spc="0" baseline="0" dirty="0">
                <a:solidFill>
                  <a:srgbClr val="000000"/>
                </a:solidFill>
                <a:effectLst/>
                <a:latin typeface="Helvetica"/>
                <a:ea typeface="Helvetica"/>
                <a:cs typeface="Helvetica"/>
              </a:rPr>
              <a:t>, свързани с кристалния силициев прах.</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3" y="1640901"/>
            <a:ext cx="9424847"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КАКВО ДА ПРАВИМ И КАКВО НЕ ПРИ ПОДДРЪЖКА, ОБСЛУЖВАНЕ И РЕМОНТ</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lIns="91440" tIns="45720" rIns="91440" bIns="45720" anchor="t"/>
          <a:lstStyle/>
          <a:p>
            <a:pPr>
              <a:lnSpc>
                <a:spcPct val="100000"/>
              </a:lnSpc>
              <a:spcBef>
                <a:spcPts val="600"/>
              </a:spcBef>
            </a:pPr>
            <a:r>
              <a:rPr lang="bg" sz="1600" b="1" i="0" strike="noStrike" cap="none" spc="0" baseline="0" dirty="0">
                <a:solidFill>
                  <a:srgbClr val="000000"/>
                </a:solidFill>
                <a:effectLst/>
                <a:latin typeface="Helvetica"/>
                <a:ea typeface="Helvetica"/>
                <a:cs typeface="Helvetica"/>
              </a:rPr>
              <a:t>ПРАВЕТЕ</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Планувайте предварително дефекти, аварии и разливи.</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Бъдете сигурни, че работното място е чисто.</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Почиствайте разливите незабавно.</a:t>
            </a:r>
          </a:p>
          <a:p>
            <a:pPr marL="285750" indent="-285750">
              <a:lnSpc>
                <a:spcPct val="100000"/>
              </a:lnSpc>
              <a:spcBef>
                <a:spcPts val="600"/>
              </a:spcBef>
              <a:spcAft>
                <a:spcPts val="1000"/>
              </a:spcAft>
              <a:buSzPct val="85000"/>
              <a:buFont typeface=".Apple Color Emoji UI"/>
              <a:buChar char="✅"/>
            </a:pPr>
            <a:r>
              <a:rPr lang="bg" sz="1600" b="0" i="0" strike="noStrike" cap="none" spc="0" baseline="0" dirty="0">
                <a:solidFill>
                  <a:srgbClr val="000000"/>
                </a:solidFill>
                <a:effectLst/>
                <a:latin typeface="Helvetica"/>
                <a:ea typeface="Helvetica"/>
                <a:cs typeface="Helvetica"/>
              </a:rPr>
              <a:t>Докладвайте на висшестоящите за повредено оборудване.</a:t>
            </a:r>
          </a:p>
          <a:p>
            <a:pPr>
              <a:lnSpc>
                <a:spcPct val="100000"/>
              </a:lnSpc>
              <a:spcBef>
                <a:spcPts val="600"/>
              </a:spcBef>
            </a:pPr>
            <a:r>
              <a:rPr lang="bg" sz="1600" b="1" i="0" strike="noStrike" cap="none" spc="0" baseline="0" dirty="0">
                <a:solidFill>
                  <a:srgbClr val="000000"/>
                </a:solidFill>
                <a:effectLst/>
                <a:latin typeface="Helvetica"/>
                <a:ea typeface="Helvetica"/>
                <a:cs typeface="Helvetica"/>
              </a:rPr>
              <a:t>НЕ ПРАВЕТЕ</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използвайте повредено или прекалено </a:t>
            </a:r>
            <a:r>
              <a:rPr lang="bg" dirty="0">
                <a:solidFill>
                  <a:srgbClr val="000000"/>
                </a:solidFill>
                <a:latin typeface="Helvetica"/>
                <a:ea typeface="Helvetica"/>
                <a:cs typeface="Helvetica"/>
              </a:rPr>
              <a:t>износено</a:t>
            </a:r>
            <a:r>
              <a:rPr lang="bg" sz="1600" b="0" i="0" strike="noStrike" cap="none" spc="0" baseline="0" dirty="0">
                <a:solidFill>
                  <a:srgbClr val="000000"/>
                </a:solidFill>
                <a:effectLst/>
                <a:latin typeface="Helvetica"/>
                <a:ea typeface="Helvetica"/>
                <a:cs typeface="Helvetica"/>
              </a:rPr>
              <a:t> оборудване.</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почиствайте  със суха метла или въздушен компресор.</a:t>
            </a:r>
          </a:p>
          <a:p>
            <a:pPr marL="285750" indent="-285750">
              <a:lnSpc>
                <a:spcPct val="100000"/>
              </a:lnSpc>
              <a:spcBef>
                <a:spcPts val="600"/>
              </a:spcBef>
              <a:buSzPct val="85000"/>
              <a:buFont typeface=".Apple Color Emoji UI"/>
              <a:buChar char="❌"/>
            </a:pPr>
            <a:r>
              <a:rPr lang="bg" sz="1600" b="0" i="0" strike="noStrike" cap="none" spc="0" baseline="0" dirty="0">
                <a:solidFill>
                  <a:srgbClr val="FF0000"/>
                </a:solidFill>
                <a:effectLst/>
                <a:latin typeface="Helvetica"/>
                <a:ea typeface="Helvetica"/>
                <a:cs typeface="Helvetica"/>
              </a:rPr>
              <a:t>Текст за обучаващия при нужда от допълнителна информация.</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510013" cy="3682369"/>
          </a:xfrm>
        </p:spPr>
        <p:txBody>
          <a:bodyPr anchor="t"/>
          <a:lstStyle/>
          <a:p>
            <a:pPr>
              <a:lnSpc>
                <a:spcPts val="2400"/>
              </a:lnSpc>
              <a:spcBef>
                <a:spcPts val="600"/>
              </a:spcBef>
              <a:spcAft>
                <a:spcPts val="1000"/>
              </a:spcAft>
            </a:pPr>
            <a:r>
              <a:rPr lang="bg" sz="1800" b="0" i="0" strike="noStrike" cap="none" spc="0" baseline="0" dirty="0">
                <a:solidFill>
                  <a:srgbClr val="000000"/>
                </a:solidFill>
                <a:effectLst/>
                <a:latin typeface="Helvetica"/>
                <a:ea typeface="Helvetica"/>
                <a:cs typeface="Helvetica"/>
              </a:rPr>
              <a:t>Поддръжката, обслужването и ремонтите са задължителни, рутинни процедури за всички индустрии. Запомнете:</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Планувайте предварително дефекти, аварии и разливи.</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Пазете работното място чисто и добре вентилирано. </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Внимавайте за допълнителни опасности на работното място.</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FF0000"/>
                </a:solidFill>
                <a:effectLst/>
                <a:latin typeface="Helvetica"/>
                <a:ea typeface="Helvetica"/>
                <a:cs typeface="Helvetica"/>
              </a:rPr>
              <a:t>Обучаващият да добави заключения, свързани с контекста.</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574639"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7" history="0"/>
              </a:rPr>
              <a:t>Добри практики за поддръжка, обслужване и ремонтни дейности (лист със задачи 2.1.14)</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8"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9" history="0"/>
              </a:rPr>
              <a:t>NEPSI ръководство за SME’s</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bg" sz="1750" b="0" i="0" strike="noStrike" cap="none" spc="0" baseline="0" dirty="0">
                <a:solidFill>
                  <a:srgbClr val="000000"/>
                </a:solidFill>
                <a:effectLst/>
                <a:latin typeface="Calibri"/>
                <a:ea typeface="Calibri"/>
                <a:cs typeface="Calibri"/>
              </a:rPr>
              <a:t>Посетете </a:t>
            </a:r>
            <a:r>
              <a:rPr lang="bg" sz="1750" b="1" i="0" strike="noStrike" cap="none" spc="0" baseline="0" dirty="0">
                <a:solidFill>
                  <a:srgbClr val="000000"/>
                </a:solidFill>
                <a:effectLst/>
                <a:latin typeface="Calibri"/>
                <a:ea typeface="Calibri"/>
                <a:cs typeface="Calibri"/>
              </a:rPr>
              <a:t>NEPSI платформата за е-обучение</a:t>
            </a:r>
            <a:r>
              <a:rPr lang="bg" sz="1750" b="0" i="0" strike="noStrike" cap="none" spc="0" baseline="0" dirty="0">
                <a:solidFill>
                  <a:srgbClr val="000000"/>
                </a:solidFill>
                <a:effectLst/>
                <a:latin typeface="Calibri"/>
                <a:ea typeface="Calibri"/>
                <a:cs typeface="Calibri"/>
              </a:rPr>
              <a:t> </a:t>
            </a:r>
            <a:r>
              <a:rPr lang="bg" sz="1750" b="0" i="0" strike="noStrike" cap="none" spc="0" baseline="0" dirty="0">
                <a:solidFill>
                  <a:srgbClr val="000000"/>
                </a:solidFill>
                <a:effectLst/>
                <a:latin typeface="Calibri"/>
                <a:ea typeface="Calibri"/>
                <a:cs typeface="Calibri"/>
                <a:hlinkClick r:id="rId10" history="0"/>
              </a:rPr>
              <a:t>training.nepsi.eu</a:t>
            </a:r>
            <a:r>
              <a:rPr lang="bg" sz="1750" b="0" i="0" strike="noStrike" cap="none" spc="0" baseline="0" dirty="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EE383267-44F5-473D-A4C8-BF3FE3D5FE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91</TotalTime>
  <Words>1279</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67</cp:revision>
  <dcterms:created xsi:type="dcterms:W3CDTF">2020-06-26T08:41:49Z</dcterms:created>
  <dcterms:modified xsi:type="dcterms:W3CDTF">2024-11-13T11:40:44Z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