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800" b="0" i="0" strike="noStrike" cap="none" spc="0" baseline="0" dirty="0">
                <a:solidFill>
                  <a:srgbClr val="000000"/>
                </a:solidFill>
                <a:effectLst/>
                <a:latin typeface="Calibri"/>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Calibri"/>
                <a:ea typeface="Calibri"/>
                <a:cs typeface="Calibri"/>
              </a:rPr>
              <a:t>Deze training bevat informatie over stofbeheersing in verpakkingssystemen. Onthoud dat er een risicobeoordeling nodig is wanneer er een verpakkingssysteem ontworpen wordt. Dit heeft echter voornamelijk betrekking op het management.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VERPAKKINGSSYSTEMEN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nl" sz="2800" b="1" i="0" strike="noStrike" cap="none" spc="0" baseline="0">
                <a:solidFill>
                  <a:srgbClr val="FFFFFF"/>
                </a:solidFill>
                <a:effectLst/>
                <a:latin typeface="Helvetica"/>
                <a:ea typeface="Helvetica"/>
                <a:cs typeface="Helvetica"/>
              </a:rPr>
              <a:t>VOORSCHRIFTEN VOOR VERPAKKINGSSYSTEMEN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9336505" y="304800"/>
            <a:ext cx="2499895"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7396627"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stof in de lucht in verpakkingen terecht kan komen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er bij het ontwerp van verpakkingssystemen rekening is gehouden met het minimaliseren van stof in de lucht, inclusief inhaleerbaar kristallijn silicastof.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Welke voorschriften je moet volgen om jezelf te beschermen tegen stof in de lucht</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Stof dat vrijkomt bij verpakkingssystemen kan goed gecontroleerd worden door gebruik te maken van behuizing, afzuiging/ventilatie, persoonlijke beschermingsmiddelen en goede hygiëne en schoonmaak. Dit zijn vier van de vijf technieken voor stofbeheersing.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Deze activiteit kan erg stoffig zijn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636028" y="2066351"/>
            <a:ext cx="3281994" cy="3883240"/>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8158209"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HOE VERPAKKINGSSYSTEMEN KUNNEN BIJDRAGEN AAN DE VERSPREIDING VAN INHALEERBAAR KRISTALLIJN SILICASTOF</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3206823"/>
            <a:ext cx="8479053" cy="3786897"/>
          </a:xfrm>
        </p:spPr>
        <p:txBody>
          <a:bodyPr anchor="t"/>
          <a:lstStyle/>
          <a:p>
            <a:pPr>
              <a:lnSpc>
                <a:spcPts val="2200"/>
              </a:lnSpc>
              <a:spcBef>
                <a:spcPts val="600"/>
              </a:spcBef>
            </a:pPr>
            <a:r>
              <a:rPr lang="nl" sz="1700" b="0" i="0" strike="noStrike" cap="none" spc="0" baseline="0" dirty="0">
                <a:solidFill>
                  <a:srgbClr val="000000"/>
                </a:solidFill>
                <a:effectLst/>
                <a:latin typeface="Helvetica"/>
                <a:ea typeface="Helvetica"/>
                <a:cs typeface="Helvetica"/>
              </a:rPr>
              <a:t>Verpakkingssystemen verwerken enorme hoeveelheden materiaal. Veel van dit materiaal bevat inhaleerbaar kristallijn silicastof. </a:t>
            </a:r>
          </a:p>
          <a:p>
            <a:pPr>
              <a:lnSpc>
                <a:spcPts val="2200"/>
              </a:lnSpc>
              <a:spcBef>
                <a:spcPts val="600"/>
              </a:spcBef>
            </a:pPr>
            <a:r>
              <a:rPr lang="nl" sz="1700" b="0" i="0" strike="noStrike" cap="none" spc="0" baseline="0" dirty="0">
                <a:solidFill>
                  <a:srgbClr val="000000"/>
                </a:solidFill>
                <a:effectLst/>
                <a:latin typeface="Helvetica"/>
                <a:ea typeface="Helvetica"/>
                <a:cs typeface="Helvetica"/>
              </a:rPr>
              <a:t>De verpakkingsmethode heeft invloed op de hoeveelheid inhaleerbaar stof dat in </a:t>
            </a:r>
            <a:br>
              <a:rPr lang="nl" sz="1700" b="0" i="0" strike="noStrike" cap="none" spc="0" baseline="0" dirty="0">
                <a:solidFill>
                  <a:srgbClr val="000000"/>
                </a:solidFill>
                <a:effectLst/>
                <a:latin typeface="Helvetica"/>
                <a:ea typeface="Helvetica"/>
                <a:cs typeface="Helvetica"/>
              </a:rPr>
            </a:br>
            <a:r>
              <a:rPr lang="nl" sz="1700" b="0" i="0" strike="noStrike" cap="none" spc="0" baseline="0" dirty="0">
                <a:solidFill>
                  <a:srgbClr val="000000"/>
                </a:solidFill>
                <a:effectLst/>
                <a:latin typeface="Helvetica"/>
                <a:ea typeface="Helvetica"/>
                <a:cs typeface="Helvetica"/>
              </a:rPr>
              <a:t>de lucht terechtkomt.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Bij droge materialen komt er vaak meer stof vrij dan bij vochtige materialen.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Een snellere wijze van verpakken zorgt er vaak voor dat er meer stof vrijkomt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Als er gebruik wordt gemaakt van lucht onder druk om poedermateriaal te fluïdiseren, kan er veel stof vrijkomen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Er komt meer stof vrij wanneer materialen van grote hoogte naar beneden vallen</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HET BEPERKEN VAN BLOOTSTELLING AAN STOF MET VERPAKKINGSSYSTEMEN</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anchor="t"/>
          <a:lstStyle/>
          <a:p>
            <a:pPr>
              <a:lnSpc>
                <a:spcPct val="100000"/>
              </a:lnSpc>
              <a:spcBef>
                <a:spcPts val="800"/>
              </a:spcBef>
            </a:pPr>
            <a:r>
              <a:rPr lang="nl" sz="1600" b="0" i="0" strike="noStrike" cap="none" spc="0" baseline="0" dirty="0">
                <a:solidFill>
                  <a:srgbClr val="000000"/>
                </a:solidFill>
                <a:effectLst/>
                <a:latin typeface="Helvetica"/>
                <a:ea typeface="Helvetica"/>
                <a:cs typeface="Helvetica"/>
              </a:rPr>
              <a:t>De belangrijkste stofbeheersingsmaatregelen zijn automatisering, behuizing van processen en ventilatie</a:t>
            </a:r>
          </a:p>
          <a:p>
            <a:pPr marL="342900" indent="-342900">
              <a:lnSpc>
                <a:spcPct val="100000"/>
              </a:lnSpc>
              <a:spcBef>
                <a:spcPts val="800"/>
              </a:spcBef>
              <a:buFont typeface="Arial" panose="020B0604020202020204" pitchFamily="34" charset="0"/>
              <a:buChar char="•"/>
            </a:pPr>
            <a:r>
              <a:rPr lang="nl" sz="1600" b="1" i="0" strike="noStrike" cap="none" spc="0" baseline="0" dirty="0">
                <a:solidFill>
                  <a:srgbClr val="000000"/>
                </a:solidFill>
                <a:effectLst/>
                <a:latin typeface="Helvetica"/>
                <a:ea typeface="Helvetica"/>
                <a:cs typeface="Helvetica"/>
              </a:rPr>
              <a:t>Automatisering</a:t>
            </a:r>
            <a:r>
              <a:rPr lang="nl" sz="1600" b="0" i="0" strike="noStrike" cap="none" spc="0" baseline="0" dirty="0">
                <a:solidFill>
                  <a:srgbClr val="000000"/>
                </a:solidFill>
                <a:effectLst/>
                <a:latin typeface="Helvetica"/>
                <a:ea typeface="Helvetica"/>
                <a:cs typeface="Helvetica"/>
              </a:rPr>
              <a:t> zorgt ervoor dat werknemers minimaal in contact hoeven te komen met stoffige processen. </a:t>
            </a:r>
            <a:br>
              <a:rPr lang="nl" sz="1600" b="0" i="0" strike="noStrike" cap="none" spc="0" baseline="0" dirty="0">
                <a:solidFill>
                  <a:srgbClr val="000000"/>
                </a:solidFill>
                <a:effectLst/>
                <a:latin typeface="Helvetica"/>
                <a:ea typeface="Helvetica"/>
                <a:cs typeface="Helvetica"/>
              </a:rPr>
            </a:br>
            <a:r>
              <a:rPr lang="nl" sz="1600" b="0" i="0" strike="noStrike" cap="none" spc="0" baseline="0" dirty="0">
                <a:solidFill>
                  <a:srgbClr val="000000"/>
                </a:solidFill>
                <a:effectLst/>
                <a:latin typeface="Helvetica"/>
                <a:ea typeface="Helvetica"/>
                <a:cs typeface="Helvetica"/>
              </a:rPr>
              <a:t>Vaak worden werkprocessen op afstand beheerd vanuit een schone controlekamer. </a:t>
            </a:r>
          </a:p>
          <a:p>
            <a:pPr marL="342900" indent="-342900">
              <a:lnSpc>
                <a:spcPct val="100000"/>
              </a:lnSpc>
              <a:spcBef>
                <a:spcPts val="800"/>
              </a:spcBef>
              <a:buFont typeface="Arial" panose="020B0604020202020204" pitchFamily="34" charset="0"/>
              <a:buChar char="•"/>
            </a:pPr>
            <a:r>
              <a:rPr lang="nl" sz="1600" b="1" i="0" strike="noStrike" cap="none" spc="0" baseline="0" dirty="0">
                <a:solidFill>
                  <a:srgbClr val="000000"/>
                </a:solidFill>
                <a:effectLst/>
                <a:latin typeface="Helvetica"/>
                <a:ea typeface="Helvetica"/>
                <a:cs typeface="Helvetica"/>
              </a:rPr>
              <a:t>Behuizing</a:t>
            </a:r>
            <a:r>
              <a:rPr lang="nl" sz="1600" b="0" i="0" strike="noStrike" cap="none" spc="0" baseline="0" dirty="0">
                <a:solidFill>
                  <a:srgbClr val="000000"/>
                </a:solidFill>
                <a:effectLst/>
                <a:latin typeface="Helvetica"/>
                <a:ea typeface="Helvetica"/>
                <a:cs typeface="Helvetica"/>
              </a:rPr>
              <a:t> minimaliseert de mate waarin stof zich vanaf de bron kan verspreiden </a:t>
            </a:r>
          </a:p>
          <a:p>
            <a:pPr marL="1028700" lvl="1" indent="-342900">
              <a:lnSpc>
                <a:spcPct val="100000"/>
              </a:lnSpc>
              <a:spcBef>
                <a:spcPts val="800"/>
              </a:spcBef>
            </a:pPr>
            <a:r>
              <a:rPr lang="nl" sz="1600" b="0" i="0" strike="noStrike" cap="none" spc="0" baseline="0" dirty="0">
                <a:solidFill>
                  <a:srgbClr val="000000"/>
                </a:solidFill>
                <a:effectLst/>
                <a:latin typeface="Helvetica"/>
                <a:ea typeface="Helvetica"/>
                <a:cs typeface="Helvetica"/>
              </a:rPr>
              <a:t>Een fysieke barrière tussen de processen en de werknemer kunnen voor een hoge mate van bescherming zorgen. Toch moeten er voorzorgsmaatregelen in acht worden genomen wanneer werknemers de afgesloten ruimte binnenstappen. </a:t>
            </a:r>
          </a:p>
          <a:p>
            <a:pPr marL="1028700" lvl="1" indent="-342900">
              <a:lnSpc>
                <a:spcPct val="100000"/>
              </a:lnSpc>
              <a:spcBef>
                <a:spcPts val="800"/>
              </a:spcBef>
            </a:pPr>
            <a:r>
              <a:rPr lang="nl" sz="1600" b="0" i="0" strike="noStrike" cap="none" spc="0" baseline="0" dirty="0">
                <a:solidFill>
                  <a:srgbClr val="000000"/>
                </a:solidFill>
                <a:effectLst/>
                <a:latin typeface="Helvetica"/>
                <a:ea typeface="Helvetica"/>
                <a:cs typeface="Helvetica"/>
              </a:rPr>
              <a:t>Door te zorgen voor goede afdichting tussen het vulmondstuk en de zak, kan worden voorkomen dat er stof vrijkomt </a:t>
            </a:r>
          </a:p>
          <a:p>
            <a:pPr marL="342900" indent="-342900">
              <a:lnSpc>
                <a:spcPct val="100000"/>
              </a:lnSpc>
              <a:spcBef>
                <a:spcPts val="800"/>
              </a:spcBef>
              <a:buFont typeface="Arial" panose="020B0604020202020204" pitchFamily="34" charset="0"/>
              <a:buChar char="•"/>
            </a:pPr>
            <a:r>
              <a:rPr lang="nl" sz="1600" b="1" i="0" strike="noStrike" cap="none" spc="0" baseline="0" dirty="0">
                <a:solidFill>
                  <a:srgbClr val="000000"/>
                </a:solidFill>
                <a:effectLst/>
                <a:latin typeface="Helvetica"/>
                <a:ea typeface="Helvetica"/>
                <a:cs typeface="Helvetica"/>
              </a:rPr>
              <a:t>Afzuiging</a:t>
            </a:r>
            <a:r>
              <a:rPr lang="nl" sz="1600" b="0" i="0" strike="noStrike" cap="none" spc="0" baseline="0" dirty="0">
                <a:solidFill>
                  <a:srgbClr val="000000"/>
                </a:solidFill>
                <a:effectLst/>
                <a:latin typeface="Helvetica"/>
                <a:ea typeface="Helvetica"/>
                <a:cs typeface="Helvetica"/>
              </a:rPr>
              <a:t> vangt het stof op bij de bron, voordat er blootstelling kan plaatsvinden</a:t>
            </a:r>
          </a:p>
          <a:p>
            <a:pPr marL="342900" indent="-342900">
              <a:lnSpc>
                <a:spcPct val="100000"/>
              </a:lnSpc>
              <a:spcBef>
                <a:spcPts val="800"/>
              </a:spcBef>
              <a:buFont typeface="Arial" panose="020B0604020202020204" pitchFamily="34" charset="0"/>
              <a:buChar char="•"/>
            </a:pPr>
            <a:r>
              <a:rPr lang="nl" sz="1600" b="1" i="0" strike="noStrike" cap="none" spc="0" baseline="0" dirty="0">
                <a:solidFill>
                  <a:srgbClr val="000000"/>
                </a:solidFill>
                <a:effectLst/>
                <a:latin typeface="Helvetica"/>
                <a:ea typeface="Helvetica"/>
                <a:cs typeface="Helvetica"/>
              </a:rPr>
              <a:t>Ademhalingsbescherming</a:t>
            </a:r>
            <a:r>
              <a:rPr lang="nl" sz="1600" b="0" i="0" strike="noStrike" cap="none" spc="0" baseline="0" dirty="0">
                <a:solidFill>
                  <a:srgbClr val="000000"/>
                </a:solidFill>
                <a:effectLst/>
                <a:latin typeface="Helvetica"/>
                <a:ea typeface="Helvetica"/>
                <a:cs typeface="Helvetica"/>
              </a:rPr>
              <a:t> kan nodig zijn als de andere voorzorgsmaatregelen niet voldoende zijn</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VOOR VERPAKKINGSSYSTEMEN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18386"/>
            <a:ext cx="10995657" cy="3230407"/>
          </a:xfrm>
        </p:spPr>
        <p:txBody>
          <a:bodyPr/>
          <a:lstStyle/>
          <a:p>
            <a:pPr>
              <a:lnSpc>
                <a:spcPct val="100000"/>
              </a:lnSpc>
              <a:spcBef>
                <a:spcPts val="600"/>
              </a:spcBef>
            </a:pPr>
            <a:r>
              <a:rPr lang="nl" sz="15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Houd je aan de stofbeheersingsmaatregelen Het kan bovendien nodig zijn om ademhalingsbescherming te dragen. </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Zorg voor een plan om veilig om te gaan met lekkages en ruim dit direct op met gebruik van een stofzuiger of met vocht. </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Zorg dat de ventilatiesystemen goed werken</a:t>
            </a:r>
          </a:p>
          <a:p>
            <a:pPr marL="285750" indent="-285750">
              <a:lnSpc>
                <a:spcPct val="100000"/>
              </a:lnSpc>
              <a:spcBef>
                <a:spcPts val="600"/>
              </a:spcBef>
              <a:spcAft>
                <a:spcPts val="600"/>
              </a:spcAft>
              <a:buSzPct val="85000"/>
              <a:buFont typeface=".Apple Color Emoji UI"/>
              <a:buChar char="✅"/>
            </a:pPr>
            <a:r>
              <a:rPr lang="nl" sz="1500" b="0" i="0" strike="noStrike" cap="none" spc="0" baseline="0" dirty="0">
                <a:solidFill>
                  <a:srgbClr val="000000"/>
                </a:solidFill>
                <a:effectLst/>
                <a:latin typeface="Helvetica"/>
                <a:ea typeface="Helvetica"/>
                <a:cs typeface="Helvetica"/>
              </a:rPr>
              <a:t>Rapporteer eventuele problemen aan je leidinggevende</a:t>
            </a:r>
          </a:p>
          <a:p>
            <a:pPr>
              <a:lnSpc>
                <a:spcPct val="100000"/>
              </a:lnSpc>
              <a:spcBef>
                <a:spcPts val="600"/>
              </a:spcBef>
            </a:pPr>
            <a:r>
              <a:rPr lang="nl" sz="15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Stap geen afgesloten ruimte binnen zonder voorzorgsmaatregelen tegen blootstelling te nemen, zoals ademhalingsbescherming</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Bemoei je nooit met de voorzorgsmaatregelen Deze voorzorgsmaatregelen zijn er voor jouw veiligheid en gezondheid</a:t>
            </a:r>
          </a:p>
          <a:p>
            <a:pPr marL="285750" indent="-285750">
              <a:lnSpc>
                <a:spcPct val="100000"/>
              </a:lnSpc>
              <a:spcBef>
                <a:spcPts val="6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Maak nooit schoon met een droge bezem. Maak gebruik van een stofzuiger of maak schoon met water. </a:t>
            </a:r>
          </a:p>
          <a:p>
            <a:pPr marL="285750" indent="-285750">
              <a:lnSpc>
                <a:spcPct val="100000"/>
              </a:lnSpc>
              <a:spcBef>
                <a:spcPts val="600"/>
              </a:spcBef>
              <a:buSzPct val="85000"/>
              <a:buFont typeface=".Apple Color Emoji UI"/>
              <a:buChar char="❌"/>
            </a:pPr>
            <a:r>
              <a:rPr lang="nl" sz="1500" b="0" i="0" strike="noStrike" cap="none" spc="0" baseline="0" dirty="0">
                <a:solidFill>
                  <a:srgbClr val="FF0000"/>
                </a:solidFill>
                <a:effectLst/>
                <a:latin typeface="Helvetica"/>
                <a:ea typeface="Helvetica"/>
                <a:cs typeface="Helvetica"/>
              </a:rPr>
              <a:t>Tekst voor de trainer – Voeg aanvullende informatie toe de relevant is voor jouw werkcontext. </a:t>
            </a:r>
          </a:p>
          <a:p>
            <a:pPr marL="285750" indent="-285750">
              <a:lnSpc>
                <a:spcPct val="100000"/>
              </a:lnSpc>
              <a:spcBef>
                <a:spcPts val="600"/>
              </a:spcBef>
              <a:buSzPct val="85000"/>
              <a:buFont typeface=".Apple Color Emoji UI"/>
              <a:buChar char="✅"/>
            </a:pPr>
            <a:endParaRPr lang="en-US" sz="15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453624"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Juist gebruik van verpakkingssystemen kan bijdragen aan een veilige, stofvrije werkomgeving. Onthoud</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Houd je altijd aan de stofbeheersingsmaatregelen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Informeer je manager wanneer je vermoedt dat de stofbeheersingsmaatregelen niet worden opgevolgd</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Ruim lekkages direct op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contextuele conclusies toevoegen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67936"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3" history="0"/>
              </a:rPr>
              <a:t>Voorschriften voor verpakkingssystemen (taakblad 2.1.18)</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B5A3190B-42E7-4170-8DE1-0C65674654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46</TotalTime>
  <Words>1070</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2020-07-22T07:31:06Z</dcterms:created>
  <dcterms:modified xsi:type="dcterms:W3CDTF">2024-11-13T11:16:16Z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