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882D7D-5BED-49C7-BCC0-A453BF34101F}" v="12" dt="2022-09-26T17:31:31.366"/>
    <p1510:client id="{4D3DEC1B-B685-4E82-B917-43B446A701EE}" v="27" dt="2022-09-27T13:04:37.274"/>
    <p1510:client id="{7A0550B0-52FB-A54F-90E1-3571E8ADE49B}" v="1" dt="2020-12-09T20:36:57.354"/>
    <p1510:client id="{BC06355E-057B-430A-9CEA-FC53553CF53B}" v="38" dt="2022-09-27T10:51:07.122"/>
    <p1510:client id="{EACA663A-D345-46B7-A125-EE1A9E8DB6BA}" v="2" dt="2022-09-26T15:31:28.3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22" autoAdjust="0"/>
    <p:restoredTop sz="71088" autoAdjust="0"/>
  </p:normalViewPr>
  <p:slideViewPr>
    <p:cSldViewPr snapToGrid="0">
      <p:cViewPr varScale="1">
        <p:scale>
          <a:sx n="84" d="100"/>
          <a:sy n="84" d="100"/>
        </p:scale>
        <p:origin x="186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Прекомерното излагане на респирабилен  кристален силициев прах (RCS) може да доведе до сериозни здравословни проблеми в дългосрочен план. Поради тази причина е важно всички работници да се запознати с добрите практики, които намаляват или отстраняват възможността от излагането на кварцов прах.</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Това обучение представлява ръководство за изпразване на малки и насипни торби с материали, съдържащи кварцов прах.</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Процесът на изпразване торби и неправилното боравене с празните торби може да доведе до значителни нива на излагане на прах. Поради тази причина добрите практики свързани с изпразването на торби трябва да се спазват. Използването на автоматични или полуавтоматични станции за разтоварване на малки торби  е препоръчително.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Процесът на изпразване торби и неправилното боравене с празните торби може да доведе до значителни нива на излагане на прах. Поради тази причина добрите практики свързани с изпразването на торби трябва да се спазват. Използването на автоматични или полуавтоматични  станции за разтоварване на малки торби  е препоръчително.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Използването на автоматични или полуавтоматични станции за изхвърляне на торби не е винаги необходимо, но е препоръчително, за да се намалят човешките грешки и наранявания.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Смачкването на торбите създава много прах. Работниците трябва да навиват празните торби в зоната на екстракция.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При изпразване съдържанието на малки торби, бъдете сигурни, че отворът на торбата е насочен встрани. За да предотвратим образуване на прах, изпразнете торбата в голям пластмасов чувал прикрепен и отворен върху метална рамка.</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Насипните торби са по-евтини и щадящи околната среда, отколкото използването на по-голямо количество малки торби. Насипната торба може да съдържа повече материали, отколкото цял палет с малки торби. В резултат на това, когато са пълни, те са твърде тежки  за да могат да бъдат обработвани без помощта на машина.</a:t>
            </a:r>
          </a:p>
          <a:p>
            <a:endParaRPr lang="en-GB"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При изпразването на насипни торби с разрязване, използването на лични предпазни средства е препоръчително.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Преди да започнете изпразването се убедете, че системите за вентилация и екстракция са включени. При съмнение за проблеми се обърнете към отговорника на смяна. Не пропускайте да проверите за външни фактори като течения, които могат да окажат влияние върху вентилационните системи.</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bg-BG" sz="1200" kern="1200" dirty="0">
                <a:solidFill>
                  <a:schemeClr val="tx1"/>
                </a:solidFill>
                <a:effectLst/>
                <a:latin typeface="+mn-lt"/>
                <a:ea typeface="+mn-ea"/>
                <a:cs typeface="+mn-cs"/>
              </a:rPr>
              <a:t>Когато са налични, използвайте помощни средства за обработка, така ще намалите възможността от човешка грешка и нараняване.</a:t>
            </a:r>
            <a:r>
              <a:rPr lang="en-IN" sz="1200" kern="1200" dirty="0">
                <a:solidFill>
                  <a:schemeClr val="tx1"/>
                </a:solidFill>
                <a:effectLst/>
                <a:latin typeface="+mn-lt"/>
                <a:ea typeface="+mn-ea"/>
                <a:cs typeface="+mn-cs"/>
              </a:rPr>
              <a:t> </a:t>
            </a:r>
            <a:r>
              <a:rPr lang="bg" sz="1200" b="0" i="0" strike="noStrike" cap="none" spc="0" baseline="0" dirty="0">
                <a:solidFill>
                  <a:srgbClr val="000000"/>
                </a:solidFill>
                <a:effectLst/>
                <a:latin typeface="+mn-lt"/>
                <a:ea typeface="Calibri"/>
                <a:cs typeface="Calibri"/>
              </a:rPr>
              <a:t>Никога не препълвайте торбите за да избегнете ненужно разсипване, което може да доведе до допълнителни рискове. Когато забележите разсипване незабавно го почистете, използвайки мокро или сухо почистване.</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bg" sz="1000" b="0" i="0" strike="noStrike" cap="none" spc="0" baseline="0">
                <a:solidFill>
                  <a:srgbClr val="000000"/>
                </a:solidFill>
                <a:effectLst/>
                <a:latin typeface="Helvetica"/>
                <a:ea typeface="Helvetica"/>
                <a:cs typeface="Helvetica"/>
              </a:rPr>
              <a:t>Този пакет за обучение е разработен като част от ръководство за добри практики на NEPSI -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615966" y="429114"/>
            <a:ext cx="3201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bg" sz="1400" b="1" i="0" strike="noStrike" cap="none" spc="0" baseline="0" dirty="0">
                <a:solidFill>
                  <a:srgbClr val="F6A317"/>
                </a:solidFill>
                <a:effectLst/>
                <a:latin typeface="Helvetica"/>
                <a:ea typeface="Helvetica"/>
                <a:cs typeface="Helvetica"/>
              </a:rPr>
              <a:t>ОБУЧЕНИЕ ЗА ДОБРИ ПРАКТИКИ ПРИ ИЗПРАЗВАНЕ НА ТОРБИ</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598996" cy="850900"/>
          </a:xfrm>
        </p:spPr>
        <p:txBody>
          <a:bodyPr anchor="t"/>
          <a:lstStyle/>
          <a:p>
            <a:pPr>
              <a:lnSpc>
                <a:spcPct val="100000"/>
              </a:lnSpc>
            </a:pPr>
            <a:r>
              <a:rPr lang="bg" sz="2800" b="1" i="0" strike="noStrike" cap="none" spc="0" baseline="0" dirty="0">
                <a:solidFill>
                  <a:srgbClr val="FFFFFF"/>
                </a:solidFill>
                <a:effectLst/>
                <a:latin typeface="Helvetica"/>
                <a:ea typeface="Helvetica"/>
                <a:cs typeface="Helvetica"/>
              </a:rPr>
              <a:t>ОБУЧЕНИЕ ЗА ДОБРИ ПРАКТИКИ ПРИ ИЗПРАЗВАНЕ НА ТОРБИ</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8248261" y="298580"/>
            <a:ext cx="3657600" cy="7277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bg" sz="2800" b="1" i="0" strike="noStrike" cap="none" spc="0" baseline="0" dirty="0">
                <a:solidFill>
                  <a:srgbClr val="F6A317"/>
                </a:solidFill>
                <a:effectLst/>
                <a:latin typeface="Helvetica"/>
                <a:ea typeface="Helvetica"/>
                <a:cs typeface="Helvetica"/>
              </a:rPr>
              <a:t>ПРЕАМБЮЛ (ЗА ОБУЧИТЕЛ)</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620000" cy="3601153"/>
          </a:xfrm>
        </p:spPr>
        <p:txBody>
          <a:bodyPr lIns="91440" tIns="45720" rIns="91440" bIns="45720" anchor="t"/>
          <a:lstStyle/>
          <a:p>
            <a:pPr>
              <a:lnSpc>
                <a:spcPts val="2400"/>
              </a:lnSpc>
            </a:pPr>
            <a:r>
              <a:rPr lang="bg-BG" sz="1800" b="0" i="0" strike="noStrike" cap="none" spc="0" baseline="0" dirty="0">
                <a:solidFill>
                  <a:srgbClr val="000000"/>
                </a:solidFill>
                <a:effectLst/>
                <a:latin typeface="Helvetica"/>
                <a:ea typeface="Helvetica"/>
                <a:cs typeface="Helvetica"/>
              </a:rPr>
              <a:t>Като част от образователната стъпка при прилагането на добрите практики на NEPSI, NEPSI разработи набор от образователни ресурси. </a:t>
            </a:r>
          </a:p>
          <a:p>
            <a:pPr>
              <a:lnSpc>
                <a:spcPts val="2400"/>
              </a:lnSpc>
            </a:pPr>
            <a:r>
              <a:rPr lang="bg-BG" sz="1800" b="0" i="0" strike="noStrike" cap="none" spc="0" baseline="0" dirty="0">
                <a:solidFill>
                  <a:srgbClr val="000000"/>
                </a:solidFill>
                <a:effectLst/>
                <a:latin typeface="Helvetica"/>
                <a:ea typeface="Helvetica"/>
                <a:cs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a:t>
            </a:r>
            <a:r>
              <a:rPr lang="bg-BG" sz="1800" dirty="0">
                <a:latin typeface="Helvetica"/>
                <a:ea typeface="Helvetica"/>
                <a:cs typeface="Helvetica"/>
              </a:rPr>
              <a:t> Пакетите предоставят информация за рисковете от излагане на прах, свързани с темата, наличните добри практики и мерки за намаляване на рисковете от излагане на прах.</a:t>
            </a:r>
            <a:r>
              <a:rPr lang="bg-BG" sz="1800" dirty="0">
                <a:solidFill>
                  <a:srgbClr val="000000"/>
                </a:solidFill>
                <a:latin typeface="Helvetica"/>
                <a:ea typeface="Helvetica"/>
                <a:cs typeface="Helvetica"/>
              </a:rPr>
              <a:t> </a:t>
            </a:r>
            <a:r>
              <a:rPr lang="bg-BG" sz="1800" b="0" i="0" strike="noStrike" cap="none" spc="0" baseline="0" dirty="0">
                <a:solidFill>
                  <a:srgbClr val="000000"/>
                </a:solidFill>
                <a:effectLst/>
                <a:latin typeface="Helvetica"/>
                <a:ea typeface="Helvetica"/>
                <a:cs typeface="Helvetica"/>
              </a:rPr>
              <a:t>Целта на обучението е да информира и образова работниците, за да им помогне да използват ефективно мерките за контрол и да намалят излагането си на </a:t>
            </a:r>
            <a:r>
              <a:rPr lang="bg-BG" sz="1800" b="0" i="0" strike="noStrike" cap="none" spc="0" baseline="0" dirty="0" err="1">
                <a:solidFill>
                  <a:srgbClr val="000000"/>
                </a:solidFill>
                <a:effectLst/>
                <a:latin typeface="Helvetica"/>
                <a:ea typeface="Helvetica"/>
                <a:cs typeface="Helvetica"/>
              </a:rPr>
              <a:t>респирабилен</a:t>
            </a:r>
            <a:r>
              <a:rPr lang="bg-BG" sz="1800" b="0" i="0" strike="noStrike" cap="none" spc="0" baseline="0" dirty="0">
                <a:solidFill>
                  <a:srgbClr val="000000"/>
                </a:solidFill>
                <a:effectLst/>
                <a:latin typeface="Helvetica"/>
                <a:ea typeface="Helvetica"/>
                <a:cs typeface="Helvetica"/>
              </a:rPr>
              <a:t> кристален силициев диоксид (RCS) на работното място.</a:t>
            </a:r>
          </a:p>
          <a:p>
            <a:pPr>
              <a:lnSpc>
                <a:spcPts val="2400"/>
              </a:lnSpc>
            </a:pPr>
            <a:r>
              <a:rPr lang="bg-BG" sz="1800" b="0" i="0" strike="noStrike" cap="none" spc="0" baseline="0" dirty="0">
                <a:solidFill>
                  <a:srgbClr val="000000"/>
                </a:solidFill>
                <a:effectLst/>
                <a:latin typeface="Helvetica"/>
                <a:ea typeface="Helvetica"/>
                <a:cs typeface="Helvetica"/>
              </a:rPr>
              <a:t>Използвайте празния шаблон за да добавите допълнителна информация към този обучителен пакет, ако е необходимо.</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bg" sz="2800" b="1" i="0" strike="noStrike" cap="none" spc="0" baseline="0">
                <a:solidFill>
                  <a:srgbClr val="F6A317"/>
                </a:solidFill>
                <a:effectLst/>
                <a:latin typeface="Helvetica"/>
                <a:ea typeface="Helvetica"/>
                <a:cs typeface="Helvetica"/>
              </a:rPr>
              <a:t>МОЛЯ, ОБЪРНЕТЕ ВНИМАНИЕ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bg" sz="1800" b="0" i="0" strike="noStrike" cap="none" spc="0" baseline="0">
                <a:solidFill>
                  <a:srgbClr val="000000"/>
                </a:solidFill>
                <a:effectLst/>
                <a:latin typeface="Helvetica"/>
                <a:ea typeface="Helvetica"/>
                <a:cs typeface="Helvetica"/>
              </a:rPr>
              <a:t>Информацията в това PowerPoint обучение е от препоръчително естество и информативно по съдържание. То не е стандарт или регламент, не създава нови правни задължения, нито отменя съществуващите такива, създадени от здравното законодателство.</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bg" sz="2800" b="1" i="0" strike="noStrike" cap="none" spc="0" baseline="0">
                <a:solidFill>
                  <a:srgbClr val="F6A317"/>
                </a:solidFill>
                <a:effectLst/>
                <a:latin typeface="Helvetica"/>
                <a:ea typeface="Helvetica"/>
                <a:cs typeface="Helvetica"/>
              </a:rPr>
              <a:t>ВЪВЕДЕНИЕ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bg" sz="1800" b="1" i="0" strike="noStrike" cap="none" spc="0" baseline="0" dirty="0">
                <a:solidFill>
                  <a:srgbClr val="000000"/>
                </a:solidFill>
                <a:effectLst/>
                <a:latin typeface="Helvetica"/>
                <a:ea typeface="Helvetica"/>
                <a:cs typeface="Helvetica"/>
              </a:rPr>
              <a:t>Познанието как да се предпазвате от рискове за здравето, свързани с Вашата работа е от основен приоритет.</a:t>
            </a:r>
          </a:p>
          <a:p>
            <a:pPr>
              <a:lnSpc>
                <a:spcPts val="2400"/>
              </a:lnSpc>
            </a:pPr>
            <a:r>
              <a:rPr lang="bg" sz="1800" b="0" i="0" strike="noStrike" cap="none" spc="0" baseline="0" dirty="0">
                <a:solidFill>
                  <a:srgbClr val="000000"/>
                </a:solidFill>
                <a:effectLst/>
                <a:latin typeface="Helvetica"/>
                <a:ea typeface="Helvetica"/>
                <a:cs typeface="Helvetica"/>
              </a:rPr>
              <a:t>В това обучение Вие ще научите:</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Рисковете свързани с изпразването на торби.</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Специфични препоръки и добри практики при изпразването на малки или насипни торби.</a:t>
            </a:r>
          </a:p>
          <a:p>
            <a:pPr marL="285750" indent="-285750">
              <a:lnSpc>
                <a:spcPts val="2400"/>
              </a:lnSpc>
              <a:buFont typeface="Arial" panose="020B0604020202020204" pitchFamily="34" charset="0"/>
              <a:buChar char="•"/>
            </a:pPr>
            <a:r>
              <a:rPr lang="bg" sz="1800" b="0" i="0" strike="noStrike" cap="none" spc="0" baseline="0" dirty="0">
                <a:solidFill>
                  <a:srgbClr val="FF0000"/>
                </a:solidFill>
                <a:effectLst/>
                <a:latin typeface="Helvetica"/>
                <a:ea typeface="Helvetica"/>
                <a:cs typeface="Helvetica"/>
              </a:rPr>
              <a:t>Текст за попълване от инструктор, ако е въведен персонализиран слайд, вмъкване и преглед на съдържанието.</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ТЕХНИКИ ЗА КОНТРОЛ НА ПРАХ</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3944046" cy="3682369"/>
          </a:xfrm>
        </p:spPr>
        <p:txBody>
          <a:bodyPr lIns="91440" tIns="45720" rIns="91440" bIns="45720" anchor="t"/>
          <a:lstStyle/>
          <a:p>
            <a:pPr>
              <a:lnSpc>
                <a:spcPts val="2400"/>
              </a:lnSpc>
            </a:pPr>
            <a:r>
              <a:rPr lang="bg" sz="1800" b="0" i="0" strike="noStrike" cap="none" spc="0" baseline="0" dirty="0">
                <a:solidFill>
                  <a:srgbClr val="000000"/>
                </a:solidFill>
                <a:effectLst/>
                <a:latin typeface="Helvetica"/>
                <a:ea typeface="Helvetica"/>
                <a:cs typeface="Helvetica"/>
              </a:rPr>
              <a:t>Процесът при изпразването на торби е съпроводен от </a:t>
            </a:r>
            <a:r>
              <a:rPr lang="bg" sz="1800" dirty="0">
                <a:solidFill>
                  <a:srgbClr val="000000"/>
                </a:solidFill>
                <a:latin typeface="Helvetica"/>
                <a:ea typeface="Helvetica"/>
                <a:cs typeface="Helvetica"/>
              </a:rPr>
              <a:t>заграждане</a:t>
            </a:r>
            <a:r>
              <a:rPr lang="bg" sz="1800" b="0" i="0" strike="noStrike" cap="none" spc="0" baseline="0" dirty="0">
                <a:solidFill>
                  <a:srgbClr val="000000"/>
                </a:solidFill>
                <a:effectLst/>
                <a:latin typeface="Helvetica"/>
                <a:ea typeface="Helvetica"/>
                <a:cs typeface="Helvetica"/>
              </a:rPr>
              <a:t>, екстракция/вентилация и лични предпазни средства. Това са три от петте основни техники за контрол на прах.</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456000"/>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245630" cy="2023631"/>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ДОБРА ХИГИЕНА / ПОДДРЪЖКА</a:t>
            </a:r>
          </a:p>
          <a:p>
            <a:r>
              <a:rPr lang="bg" sz="1200" b="0" i="0" strike="noStrike" cap="none" spc="0" baseline="0" dirty="0">
                <a:solidFill>
                  <a:srgbClr val="000000"/>
                </a:solidFill>
                <a:effectLst/>
                <a:latin typeface="Calibri"/>
                <a:ea typeface="Calibri"/>
                <a:cs typeface="Calibri"/>
              </a:rPr>
              <a:t>Изпирането на работното облекло и изсмукването на прах, произведен в процеса на работа, спира натрупването му с течение на времето - чистото работно  място е безопасно  работно място.</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456000"/>
            <a:ext cx="2134063" cy="1700960"/>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ЗАГРАЖДАНЕ</a:t>
            </a:r>
          </a:p>
          <a:p>
            <a:pPr>
              <a:spcAft>
                <a:spcPts val="300"/>
              </a:spcAft>
            </a:pPr>
            <a:r>
              <a:rPr lang="bg" sz="1200" b="0" i="0" strike="noStrike" cap="none" spc="0" baseline="0">
                <a:solidFill>
                  <a:srgbClr val="000000"/>
                </a:solidFill>
                <a:effectLst/>
                <a:latin typeface="Calibri"/>
                <a:ea typeface="Calibri"/>
                <a:cs typeface="Calibri"/>
              </a:rPr>
              <a:t>Провеждане на процеси, създаващи респирабилен  кристален силициев прах (RCS) в изолирана среда предотвратява излагането на прах при първоизточника.</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96000"/>
            <a:ext cx="2134063" cy="167807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ЕКСТРАКЦИЯ / ВЕНТИЛАЦИЯ</a:t>
            </a:r>
          </a:p>
          <a:p>
            <a:pPr>
              <a:spcAft>
                <a:spcPts val="300"/>
              </a:spcAft>
            </a:pPr>
            <a:r>
              <a:rPr lang="bg" sz="1200" b="0" i="0" strike="noStrike" cap="none" spc="0" baseline="0">
                <a:solidFill>
                  <a:srgbClr val="000000"/>
                </a:solidFill>
                <a:effectLst/>
                <a:latin typeface="Calibri"/>
                <a:ea typeface="Calibri"/>
                <a:cs typeface="Calibri"/>
              </a:rPr>
              <a:t> Улавяне на RCS още при първоизточника, преди да сме изложени на него, както и подмяна на замърсен въздух с чист.</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2006065"/>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ЛИЧНИ ПРЕДПАЗНИ СРЕДСТВА</a:t>
            </a:r>
          </a:p>
          <a:p>
            <a:r>
              <a:rPr lang="bg" sz="1200" b="0" i="0" strike="noStrike" cap="none" spc="0" baseline="0">
                <a:solidFill>
                  <a:srgbClr val="000000"/>
                </a:solidFill>
                <a:effectLst/>
                <a:latin typeface="Calibri"/>
                <a:ea typeface="Calibri"/>
                <a:cs typeface="Calibri"/>
              </a:rPr>
              <a:t>Личните предпазни средства  (например маски за лице) предпазват работниците от прах, когато всички други мерки са недостатъчни за да контролират риска от излагане.</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ВОДА</a:t>
            </a:r>
          </a:p>
          <a:p>
            <a:pPr>
              <a:spcAft>
                <a:spcPts val="300"/>
              </a:spcAft>
            </a:pPr>
            <a:r>
              <a:rPr lang="bg" sz="1200" b="0" i="0" strike="noStrike" cap="none" spc="0" baseline="0">
                <a:solidFill>
                  <a:srgbClr val="000000"/>
                </a:solidFill>
                <a:effectLst/>
                <a:latin typeface="Calibri"/>
                <a:ea typeface="Calibri"/>
                <a:cs typeface="Calibri"/>
              </a:rPr>
              <a:t>Прилагането на мокри процеси не позволяват  праховите частици да станат летливи посредством улавянето им с вода.</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019838" cy="850900"/>
          </a:xfrm>
        </p:spPr>
        <p:txBody>
          <a:bodyPr lIns="91440" tIns="45720" rIns="91440" bIns="45720" anchor="t"/>
          <a:lstStyle/>
          <a:p>
            <a:pPr>
              <a:lnSpc>
                <a:spcPct val="100000"/>
              </a:lnSpc>
            </a:pPr>
            <a:r>
              <a:rPr lang="bg" sz="2800" b="1" i="0" strike="noStrike" cap="none" spc="0" baseline="0" dirty="0">
                <a:solidFill>
                  <a:srgbClr val="F6A317"/>
                </a:solidFill>
                <a:effectLst/>
                <a:latin typeface="Helvetica"/>
                <a:ea typeface="Helvetica"/>
                <a:cs typeface="Helvetica"/>
              </a:rPr>
              <a:t>РИСКОВЕ ОТ ТЕЗИ </a:t>
            </a:r>
            <a:r>
              <a:rPr lang="bg" sz="2800" dirty="0">
                <a:latin typeface="Helvetica"/>
                <a:ea typeface="Helvetica"/>
                <a:cs typeface="Helvetica"/>
              </a:rPr>
              <a:t>ДЕЙНОСТИ</a:t>
            </a:r>
            <a:endParaRPr lang="bg"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Тази дейност може да бъде много прашна.</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Продължителното излагане на високи нива на респирабилен кристален силициев прах (RCS) може да причини белодробно заболяване.</a:t>
            </a:r>
          </a:p>
          <a:p>
            <a:pPr>
              <a:lnSpc>
                <a:spcPts val="2400"/>
              </a:lnSpc>
            </a:pPr>
            <a:r>
              <a:rPr lang="bg" sz="1800" b="0" i="0" strike="noStrike" cap="none" spc="0" baseline="0" dirty="0">
                <a:solidFill>
                  <a:srgbClr val="000000"/>
                </a:solidFill>
                <a:effectLst/>
                <a:latin typeface="Helvetica"/>
                <a:ea typeface="Helvetica"/>
                <a:cs typeface="Helvetica"/>
              </a:rPr>
              <a:t>Ежедневното предпазване от излагане на RCS е много важно. </a:t>
            </a:r>
          </a:p>
          <a:p>
            <a:pPr>
              <a:lnSpc>
                <a:spcPts val="2400"/>
              </a:lnSpc>
            </a:pPr>
            <a:r>
              <a:rPr lang="bg" sz="1800" b="0" i="0" strike="noStrike" cap="none" spc="0" baseline="0" dirty="0">
                <a:solidFill>
                  <a:srgbClr val="000000"/>
                </a:solidFill>
                <a:effectLst/>
                <a:latin typeface="Helvetica"/>
                <a:ea typeface="Helvetica"/>
                <a:cs typeface="Helvetica"/>
              </a:rPr>
              <a:t>Спазването на добри практики днес ще предпазят здравето ни в бъдеще.</a:t>
            </a:r>
          </a:p>
          <a:p>
            <a:pPr>
              <a:lnSpc>
                <a:spcPts val="2400"/>
              </a:lnSpc>
            </a:pPr>
            <a:r>
              <a:rPr lang="bg" sz="1800" b="0" i="0" strike="noStrike" cap="none" spc="0" baseline="0" dirty="0">
                <a:solidFill>
                  <a:srgbClr val="000000"/>
                </a:solidFill>
                <a:effectLst/>
                <a:latin typeface="Helvetica"/>
                <a:ea typeface="Helvetica"/>
                <a:cs typeface="Helvetica"/>
              </a:rPr>
              <a:t>Как ще прекарате Вашата пенсия?</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КАК ИЗПРАЗВАНЕТО НА ТОРБИ ОБРАЗУВА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407327" cy="2938988"/>
          </a:xfrm>
        </p:spPr>
        <p:txBody>
          <a:bodyPr anchor="t"/>
          <a:lstStyle/>
          <a:p>
            <a:pPr marL="342900" indent="-342900">
              <a:lnSpc>
                <a:spcPts val="2400"/>
              </a:lnSpc>
              <a:spcBef>
                <a:spcPts val="6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Изпразването на торби образува прах, който става летлив, когато съдържанието напуска торбата.</a:t>
            </a:r>
          </a:p>
          <a:p>
            <a:pPr marL="342900" indent="-342900">
              <a:lnSpc>
                <a:spcPts val="2400"/>
              </a:lnSpc>
              <a:spcBef>
                <a:spcPts val="6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Бързото изпразване на торби образува значително количество прах, който се отразява на качеството на въздуха и е потенциална опасност за излагане на работниците на RCS.  </a:t>
            </a:r>
          </a:p>
          <a:p>
            <a:pPr marL="342900" indent="-342900">
              <a:lnSpc>
                <a:spcPts val="2400"/>
              </a:lnSpc>
              <a:spcBef>
                <a:spcPts val="6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Фини, сухи, прахообразни материали образуват най-много летлив прах по време на обработка.</a:t>
            </a:r>
          </a:p>
          <a:p>
            <a:pPr>
              <a:lnSpc>
                <a:spcPts val="2400"/>
              </a:lnSpc>
              <a:spcBef>
                <a:spcPts val="600"/>
              </a:spcBef>
            </a:pPr>
            <a:r>
              <a:rPr lang="bg" sz="1800" b="0" i="0" strike="noStrike" cap="none" spc="0" baseline="0" dirty="0">
                <a:solidFill>
                  <a:srgbClr val="000000"/>
                </a:solidFill>
                <a:effectLst/>
                <a:latin typeface="Helvetica"/>
                <a:ea typeface="Helvetica"/>
                <a:cs typeface="Helvetica"/>
              </a:rPr>
              <a:t>Този обучителен пакет включва два типа торби, които изискват различни мерки за да бъдат обработвани безопасно.</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rotWithShape="1">
          <a:blip r:embed="rId3"/>
          <a:srcRect l="1681" t="432" r="6787" b="-410"/>
          <a:stretch/>
        </p:blipFill>
        <p:spPr>
          <a:xfrm>
            <a:off x="7035282" y="1608138"/>
            <a:ext cx="4782068"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7044111" y="1640901"/>
            <a:ext cx="475861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bg" sz="2800" b="1" i="0" strike="noStrike" cap="none" spc="0" baseline="0">
                <a:solidFill>
                  <a:srgbClr val="F6A317"/>
                </a:solidFill>
                <a:effectLst/>
                <a:latin typeface="Helvetica"/>
                <a:ea typeface="Helvetica"/>
                <a:cs typeface="Helvetica"/>
              </a:rPr>
              <a:t>МАЛКИ ТОРБИ</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407328" cy="4042262"/>
          </a:xfrm>
        </p:spPr>
        <p:txBody>
          <a:bodyPr lIns="91440" tIns="45720" rIns="91440" bIns="45720" anchor="t"/>
          <a:lstStyle/>
          <a:p>
            <a:pPr>
              <a:lnSpc>
                <a:spcPts val="2000"/>
              </a:lnSpc>
              <a:spcBef>
                <a:spcPts val="300"/>
              </a:spcBef>
            </a:pPr>
            <a:r>
              <a:rPr lang="bg" b="0" i="0" strike="noStrike" cap="none" spc="0" baseline="0" dirty="0">
                <a:solidFill>
                  <a:srgbClr val="000000"/>
                </a:solidFill>
                <a:effectLst/>
                <a:latin typeface="Helvetica"/>
                <a:ea typeface="Helvetica"/>
                <a:cs typeface="Helvetica"/>
              </a:rPr>
              <a:t>За да намалите образуването на прах при  изпразване на торби:</a:t>
            </a:r>
          </a:p>
          <a:p>
            <a:pPr marL="285750" indent="-285750">
              <a:lnSpc>
                <a:spcPts val="2000"/>
              </a:lnSpc>
              <a:spcBef>
                <a:spcPts val="300"/>
              </a:spcBef>
              <a:buFont typeface="Arial" panose="020B0604020202020204" pitchFamily="34" charset="0"/>
              <a:buChar char="•"/>
            </a:pPr>
            <a:r>
              <a:rPr lang="bg" b="0" i="0" strike="noStrike" cap="none" spc="0" baseline="0" dirty="0">
                <a:solidFill>
                  <a:srgbClr val="000000"/>
                </a:solidFill>
                <a:effectLst/>
                <a:latin typeface="Helvetica"/>
                <a:ea typeface="Helvetica"/>
                <a:cs typeface="Helvetica"/>
              </a:rPr>
              <a:t>Използвайте автоматични или </a:t>
            </a:r>
            <a:r>
              <a:rPr lang="bg" dirty="0">
                <a:solidFill>
                  <a:srgbClr val="000000"/>
                </a:solidFill>
                <a:latin typeface="Helvetica"/>
                <a:ea typeface="Helvetica"/>
                <a:cs typeface="Helvetica"/>
              </a:rPr>
              <a:t>полуавтоматични</a:t>
            </a:r>
            <a:r>
              <a:rPr lang="bg" b="0" i="0" strike="noStrike" cap="none" spc="0" baseline="0" dirty="0">
                <a:solidFill>
                  <a:srgbClr val="000000"/>
                </a:solidFill>
                <a:effectLst/>
                <a:latin typeface="Helvetica"/>
                <a:ea typeface="Helvetica"/>
                <a:cs typeface="Helvetica"/>
              </a:rPr>
              <a:t> станции, </a:t>
            </a:r>
            <a:br>
              <a:rPr lang="en-IN" b="0" i="0" strike="noStrike" cap="none" spc="0" baseline="0" dirty="0">
                <a:solidFill>
                  <a:srgbClr val="000000"/>
                </a:solidFill>
                <a:effectLst/>
                <a:latin typeface="Helvetica"/>
                <a:ea typeface="Helvetica"/>
                <a:cs typeface="Helvetica"/>
              </a:rPr>
            </a:br>
            <a:r>
              <a:rPr lang="bg" b="0" i="0" strike="noStrike" cap="none" spc="0" baseline="0" dirty="0">
                <a:solidFill>
                  <a:srgbClr val="000000"/>
                </a:solidFill>
                <a:effectLst/>
                <a:latin typeface="Helvetica"/>
                <a:ea typeface="Helvetica"/>
                <a:cs typeface="Helvetica"/>
              </a:rPr>
              <a:t>когато е възможно.</a:t>
            </a:r>
          </a:p>
          <a:p>
            <a:pPr marL="285750" indent="-285750">
              <a:lnSpc>
                <a:spcPts val="2000"/>
              </a:lnSpc>
              <a:spcBef>
                <a:spcPts val="300"/>
              </a:spcBef>
              <a:buFont typeface="Arial" panose="020B0604020202020204" pitchFamily="34" charset="0"/>
              <a:buChar char="•"/>
            </a:pPr>
            <a:r>
              <a:rPr lang="bg" b="0" i="0" strike="noStrike" cap="none" spc="0" baseline="0" dirty="0">
                <a:solidFill>
                  <a:srgbClr val="000000"/>
                </a:solidFill>
                <a:effectLst/>
                <a:latin typeface="Helvetica"/>
                <a:ea typeface="Helvetica"/>
                <a:cs typeface="Helvetica"/>
              </a:rPr>
              <a:t>Ако процесът не може да бъде автоматизиран, тогава трябва да се проведе в изолирана среда. При възможност използвайте ръчна станция за изпразване на торби, оборудвана със смукателна вентилация.</a:t>
            </a:r>
          </a:p>
          <a:p>
            <a:pPr marL="285750" indent="-285750">
              <a:lnSpc>
                <a:spcPts val="2000"/>
              </a:lnSpc>
              <a:spcBef>
                <a:spcPts val="300"/>
              </a:spcBef>
              <a:buFont typeface="Arial" panose="020B0604020202020204" pitchFamily="34" charset="0"/>
              <a:buChar char="•"/>
            </a:pPr>
            <a:r>
              <a:rPr lang="bg" b="0" i="0" strike="noStrike" cap="none" spc="0" baseline="0" dirty="0">
                <a:solidFill>
                  <a:srgbClr val="000000"/>
                </a:solidFill>
                <a:effectLst/>
                <a:latin typeface="Helvetica"/>
                <a:ea typeface="Helvetica"/>
                <a:cs typeface="Helvetica"/>
              </a:rPr>
              <a:t>Изсипвайте съдържанието на торбата внимателно с отвора </a:t>
            </a:r>
            <a:r>
              <a:rPr lang="bg" dirty="0">
                <a:solidFill>
                  <a:srgbClr val="000000"/>
                </a:solidFill>
                <a:latin typeface="Helvetica"/>
                <a:ea typeface="Helvetica"/>
                <a:cs typeface="Helvetica"/>
              </a:rPr>
              <a:t>надолу</a:t>
            </a:r>
            <a:r>
              <a:rPr lang="bg" b="0" i="0" strike="noStrike" cap="none" spc="0" baseline="0" dirty="0">
                <a:solidFill>
                  <a:srgbClr val="000000"/>
                </a:solidFill>
                <a:effectLst/>
                <a:latin typeface="Helvetica"/>
                <a:ea typeface="Helvetica"/>
                <a:cs typeface="Helvetica"/>
              </a:rPr>
              <a:t>.</a:t>
            </a:r>
          </a:p>
          <a:p>
            <a:pPr marL="285750" indent="-285750">
              <a:lnSpc>
                <a:spcPts val="2000"/>
              </a:lnSpc>
              <a:spcBef>
                <a:spcPts val="300"/>
              </a:spcBef>
              <a:buFont typeface="Arial" panose="020B0604020202020204" pitchFamily="34" charset="0"/>
              <a:buChar char="•"/>
            </a:pPr>
            <a:r>
              <a:rPr lang="bg" b="0" i="0" strike="noStrike" cap="none" spc="0" baseline="0" dirty="0">
                <a:solidFill>
                  <a:srgbClr val="000000"/>
                </a:solidFill>
                <a:effectLst/>
                <a:latin typeface="Helvetica"/>
                <a:ea typeface="Helvetica"/>
                <a:cs typeface="Helvetica"/>
              </a:rPr>
              <a:t>Навийте празните торби в зоната на екстракция.</a:t>
            </a:r>
          </a:p>
          <a:p>
            <a:pPr marL="285750" indent="-285750">
              <a:lnSpc>
                <a:spcPts val="2000"/>
              </a:lnSpc>
              <a:spcBef>
                <a:spcPts val="300"/>
              </a:spcBef>
              <a:buFont typeface="Arial" panose="020B0604020202020204" pitchFamily="34" charset="0"/>
              <a:buChar char="•"/>
            </a:pPr>
            <a:r>
              <a:rPr lang="bg" b="0" i="0" strike="noStrike" cap="none" spc="0" baseline="0" dirty="0">
                <a:solidFill>
                  <a:srgbClr val="000000"/>
                </a:solidFill>
                <a:effectLst/>
                <a:latin typeface="Helvetica"/>
                <a:ea typeface="Helvetica"/>
                <a:cs typeface="Helvetica"/>
              </a:rPr>
              <a:t>Използвайте лични предпазни средства, когато други техники за контрол не са налични.</a:t>
            </a:r>
          </a:p>
          <a:p>
            <a:pPr marL="285750" indent="-285750">
              <a:lnSpc>
                <a:spcPts val="2000"/>
              </a:lnSpc>
              <a:spcBef>
                <a:spcPts val="300"/>
              </a:spcBef>
              <a:buFont typeface="Arial" panose="020B0604020202020204" pitchFamily="34" charset="0"/>
              <a:buChar char="•"/>
            </a:pPr>
            <a:r>
              <a:rPr lang="bg" dirty="0">
                <a:solidFill>
                  <a:srgbClr val="000000"/>
                </a:solidFill>
                <a:latin typeface="Helvetica"/>
                <a:ea typeface="Helvetica"/>
                <a:cs typeface="Helvetica"/>
              </a:rPr>
              <a:t>Поставете</a:t>
            </a:r>
            <a:r>
              <a:rPr lang="bg" b="0" i="0" strike="noStrike" cap="none" spc="0" baseline="0" dirty="0">
                <a:solidFill>
                  <a:srgbClr val="000000"/>
                </a:solidFill>
                <a:effectLst/>
                <a:latin typeface="Helvetica"/>
                <a:ea typeface="Helvetica"/>
                <a:cs typeface="Helvetica"/>
              </a:rPr>
              <a:t> празните торби в голям пластмасов чувал. Не го препълвайте. Запечатайте чувала преди да го изхвърлите.</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575278"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НАСИПНИ ТОРБИ (ГОЛЕМИ ТОРБИ)</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lIns="91440" tIns="45720" rIns="91440" bIns="45720" anchor="t"/>
          <a:lstStyle/>
          <a:p>
            <a:pPr>
              <a:lnSpc>
                <a:spcPts val="2400"/>
              </a:lnSpc>
            </a:pPr>
            <a:r>
              <a:rPr lang="bg" sz="1800" b="0" i="0" strike="noStrike" cap="none" spc="0" baseline="0" dirty="0">
                <a:solidFill>
                  <a:srgbClr val="000000"/>
                </a:solidFill>
                <a:effectLst/>
                <a:latin typeface="Helvetica"/>
                <a:ea typeface="Helvetica"/>
                <a:cs typeface="Helvetica"/>
              </a:rPr>
              <a:t>За да намалим създаването на прах при изпразване на торби:</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При възможност използвайте станции за изпразване на торби. Те осигуряват добро </a:t>
            </a:r>
            <a:r>
              <a:rPr lang="bg" sz="1800" dirty="0">
                <a:solidFill>
                  <a:srgbClr val="000000"/>
                </a:solidFill>
                <a:latin typeface="Helvetica"/>
                <a:ea typeface="Helvetica"/>
                <a:cs typeface="Helvetica"/>
              </a:rPr>
              <a:t>уплътнение, имат</a:t>
            </a:r>
            <a:r>
              <a:rPr lang="bg" sz="1800" b="0" i="0" strike="noStrike" cap="none" spc="0" baseline="0" dirty="0">
                <a:solidFill>
                  <a:srgbClr val="000000"/>
                </a:solidFill>
                <a:effectLst/>
                <a:latin typeface="Helvetica"/>
                <a:ea typeface="Helvetica"/>
                <a:cs typeface="Helvetica"/>
              </a:rPr>
              <a:t> система за улавяне на прах и контрол на потока на </a:t>
            </a:r>
            <a:r>
              <a:rPr lang="bg" sz="1800" dirty="0">
                <a:solidFill>
                  <a:srgbClr val="000000"/>
                </a:solidFill>
                <a:latin typeface="Helvetica"/>
                <a:ea typeface="Helvetica"/>
                <a:cs typeface="Helvetica"/>
              </a:rPr>
              <a:t>съдържанието.</a:t>
            </a:r>
            <a:endParaRPr lang="bg"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Използвайте лични предпазни средства, при ръчно отваряне или разрязване на насипни торби.</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Не сгъвайте празните торби ръчно. Поставете ги в голям пластмасов чувал. Не го препълвайте. Запечатайте чувала преди да го изхвърлите.</a:t>
            </a:r>
          </a:p>
          <a:p>
            <a:pPr marL="342900" indent="-34290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967538" y="1609962"/>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6378604" cy="850900"/>
          </a:xfrm>
        </p:spPr>
        <p:txBody>
          <a:bodyPr anchor="t"/>
          <a:lstStyle/>
          <a:p>
            <a:pPr>
              <a:lnSpc>
                <a:spcPct val="100000"/>
              </a:lnSpc>
            </a:pPr>
            <a:r>
              <a:rPr lang="bg" sz="2800" b="1" i="0" strike="noStrike" cap="none" spc="0" baseline="0" dirty="0">
                <a:solidFill>
                  <a:srgbClr val="F6A317"/>
                </a:solidFill>
                <a:effectLst/>
                <a:latin typeface="Helvetica"/>
                <a:ea typeface="Helvetica"/>
                <a:cs typeface="Helvetica"/>
              </a:rPr>
              <a:t>КАКВО ДА СЕ ПРАВИ И КАКВО НЕ ПРИ ИЗПРАЗВАНЕТО НА ТОРБИ</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65284"/>
            <a:ext cx="7023151" cy="3201832"/>
          </a:xfrm>
        </p:spPr>
        <p:txBody>
          <a:bodyPr/>
          <a:lstStyle/>
          <a:p>
            <a:pPr>
              <a:lnSpc>
                <a:spcPct val="100000"/>
              </a:lnSpc>
              <a:spcBef>
                <a:spcPts val="400"/>
              </a:spcBef>
              <a:buSzPct val="85000"/>
            </a:pPr>
            <a:r>
              <a:rPr lang="bg" sz="1600" b="1" i="0" strike="noStrike" cap="none" spc="0" baseline="0" dirty="0">
                <a:solidFill>
                  <a:srgbClr val="000000"/>
                </a:solidFill>
                <a:effectLst/>
                <a:latin typeface="Helvetica"/>
                <a:ea typeface="Helvetica"/>
                <a:cs typeface="Helvetica"/>
              </a:rPr>
              <a:t>ПРАВЕТЕ</a:t>
            </a:r>
          </a:p>
          <a:p>
            <a:pPr marL="342900" indent="-342900">
              <a:lnSpc>
                <a:spcPct val="100000"/>
              </a:lnSpc>
              <a:spcBef>
                <a:spcPts val="4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Бъдете сигурни, че праховата система за екстракция работи правилно.</a:t>
            </a:r>
          </a:p>
          <a:p>
            <a:pPr marL="342900" indent="-342900">
              <a:lnSpc>
                <a:spcPct val="100000"/>
              </a:lnSpc>
              <a:spcBef>
                <a:spcPts val="4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Проверете за повреди или незадоволителна работа и докладвайте.</a:t>
            </a:r>
          </a:p>
          <a:p>
            <a:pPr marL="342900" indent="-342900">
              <a:lnSpc>
                <a:spcPct val="100000"/>
              </a:lnSpc>
              <a:spcBef>
                <a:spcPts val="4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Използвайте лични предпазни средства (маски против прах), ако други възможности за прахов контрол не са налични.</a:t>
            </a:r>
          </a:p>
          <a:p>
            <a:pPr marL="342900" indent="-342900">
              <a:lnSpc>
                <a:spcPct val="100000"/>
              </a:lnSpc>
              <a:spcBef>
                <a:spcPts val="4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Незабавно почиствайте всичко разсипано, използвайки вакуумно или мокро почистване.</a:t>
            </a:r>
          </a:p>
          <a:p>
            <a:pPr>
              <a:lnSpc>
                <a:spcPct val="100000"/>
              </a:lnSpc>
              <a:spcBef>
                <a:spcPts val="400"/>
              </a:spcBef>
            </a:pPr>
            <a:r>
              <a:rPr lang="bg" sz="1600" b="1" i="0" strike="noStrike" cap="none" spc="0" baseline="0" dirty="0">
                <a:solidFill>
                  <a:srgbClr val="000000"/>
                </a:solidFill>
                <a:effectLst/>
                <a:latin typeface="Helvetica"/>
                <a:ea typeface="Helvetica"/>
                <a:cs typeface="Helvetica"/>
              </a:rPr>
              <a:t>НЕ ПРАВЕТЕ</a:t>
            </a:r>
          </a:p>
          <a:p>
            <a:pPr marL="285750" indent="-285750">
              <a:lnSpc>
                <a:spcPct val="100000"/>
              </a:lnSpc>
              <a:spcBef>
                <a:spcPts val="4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изпразвайте съдържанието на малките торби твърде бързо.</a:t>
            </a:r>
          </a:p>
          <a:p>
            <a:pPr marL="285750" indent="-285750">
              <a:lnSpc>
                <a:spcPct val="100000"/>
              </a:lnSpc>
              <a:spcBef>
                <a:spcPts val="4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препълвайте съдовете за отпадъци.</a:t>
            </a:r>
          </a:p>
          <a:p>
            <a:pPr marL="285750" indent="-285750">
              <a:lnSpc>
                <a:spcPct val="100000"/>
              </a:lnSpc>
              <a:spcBef>
                <a:spcPts val="4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почиствайте със суха четка или с въздушен компресор.</a:t>
            </a:r>
          </a:p>
          <a:p>
            <a:pPr marL="342900" indent="-342900">
              <a:lnSpc>
                <a:spcPct val="100000"/>
              </a:lnSpc>
              <a:spcBef>
                <a:spcPts val="400"/>
              </a:spcBef>
              <a:buSzPct val="85000"/>
              <a:buFont typeface=".Apple Color Emoji UI"/>
              <a:buChar char="✅"/>
            </a:pPr>
            <a:endParaRPr lang="en-GB" dirty="0"/>
          </a:p>
          <a:p>
            <a:pPr marL="285750" indent="-285750">
              <a:lnSpc>
                <a:spcPct val="100000"/>
              </a:lnSpc>
              <a:spcBef>
                <a:spcPts val="4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rotWithShape="1">
          <a:blip r:embed="rId3"/>
          <a:srcRect l="8622" t="30" r="6806" b="30"/>
          <a:stretch/>
        </p:blipFill>
        <p:spPr>
          <a:xfrm>
            <a:off x="7875036" y="2086252"/>
            <a:ext cx="3942313"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ПРАЗЕН СЛАЙД</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bg" sz="1800" b="0" i="0" strike="noStrike" cap="none" spc="0" baseline="0">
                <a:solidFill>
                  <a:srgbClr val="000000"/>
                </a:solidFill>
                <a:effectLst/>
                <a:latin typeface="Helvetica"/>
                <a:ea typeface="Helvetica"/>
                <a:cs typeface="Helvetica"/>
              </a:rPr>
              <a:t>Използвайте този слайд за да създадете Ваш собствен материал за обучение, който е специфичен за работната Ви среда/условия.</a:t>
            </a:r>
          </a:p>
          <a:p>
            <a:pPr>
              <a:lnSpc>
                <a:spcPts val="2400"/>
              </a:lnSpc>
            </a:pPr>
            <a:r>
              <a:rPr lang="bg" sz="1800" b="0" i="0" strike="noStrike" cap="none" spc="0" baseline="0">
                <a:solidFill>
                  <a:srgbClr val="000000"/>
                </a:solidFill>
                <a:effectLst/>
                <a:latin typeface="Helvetica"/>
                <a:ea typeface="Helvetica"/>
                <a:cs typeface="Helvetica"/>
              </a:rPr>
              <a:t>За да промените снимката използвайте десен клик с мишката &gt; смяна на снимка &gt; от файл.</a:t>
            </a:r>
          </a:p>
          <a:p>
            <a:pPr>
              <a:lnSpc>
                <a:spcPts val="2400"/>
              </a:lnSpc>
            </a:pPr>
            <a:r>
              <a:rPr lang="bg" sz="1800" b="0" i="0" strike="noStrike" cap="none" spc="0" baseline="0">
                <a:solidFill>
                  <a:srgbClr val="000000"/>
                </a:solidFill>
                <a:effectLst/>
                <a:latin typeface="Helvetica"/>
                <a:ea typeface="Helvetica"/>
                <a:cs typeface="Helvetica"/>
              </a:rPr>
              <a:t>За да създадете повече файлове кликнете на ‘Нов Слайд’ отгоре.</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ЗАКЛЮЧЕНИЕ</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pPr>
            <a:r>
              <a:rPr lang="bg" sz="1800" b="0" i="0" strike="noStrike" cap="none" spc="0" baseline="0" dirty="0">
                <a:solidFill>
                  <a:srgbClr val="000000"/>
                </a:solidFill>
                <a:effectLst/>
                <a:latin typeface="Helvetica"/>
                <a:ea typeface="Helvetica"/>
                <a:cs typeface="Helvetica"/>
              </a:rPr>
              <a:t>Изпразването на торби може да доведе до излагане на RCS. За да предпазите Вашето здраве запомнете:</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Проверете дали системите за вентилация и екстракция </a:t>
            </a:r>
            <a:r>
              <a:rPr lang="bg" sz="1800" dirty="0">
                <a:solidFill>
                  <a:srgbClr val="000000"/>
                </a:solidFill>
                <a:latin typeface="Helvetica"/>
                <a:ea typeface="Helvetica"/>
                <a:cs typeface="Helvetica"/>
              </a:rPr>
              <a:t>са</a:t>
            </a:r>
            <a:r>
              <a:rPr lang="bg" sz="1800" b="0" i="0" strike="noStrike" cap="none" spc="0" baseline="0" dirty="0">
                <a:solidFill>
                  <a:srgbClr val="000000"/>
                </a:solidFill>
                <a:effectLst/>
                <a:latin typeface="Helvetica"/>
                <a:ea typeface="Helvetica"/>
                <a:cs typeface="Helvetica"/>
              </a:rPr>
              <a:t> включени ( ако е възможно).</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Винаги използвайте машинна помощ, ако е възможно.</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Изхвърляйте празните торби внимателно за да намалите създаването на прах.</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Почиствайте разсипаното незабавно.</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bg" sz="2800" b="1" i="0" strike="noStrike" cap="none" spc="0" baseline="0">
                <a:solidFill>
                  <a:srgbClr val="F6A317"/>
                </a:solidFill>
                <a:effectLst/>
                <a:latin typeface="Helvetica"/>
                <a:ea typeface="Helvetica"/>
                <a:cs typeface="Helvetica"/>
              </a:rPr>
              <a:t>ДОПЪЛНИТЕЛНО ОБУЧЕНИЕ</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5978120"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3" history="0"/>
              </a:rPr>
              <a:t>Добри практики при изпразването на торби - малки торби (списък със задачи 2.2.1a)</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3" history="0"/>
              </a:rPr>
              <a:t>Добри практики за изпразване на торби - насипни торби (списък със задачи 2.2.1b)</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4" history="0"/>
              </a:rPr>
              <a:t>NEPSI Ръководство с добри практики.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5" history="0"/>
              </a:rPr>
              <a:t>NEPSI  Ръководство за МСП</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300626"/>
            <a:ext cx="10022946" cy="361637"/>
          </a:xfrm>
          <a:prstGeom prst="rect">
            <a:avLst/>
          </a:prstGeom>
          <a:noFill/>
          <a:ln>
            <a:noFill/>
          </a:ln>
        </p:spPr>
        <p:txBody>
          <a:bodyPr wrap="square" anchor="ctr">
            <a:spAutoFit/>
          </a:bodyPr>
          <a:lstStyle/>
          <a:p>
            <a:pPr>
              <a:spcBef>
                <a:spcPts val="1200"/>
              </a:spcBef>
              <a:spcAft>
                <a:spcPts val="1200"/>
              </a:spcAft>
              <a:buSzPct val="130000"/>
            </a:pPr>
            <a:r>
              <a:rPr lang="bg" sz="1750" b="0" i="0" strike="noStrike" cap="none" spc="0" baseline="0" dirty="0">
                <a:solidFill>
                  <a:srgbClr val="000000"/>
                </a:solidFill>
                <a:effectLst/>
                <a:latin typeface="Calibri"/>
                <a:ea typeface="Calibri"/>
                <a:cs typeface="Calibri"/>
              </a:rPr>
              <a:t>Посетете </a:t>
            </a:r>
            <a:r>
              <a:rPr lang="bg" sz="1750" b="1" i="0" strike="noStrike" cap="none" spc="0" baseline="0" dirty="0">
                <a:solidFill>
                  <a:srgbClr val="000000"/>
                </a:solidFill>
                <a:effectLst/>
                <a:latin typeface="Calibri"/>
                <a:ea typeface="Calibri"/>
                <a:cs typeface="Calibri"/>
              </a:rPr>
              <a:t>NEPSI платформата за е-обучение</a:t>
            </a:r>
            <a:r>
              <a:rPr lang="bg" sz="1750" b="0" i="0" strike="noStrike" cap="none" spc="0" baseline="0" dirty="0">
                <a:solidFill>
                  <a:srgbClr val="000000"/>
                </a:solidFill>
                <a:effectLst/>
                <a:latin typeface="Calibri"/>
                <a:ea typeface="Calibri"/>
                <a:cs typeface="Calibri"/>
              </a:rPr>
              <a:t> </a:t>
            </a:r>
            <a:r>
              <a:rPr lang="bg" sz="1750" b="0" i="0" strike="noStrike" cap="none" spc="0" baseline="0" dirty="0">
                <a:solidFill>
                  <a:srgbClr val="000000"/>
                </a:solidFill>
                <a:effectLst/>
                <a:latin typeface="Calibri"/>
                <a:ea typeface="Calibri"/>
                <a:cs typeface="Calibri"/>
                <a:hlinkClick r:id="rId6" history="0"/>
              </a:rPr>
              <a:t>training.nepsi.eu</a:t>
            </a:r>
            <a:r>
              <a:rPr lang="bg" sz="1750" b="0" i="0" strike="noStrike" cap="none" spc="0" baseline="0" dirty="0">
                <a:solidFill>
                  <a:srgbClr val="000000"/>
                </a:solidFill>
                <a:effectLst/>
                <a:latin typeface="Calibri"/>
                <a:ea typeface="Calibri"/>
                <a:cs typeface="Calibri"/>
              </a:rPr>
              <a:t> за повече учебни ресурси свързани с RCS.</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38C4F5-0070-4557-B44B-9CD42E9B47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purl.org/dc/term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136</TotalTime>
  <Words>1430</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50</cp:revision>
  <dcterms:created xsi:type="dcterms:W3CDTF">2020-01-29T17:43:15Z</dcterms:created>
  <dcterms:modified xsi:type="dcterms:W3CDTF">2024-11-13T11:41:33Z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