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BCFDAD-25EB-4287-AC02-F607A2119FE5}" v="3" dt="2022-09-22T14:18:07.437"/>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4626"/>
  </p:normalViewPr>
  <p:slideViewPr>
    <p:cSldViewPr snapToGrid="0">
      <p:cViewPr varScale="1">
        <p:scale>
          <a:sx n="116" d="100"/>
          <a:sy n="116" d="100"/>
        </p:scale>
        <p:origin x="94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Tässä koulutuksessa opastetaan tyhjentämään pieniä säkkejä tai suursäkkejä materiaalista, joka sisältää kiteistä piidioksidia.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Säkkien tyhjentäminen ja tyhjien säkkien vääränlainen käsittely voi johtaa merkittävään pölyaltistukseen. Sen vuoksi säkkien tyhjentämiseen liittyvää hyvää käytäntöä on noudatettava. Pienten säkkien tyhjentämisessä on suositeltavaa käyttää automaattisia tai puoliautomaattisia tyhjennysasemia.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Säkkien tyhjentäminen ja tyhjien säkkien vääränlainen käsittely voi johtaa merkittävään pölyaltistukseen. Sen vuoksi säkkien tyhjentämiseen liittyvää hyvää käytäntöä on noudatettava. Pienten säkkien tyhjentämisessä on suositeltavaa käyttää automaattisia tai puoliautomaattisia tyhjennysasemia.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Vaikka se ei kaikissa tapauksissa ole välttämätöntä, automaattisten tai puoliautomaattisten säkkientyhjennysasemien käyttäminen on suositeltua inhimillisten virheiden ja loukkaantumisten välttämiseksi.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Säkkien murskaaminen tuottaa paljon pölyä. Työntekijöiden olisi rullattava säkit alueella, jossa on ilmanpoisto.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Kun tyhjennät pientä säkkiä, varmista, että säkin avoin suu osoittaa poispäin sinusta. Pölyn syntymisen voi estää kokonaan tyhjentämällä säkin suureen metallirungon tukemaan ja auki pitämään muovipussiin.</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Suurten säkkien käyttäminen on kustannustehokkaampaa ja ympäristöystävällisempää kuin monen pienen säkin käyttäminen. Suureen säkkiin voi mahtua yhtä paljon materiaalia kuin lavalliseen pieniä säkkejä. Sen vuoksi ne ovat täysinä liian painavia nostettaviksi ilman koneen apua.</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Kun suursäkkejä tyhjennetään leikkaamalla ne auki, henkilönsuojainten käyttö on suositeltavaa.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Ennen säkin tyhjentämistä, varmista, että sekä ilmanvaihto- että ilmanpoistojärjestelmät toimivat. Jos epäilet ongelmaa, ota yhteyttä paikalla olevaan esimieheen. Tarkista aina ulkoiset asiat, kuten veto, jolla voi olla suuri vaikutus ilmanvaihtojärjestelmiin.</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Kun mahdollista, käytä käsittelyssä apuvälineitä inhimillisten virheiden ja loukkaantumisten välttämiseksi. Älä milloinkaan täytä säkkejä liian täyteen vaan vältä säkeistä yli vuotavaa materiaalia, joka voi aiheuttaa vaaran. Kun materiaalia varisee yli, siivoa se välittömästi käyttäen märkiä tai kuivia siivousemenetelmiä</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i" sz="1400" b="1" i="0" strike="noStrike" cap="none" spc="0" baseline="0">
                <a:solidFill>
                  <a:srgbClr val="F6A317"/>
                </a:solidFill>
                <a:effectLst/>
                <a:latin typeface="Helvetica"/>
                <a:ea typeface="Helvetica"/>
                <a:cs typeface="Helvetica"/>
              </a:rPr>
              <a:t>HYVÄ KÄYTÄNTÖ -KOULUTUS SÄKIN TYHJENTÄMISEEN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5872803"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SÄKIN TYHJENTÄMISEEN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908473" y="346364"/>
            <a:ext cx="2951017" cy="872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i-FI" sz="2800" dirty="0">
                <a:latin typeface="Helvetica"/>
                <a:ea typeface="Helvetica"/>
                <a:cs typeface="Helvetica"/>
              </a:rPr>
              <a:t>JOHDANTO</a:t>
            </a:r>
            <a:r>
              <a:rPr lang="en-IN" sz="2800" dirty="0">
                <a:latin typeface="Helvetica"/>
                <a:ea typeface="Helvetica"/>
                <a:cs typeface="Helvetica"/>
              </a:rPr>
              <a:t> (KOULUTTAJALLE)</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solidFill>
                  <a:srgbClr val="000000"/>
                </a:solidFill>
                <a:latin typeface="Helvetica"/>
                <a:ea typeface="Helvetica"/>
                <a:cs typeface="Helvetica"/>
              </a:rPr>
              <a:t>NEPSI on kehittänyt koulutusmateriaaleja osaksi NEPSI:n Hyvän käytännön toteuttamisen koulutusvaihetta.</a:t>
            </a:r>
          </a:p>
          <a:p>
            <a:pPr>
              <a:lnSpc>
                <a:spcPts val="2400"/>
              </a:lnSpc>
            </a:pPr>
            <a:r>
              <a:rPr lang="fi-FI" sz="1800" dirty="0">
                <a:solidFill>
                  <a:srgbClr val="000000"/>
                </a:solidFill>
                <a:latin typeface="Helvetica"/>
                <a:ea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solidFill>
                  <a:srgbClr val="000000"/>
                </a:solidFill>
                <a:latin typeface="Helvetica"/>
                <a:ea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Säkin tyhjentämisestä aiheutuvat riskit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Erityiset ohjeet ja hyvät käytännöt pienten säkkien ja suursäkkien tyhjentämiseen</a:t>
            </a:r>
          </a:p>
          <a:p>
            <a:pPr marL="285750" indent="-285750">
              <a:lnSpc>
                <a:spcPts val="2400"/>
              </a:lnSpc>
              <a:buFont typeface="Arial" panose="020B0604020202020204" pitchFamily="34" charset="0"/>
              <a:buChar char="•"/>
            </a:pPr>
            <a:r>
              <a:rPr lang="fi" sz="1800" b="0" i="0" strike="noStrike" cap="none" spc="0" baseline="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Säkkien tyhjennyksissä apuna ovat suljetut tilat, ilmanvaihto ja -poisto sekä henkilönsuojaimet. Ne ovat kolme viidestä tärkeimmästä pölynhallintamenetelmästä.</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4207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Tästä toiminnasta voi aiheutua paljon pölyä</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678973"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MITEN SÄKIN TYHJENTÄMINEN TUOTTAA RCS-PÖLYÄ</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Tyhjentäminen nostattaa pölyä ilmaan, kun säkin sisältö lähtee säkistä</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Jos säkki tyhjennetään nopeasti, se saa aikaan paljon pölyä, heikentää ilmanlaatua ja altistaa työntekijät mahdollisesti RCS:lle </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Hienojakeiset, kuivat ja jauhemaiset materiaalit tuottavat eniten leijuvaa pölyä käsittelyn aikana.</a:t>
            </a:r>
          </a:p>
          <a:p>
            <a:pPr>
              <a:lnSpc>
                <a:spcPts val="2400"/>
              </a:lnSpc>
            </a:pPr>
            <a:r>
              <a:rPr lang="fi" sz="1800" b="0" i="0" strike="noStrike" cap="none" spc="0" baseline="0" dirty="0">
                <a:solidFill>
                  <a:srgbClr val="000000"/>
                </a:solidFill>
                <a:effectLst/>
                <a:latin typeface="Helvetica"/>
                <a:ea typeface="Helvetica"/>
                <a:cs typeface="Helvetica"/>
              </a:rPr>
              <a:t>Tämä koulutuspaketti käsittelee kahta säkkityyppiä, joista kummallakin on oma turvallinen käsittelytapansa.</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38739" y="1807155"/>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PIENET SÄKIT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648792" cy="4042262"/>
          </a:xfrm>
        </p:spPr>
        <p:txBody>
          <a:bodyPr anchor="t"/>
          <a:lstStyle/>
          <a:p>
            <a:pPr>
              <a:lnSpc>
                <a:spcPts val="2200"/>
              </a:lnSpc>
              <a:spcAft>
                <a:spcPts val="1000"/>
              </a:spcAft>
            </a:pPr>
            <a:r>
              <a:rPr lang="fi" sz="1800" b="0" i="0" strike="noStrike" cap="none" spc="0" baseline="0" dirty="0">
                <a:solidFill>
                  <a:srgbClr val="000000"/>
                </a:solidFill>
                <a:effectLst/>
                <a:latin typeface="Helvetica"/>
                <a:ea typeface="Helvetica"/>
                <a:cs typeface="Helvetica"/>
              </a:rPr>
              <a:t>Säkkiä tyhjennettäessä pölyn syntymistä voi minimoida: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Käyttämällä automaattisia tai puoliautomaattisia tyhjennysasemia kun mahdollista.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Jos prosessia ei voida automatisoida, tilan tulisi olla suljettu. Käyttämällä manuaalisia tyhjennysasemia, joissa on imutuuletus, kun mahdollista.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Kallistamalla säkin sisältöä varovasti niin, että avonainen pää on poispäin sinusta.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Rullaamalla tyhjät säkit ilmanpoistoalueella.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Käyttämällä henkilönsuojaimia, kun muita tapoja hallita pölyä ei ole saatavilla.</a:t>
            </a:r>
          </a:p>
          <a:p>
            <a:pPr marL="285750" indent="-285750">
              <a:lnSpc>
                <a:spcPts val="2000"/>
              </a:lnSpc>
              <a:spcBef>
                <a:spcPts val="400"/>
              </a:spcBef>
              <a:buFont typeface="Arial" panose="020B0604020202020204" pitchFamily="34" charset="0"/>
              <a:buChar char="•"/>
            </a:pPr>
            <a:r>
              <a:rPr lang="fi" b="0" i="0" strike="noStrike" cap="none" spc="0" baseline="0" dirty="0">
                <a:solidFill>
                  <a:srgbClr val="000000"/>
                </a:solidFill>
                <a:effectLst/>
                <a:latin typeface="Helvetica"/>
                <a:ea typeface="Helvetica"/>
                <a:cs typeface="Helvetica"/>
              </a:rPr>
              <a:t>Hävittämällä tyhjät säkit suurissa muovipusseissa. Älä anna säkkien pursuta yli muovipusseista. Sulkemalla pussit ennen hävittämistä.</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SUURSÄKIT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91594" cy="3682369"/>
          </a:xfrm>
        </p:spPr>
        <p:txBody>
          <a:bodyPr/>
          <a:lstStyle/>
          <a:p>
            <a:pPr>
              <a:lnSpc>
                <a:spcPts val="2400"/>
              </a:lnSpc>
              <a:spcAft>
                <a:spcPts val="1000"/>
              </a:spcAft>
            </a:pPr>
            <a:r>
              <a:rPr lang="fi" sz="1800" b="0" i="0" strike="noStrike" cap="none" spc="0" baseline="0" dirty="0">
                <a:solidFill>
                  <a:srgbClr val="000000"/>
                </a:solidFill>
                <a:effectLst/>
                <a:latin typeface="Helvetica"/>
                <a:ea typeface="Helvetica"/>
                <a:cs typeface="Helvetica"/>
              </a:rPr>
              <a:t>Säkkiä tyhjennettäessä pölyn syntymistä voi minimoida:</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Käyttämällä automaattisia tyhjennysasemia kun mahdollista. Ne eristävät pölyn hyvin, ja niissä on järjestelmiä, jotka sieppaavat pölyn ja kontrolloivat materiaalin virtaamista.</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Käyttämällä henkilönsuojainta, kun suuria säkkejä avataan tai leikataan manuaalisesti.</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Älä purista tyhjiä säkkejä kasaan manuaalisesti. Pudota ne suureen muovipussiin. Älä anna säkkien pursuta yli muovipusseista. Sulkemalla säkit ennen hävittämistä.</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fi" sz="2800" b="1" i="0" strike="noStrike" cap="none" spc="0" baseline="0">
                <a:solidFill>
                  <a:srgbClr val="F6A317"/>
                </a:solidFill>
                <a:effectLst/>
                <a:latin typeface="Helvetica"/>
                <a:ea typeface="Helvetica"/>
                <a:cs typeface="Helvetica"/>
              </a:rPr>
              <a:t>HUOMIOITAVAA SÄKIN TYHJENNYKSESSÄ</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4" y="2696011"/>
            <a:ext cx="6076393" cy="3201832"/>
          </a:xfrm>
        </p:spPr>
        <p:txBody>
          <a:bodyPr/>
          <a:lstStyle/>
          <a:p>
            <a:pPr>
              <a:lnSpc>
                <a:spcPct val="100000"/>
              </a:lnSpc>
              <a:spcBef>
                <a:spcPts val="600"/>
              </a:spcBef>
              <a:buSzPct val="85000"/>
            </a:pPr>
            <a:r>
              <a:rPr lang="fi" sz="1600" b="1" i="0" strike="noStrike" cap="none" spc="0" baseline="0" dirty="0">
                <a:solidFill>
                  <a:srgbClr val="000000"/>
                </a:solidFill>
                <a:effectLst/>
                <a:latin typeface="Helvetica"/>
                <a:ea typeface="Helvetica"/>
                <a:cs typeface="Helvetica"/>
              </a:rPr>
              <a:t>TEE SEURAAVAT</a:t>
            </a:r>
          </a:p>
          <a:p>
            <a:pPr marL="342900" indent="-34290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Varmista, että pölynpoistojärjestelmät toimivat kunnolla</a:t>
            </a:r>
          </a:p>
          <a:p>
            <a:pPr marL="342900" indent="-34290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Tarkkaile mahdollisia vaurioita tai heikkoa toimintaa ja ilmoita vioista.</a:t>
            </a:r>
          </a:p>
          <a:p>
            <a:pPr marL="342900" indent="-34290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Käytä henkilönsuojainta (pölysuojainta), jos muita pölynhallintakeinoja ei ole käytettävissä.</a:t>
            </a:r>
          </a:p>
          <a:p>
            <a:pPr marL="342900" indent="-34290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Siivoa yli vuotanut materiaali heti joko imurilla tai käyttäen märkiä siivousmenetelmiä</a:t>
            </a:r>
          </a:p>
          <a:p>
            <a:pPr>
              <a:lnSpc>
                <a:spcPct val="100000"/>
              </a:lnSpc>
              <a:spcBef>
                <a:spcPts val="600"/>
              </a:spcBef>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tyhjennä pienten säkkien sisältöä liian nopeasti</a:t>
            </a:r>
          </a:p>
          <a:p>
            <a:pPr marL="285750" indent="-28575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anna jätesäkkien pursuta yli</a:t>
            </a:r>
          </a:p>
          <a:p>
            <a:pPr marL="285750" indent="-285750">
              <a:lnSpc>
                <a:spcPct val="100000"/>
              </a:lnSpc>
              <a:spcBef>
                <a:spcPts val="3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siivoa käyttäen kuivaa harjaa tai paineilmaa</a:t>
            </a:r>
          </a:p>
          <a:p>
            <a:pPr marL="342900" indent="-342900">
              <a:lnSpc>
                <a:spcPct val="100000"/>
              </a:lnSpc>
              <a:spcBef>
                <a:spcPts val="600"/>
              </a:spcBef>
              <a:buSzPct val="85000"/>
              <a:buFont typeface=".Apple Color Emoji UI"/>
              <a:buChar char="✅"/>
            </a:pPr>
            <a:endParaRPr lang="en-GB" dirty="0"/>
          </a:p>
          <a:p>
            <a:pPr marL="285750" indent="-285750">
              <a:lnSpc>
                <a:spcPct val="100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Säkkien tyhjentäminen voi altistaa RCS:lle. Suojellaksesi terveyttäsi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Varmista, että (kun mahdollista) ilmanvaihto- ja ilmanpoistojärjestelmät ovat päällä</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Aina kun mahdollista, käytä koneiden apua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Hävitä tyhjät säkit varovasti, jotta vältetään pölyn syntyminen</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Siivoa yli varissut materiaali heti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säkin tyhjentämiseen – pienet säkit (Työohje 2.2.1a) </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säkin tyhjentämiseen – suuret säkit (Työohje 2.2.1b) </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fi" sz="1800" b="0" i="0" strike="noStrike" cap="none" spc="0" baseline="0" dirty="0">
                <a:solidFill>
                  <a:srgbClr val="000000"/>
                </a:solidFill>
                <a:effectLst/>
                <a:latin typeface="Calibri"/>
                <a:ea typeface="Calibri"/>
                <a:cs typeface="Calibri"/>
              </a:rPr>
              <a:t>Vieraile </a:t>
            </a:r>
            <a:r>
              <a:rPr lang="fi" sz="1800" b="1" i="0" strike="noStrike" cap="none" spc="0" baseline="0" dirty="0">
                <a:solidFill>
                  <a:srgbClr val="000000"/>
                </a:solidFill>
                <a:effectLst/>
                <a:latin typeface="Calibri"/>
                <a:ea typeface="Calibri"/>
                <a:cs typeface="Calibri"/>
              </a:rPr>
              <a:t>NEPSI:n e-oppimisalustalla</a:t>
            </a:r>
            <a:r>
              <a:rPr lang="fi" sz="1800" b="0" i="0" strike="noStrike" cap="none" spc="0" baseline="0" dirty="0">
                <a:solidFill>
                  <a:srgbClr val="000000"/>
                </a:solidFill>
                <a:effectLst/>
                <a:latin typeface="Calibri"/>
                <a:ea typeface="Calibri"/>
                <a:cs typeface="Calibri"/>
              </a:rPr>
              <a:t> osoitteessa </a:t>
            </a:r>
            <a:r>
              <a:rPr lang="fi" sz="1800" b="0" i="0" strike="noStrike" cap="none" spc="0" baseline="0" dirty="0">
                <a:solidFill>
                  <a:srgbClr val="000000"/>
                </a:solidFill>
                <a:effectLst/>
                <a:latin typeface="Calibri"/>
                <a:ea typeface="Calibri"/>
                <a:cs typeface="Calibri"/>
                <a:hlinkClick r:id="rId6" history="0"/>
              </a:rPr>
              <a:t>training.nepsi.eu</a:t>
            </a:r>
            <a:r>
              <a:rPr lang="fi" sz="1800"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9B7649B6-C8AD-4910-996F-A5E22C7F0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147</TotalTime>
  <Words>1067</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23</cp:revision>
  <dcterms:created xsi:type="dcterms:W3CDTF">2020-01-29T17:43:15Z</dcterms:created>
  <dcterms:modified xsi:type="dcterms:W3CDTF">2024-11-13T12:33:28Z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