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koja ograničava ili eliminira izloženost silikonskoj prašini.</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Ova obuka pruža vodič za pražnjenje manjih i većih vreća materijala koji sadrže kristalizirani silicijum.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Proces pražnjenja vreća i nepropisno rukovanje praznim vrećama može dovesti do značajne izloženosti prašini. Iz ovoga razloga, mora se poštivati dobra praksa povezana sa pražnjenjem vreća. Korištenje stanica za automatsko ili polu-automatsko pražnjenje vreća je preporučena za pražnjenje manjih vreća.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Proces pražnjenja vreća i nepropisno rukovanje praznim vrećama može dovesti do značajne izloženosti prašini. Iz ovog razloga se mora poštivati dobra praksa u pogledu pražnjenja vreća. Korištenje stanica za automatsko i polu-automatsko pražnjenje vreća preporučena je za pražnjenje malih vreća.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Iako to nije uvijek neophodno, preporučuje se korištenje stanica  za automatsko i polu-automatsko pražnjenje vreća u cilju smanjivanja ljudske greške i ozleda.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Gužvanje vreća stvara mnogo prašine. Radnici bi trebali uviti prazne vreće unutar zone pražnjenja.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Prilikom pražnjenja sadržaja male vreće, vodite računa da njen otvoreni kraj bude okrenut od vas. Da bismo u potpunosti sprječili generiranje prašine, ispraznite vreću u veliki plastični džak koji drži metalni ram.</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Velike vreće su isplativije i bolje za životnu sredinu od većeg broja malih vreća. Velike vreće mogu primiti materijala kao čitava paleta malih vreća. Kao rezultat toga, kada su pune, previšu su teške da bi se njima rukovalo bez pomoći mašina.</a:t>
            </a:r>
          </a:p>
          <a:p>
            <a:endParaRPr lang="en-GB"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Kada praznite sadržaj velike vreće sečenjem, osobna zaštitna oprema je preporučena.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Prije početka procesa pražnjenja vreća treba provjeriti rade li i ventilacioni i izduvni sustav. Ako posumnjate da postoji problem, kontaktirajte menadžera na licu mjesta. Vodite računa da provjerite spoljne faktore, poput propuha, koji mogu mati veliki utjecaj na ventilacione sustave.</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Kada je to moguće, koristite priručni alat da umanjite mogućnost ljudske greške i povreda. Nikad ne prepunjujte vreće da sustav izbjegli nepotrebno prosipanje koje može stvoriti dodatne rizike. Kada dođe do prosipanja, odmah se pozabavite njime koristeći vlažne ili suve metode čišćenja.</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PRAŽNJENJE VREĆE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PRAŽNJENJE VREĆE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B232C5FA-CB9A-4AEE-90EC-095E17E14519}"/>
              </a:ext>
            </a:extLst>
          </p:cNvPr>
          <p:cNvSpPr/>
          <p:nvPr/>
        </p:nvSpPr>
        <p:spPr>
          <a:xfrm>
            <a:off x="9111916" y="295422"/>
            <a:ext cx="2719013" cy="703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r-HR" sz="2800" b="1" i="0" strike="noStrike" cap="none" spc="0" baseline="0">
                <a:solidFill>
                  <a:srgbClr val="F6A317"/>
                </a:solidFill>
                <a:effectLst/>
                <a:latin typeface="Helvetica"/>
                <a:ea typeface="Helvetica"/>
                <a:cs typeface="Helvetica"/>
              </a:rPr>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b="0" i="0" strike="noStrike" cap="none" spc="0" baseline="0">
                <a:solidFill>
                  <a:srgbClr val="000000"/>
                </a:solidFill>
                <a:effectLst/>
                <a:latin typeface="Helvetica"/>
                <a:ea typeface="Helvetica"/>
                <a:cs typeface="Helvetica"/>
              </a:rPr>
              <a:t>Kao dio obrazovnog koraka u primjeni NEPSI dobre prakse, Nepsi je razvio niz obrazovnih resursa.</a:t>
            </a:r>
          </a:p>
          <a:p>
            <a:pPr>
              <a:lnSpc>
                <a:spcPts val="2400"/>
              </a:lnSpc>
            </a:pPr>
            <a:r>
              <a:rPr lang="hr-HR" sz="1800" b="0" i="0" strike="noStrike" cap="none" spc="0" baseline="0">
                <a:solidFill>
                  <a:srgbClr val="000000"/>
                </a:solidFill>
                <a:effectLst/>
                <a:latin typeface="Helvetica"/>
                <a:ea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b="0" i="0" strike="noStrike" cap="none" spc="0" baseline="0">
                <a:solidFill>
                  <a:srgbClr val="000000"/>
                </a:solidFill>
                <a:effectLst/>
                <a:latin typeface="Helvetica"/>
                <a:ea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a:solidFill>
                  <a:srgbClr val="000000"/>
                </a:solidFill>
                <a:effectLst/>
                <a:latin typeface="Helvetica"/>
                <a:ea typeface="Helvetica"/>
                <a:cs typeface="Helvetica"/>
              </a:rPr>
              <a:t>Informacije u ovoj PowerPoint prezentaciji  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dirty="0">
                <a:solidFill>
                  <a:srgbClr val="000000"/>
                </a:solidFill>
                <a:effectLst/>
                <a:latin typeface="Helvetica"/>
                <a:ea typeface="Helvetica"/>
                <a:cs typeface="Helvetica"/>
              </a:rPr>
              <a:t>U ovoj obuci naučit ćete: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Rizike koje nosi pražnjenje vreće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Specifični vodič i dobra praksa pri pražnjenju manjih i većih vreća</a:t>
            </a:r>
          </a:p>
          <a:p>
            <a:pPr marL="285750" indent="-285750">
              <a:lnSpc>
                <a:spcPts val="24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Dodatak za instruktore – ako dodate slajd, ubacite kratak prijegled materijala</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Proces pražnjenja vreće praćen je izoliranjem, ekstrakcijom/ventilacijom i osobnom zaštitnom opremom – to su tri od pet glavnih tehnika kontrole prašine.</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DOBRA HIGIJENA / ODRŽAVANJE ČISTOĆE</a:t>
            </a:r>
          </a:p>
          <a:p>
            <a:r>
              <a:rPr lang="hr" sz="1200" b="0" i="0" strike="noStrike" cap="none" spc="0" baseline="0">
                <a:solidFill>
                  <a:srgbClr val="000000"/>
                </a:solidFill>
                <a:effectLst/>
                <a:latin typeface="Calibri"/>
                <a:ea typeface="Calibri"/>
                <a:cs typeface="Calibri"/>
              </a:rPr>
              <a:t>Pranje radne odjeće i usisavanje prašine koja nastaje tijekom procesa, sprječavaju njeno akumuliranje tijekom vremena – čisto radno mjesto je sigurno radno mjesto.</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849831"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Ova aktivnost može biti veoma prašnjava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KAKO PRAŽNJENJE VREĆA GENERIŠE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Pražnjenje vreća podiže prašinu u zrak dok se sadržaj vreća izbacuje</a:t>
            </a:r>
          </a:p>
          <a:p>
            <a:pPr marL="342900" indent="-34290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Brzo pražnjenje vreća generira veliku količinu prašine i smanjuje kvalitetu vazduha i potencijalno izlaže radnike RCS-u </a:t>
            </a:r>
          </a:p>
          <a:p>
            <a:pPr marL="342900" indent="-34290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Tijekom rukovanja, fini, suvi, praškasti materijali generiraju najviše prašine u zraku.</a:t>
            </a:r>
          </a:p>
          <a:p>
            <a:pPr>
              <a:lnSpc>
                <a:spcPts val="2400"/>
              </a:lnSpc>
            </a:pPr>
            <a:r>
              <a:rPr lang="hr" sz="1800" b="0" i="0" strike="noStrike" cap="none" spc="0" baseline="0">
                <a:solidFill>
                  <a:srgbClr val="000000"/>
                </a:solidFill>
                <a:effectLst/>
                <a:latin typeface="Helvetica"/>
                <a:ea typeface="Helvetica"/>
                <a:cs typeface="Helvetica"/>
              </a:rPr>
              <a:t>Ova obuka pokriva dvije vrste vreća za koje su potrebne različite mjere u cilju sigurnog rukovanja.</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MALE VREĆE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191728" cy="4042262"/>
          </a:xfrm>
        </p:spPr>
        <p:txBody>
          <a:bodyPr anchor="t"/>
          <a:lstStyle/>
          <a:p>
            <a:pPr>
              <a:lnSpc>
                <a:spcPts val="2200"/>
              </a:lnSpc>
              <a:spcAft>
                <a:spcPts val="1000"/>
              </a:spcAft>
            </a:pPr>
            <a:r>
              <a:rPr lang="hr" sz="1800" b="0" i="0" strike="noStrike" cap="none" spc="0" baseline="0" dirty="0">
                <a:solidFill>
                  <a:srgbClr val="000000"/>
                </a:solidFill>
                <a:effectLst/>
                <a:latin typeface="Helvetica"/>
                <a:ea typeface="Helvetica"/>
                <a:cs typeface="Helvetica"/>
              </a:rPr>
              <a:t>Da bismo minimalizirali generiranje prašine prilikom pražnjenja vreće:</a:t>
            </a:r>
          </a:p>
          <a:p>
            <a:pPr marL="285750" indent="-285750">
              <a:lnSpc>
                <a:spcPts val="2000"/>
              </a:lnSpc>
              <a:spcBef>
                <a:spcPts val="400"/>
              </a:spcBef>
              <a:buFont typeface="Arial" panose="020B0604020202020204" pitchFamily="34" charset="0"/>
              <a:buChar char="•"/>
            </a:pPr>
            <a:r>
              <a:rPr lang="hr" b="0" i="0" strike="noStrike" cap="none" spc="0" baseline="0" dirty="0">
                <a:solidFill>
                  <a:srgbClr val="000000"/>
                </a:solidFill>
                <a:effectLst/>
                <a:latin typeface="Helvetica"/>
                <a:ea typeface="Helvetica"/>
                <a:cs typeface="Helvetica"/>
              </a:rPr>
              <a:t>Koristite stanice za  za automatsko i polu-automatsko pražnjenje vreća gdje god je to moguće</a:t>
            </a:r>
          </a:p>
          <a:p>
            <a:pPr marL="285750" indent="-285750">
              <a:lnSpc>
                <a:spcPts val="2000"/>
              </a:lnSpc>
              <a:spcBef>
                <a:spcPts val="400"/>
              </a:spcBef>
              <a:buFont typeface="Arial" panose="020B0604020202020204" pitchFamily="34" charset="0"/>
              <a:buChar char="•"/>
            </a:pPr>
            <a:r>
              <a:rPr lang="hr" b="0" i="0" strike="noStrike" cap="none" spc="0" baseline="0" dirty="0">
                <a:solidFill>
                  <a:srgbClr val="000000"/>
                </a:solidFill>
                <a:effectLst/>
                <a:latin typeface="Helvetica"/>
                <a:ea typeface="Helvetica"/>
                <a:cs typeface="Helvetica"/>
              </a:rPr>
              <a:t>Ako proces ne može biti automatiziran, mora biti izoliran. Koristite stanice za manuelno pražnjenje vreća, opremljene ventilacionim sustavom za isisavanje zraka ako su dostupne.</a:t>
            </a:r>
          </a:p>
          <a:p>
            <a:pPr marL="285750" indent="-285750">
              <a:lnSpc>
                <a:spcPts val="2000"/>
              </a:lnSpc>
              <a:spcBef>
                <a:spcPts val="400"/>
              </a:spcBef>
              <a:buFont typeface="Arial" panose="020B0604020202020204" pitchFamily="34" charset="0"/>
              <a:buChar char="•"/>
            </a:pPr>
            <a:r>
              <a:rPr lang="hr" b="0" i="0" strike="noStrike" cap="none" spc="0" baseline="0" dirty="0">
                <a:solidFill>
                  <a:srgbClr val="000000"/>
                </a:solidFill>
                <a:effectLst/>
                <a:latin typeface="Helvetica"/>
                <a:ea typeface="Helvetica"/>
                <a:cs typeface="Helvetica"/>
              </a:rPr>
              <a:t>Polako praznite sadržaj vreće, otvorenim krajem vreće od vas.</a:t>
            </a:r>
          </a:p>
          <a:p>
            <a:pPr marL="285750" indent="-285750">
              <a:lnSpc>
                <a:spcPts val="2000"/>
              </a:lnSpc>
              <a:spcBef>
                <a:spcPts val="400"/>
              </a:spcBef>
              <a:buFont typeface="Arial" panose="020B0604020202020204" pitchFamily="34" charset="0"/>
              <a:buChar char="•"/>
            </a:pPr>
            <a:r>
              <a:rPr lang="hr" b="0" i="0" strike="noStrike" cap="none" spc="0" baseline="0" dirty="0">
                <a:solidFill>
                  <a:srgbClr val="000000"/>
                </a:solidFill>
                <a:effectLst/>
                <a:latin typeface="Helvetica"/>
                <a:ea typeface="Helvetica"/>
                <a:cs typeface="Helvetica"/>
              </a:rPr>
              <a:t>Uvijte prazne vreće unutar zone pražnjenja.</a:t>
            </a:r>
          </a:p>
          <a:p>
            <a:pPr marL="285750" indent="-285750">
              <a:lnSpc>
                <a:spcPts val="2000"/>
              </a:lnSpc>
              <a:spcBef>
                <a:spcPts val="400"/>
              </a:spcBef>
              <a:buFont typeface="Arial" panose="020B0604020202020204" pitchFamily="34" charset="0"/>
              <a:buChar char="•"/>
            </a:pPr>
            <a:r>
              <a:rPr lang="hr" b="0" i="0" strike="noStrike" cap="none" spc="0" baseline="0" dirty="0">
                <a:solidFill>
                  <a:srgbClr val="000000"/>
                </a:solidFill>
                <a:effectLst/>
                <a:latin typeface="Helvetica"/>
                <a:ea typeface="Helvetica"/>
                <a:cs typeface="Helvetica"/>
              </a:rPr>
              <a:t>Nosite osobnu zaštitnu opremu kada druge kontrolne mjere nisu dostupne.</a:t>
            </a:r>
          </a:p>
          <a:p>
            <a:pPr marL="285750" indent="-285750">
              <a:lnSpc>
                <a:spcPts val="2000"/>
              </a:lnSpc>
              <a:spcBef>
                <a:spcPts val="400"/>
              </a:spcBef>
              <a:buFont typeface="Arial" panose="020B0604020202020204" pitchFamily="34" charset="0"/>
              <a:buChar char="•"/>
            </a:pPr>
            <a:r>
              <a:rPr lang="hr" b="0" i="0" strike="noStrike" cap="none" spc="0" baseline="0" dirty="0">
                <a:solidFill>
                  <a:srgbClr val="000000"/>
                </a:solidFill>
                <a:effectLst/>
                <a:latin typeface="Helvetica"/>
                <a:ea typeface="Helvetica"/>
                <a:cs typeface="Helvetica"/>
              </a:rPr>
              <a:t>Odložite prazne vreće u velik plastičan džak. Ne dozvolite da bude prenapunjen. Zapečatite džak prije odlaganja.</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6968971" y="1640901"/>
            <a:ext cx="475960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96418"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KRUPNE VREĆE (VELIKE VREĆE)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spcAft>
                <a:spcPts val="500"/>
              </a:spcAft>
            </a:pPr>
            <a:r>
              <a:rPr lang="hr" sz="1800" b="0" i="0" strike="noStrike" cap="none" spc="0" baseline="0" dirty="0">
                <a:solidFill>
                  <a:srgbClr val="000000"/>
                </a:solidFill>
                <a:effectLst/>
                <a:latin typeface="Helvetica"/>
                <a:ea typeface="Helvetica"/>
                <a:cs typeface="Helvetica"/>
              </a:rPr>
              <a:t>Da bi se minimaliziralo generiranje prašine prilikom pražnjenja vreća: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Koristite stanice za automatsko pražnjenje vreća gdje god je to moguće. One pružaju dobro zaptivanje i imaju sustav za hvatanje prašine i kontrolu protoka materijala.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Nosite osobnu zaštitnu opremu kada ručno otvarate ili sečete velike vreće.</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Nemojte ručno pritiskati prazne vreće. Ubacite ih u veliki plastični džak. Ne dozvolite da bude prepunjen. Zapečatite džak prije odlaganja.</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41" r="41"/>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5961181" cy="850900"/>
          </a:xfrm>
        </p:spPr>
        <p:txBody>
          <a:bodyPr anchor="t"/>
          <a:lstStyle/>
          <a:p>
            <a:pPr>
              <a:lnSpc>
                <a:spcPct val="100000"/>
              </a:lnSpc>
            </a:pPr>
            <a:r>
              <a:rPr lang="hr" sz="2800" b="1" i="0" strike="noStrike" cap="none" spc="0" baseline="0" dirty="0">
                <a:solidFill>
                  <a:srgbClr val="F6A317"/>
                </a:solidFill>
                <a:effectLst/>
                <a:latin typeface="Helvetica"/>
                <a:ea typeface="Helvetica"/>
                <a:cs typeface="Helvetica"/>
              </a:rPr>
              <a:t>ŠTA GENERALNO TREBA RADITI I NE TREBA RADITI PRILIKOM PRAŽNJENJA VREĆA</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3038622"/>
            <a:ext cx="6378607" cy="2928494"/>
          </a:xfrm>
        </p:spPr>
        <p:txBody>
          <a:bodyPr/>
          <a:lstStyle/>
          <a:p>
            <a:pPr>
              <a:lnSpc>
                <a:spcPct val="100000"/>
              </a:lnSpc>
              <a:spcBef>
                <a:spcPts val="400"/>
              </a:spcBef>
              <a:buSzPct val="85000"/>
            </a:pPr>
            <a:r>
              <a:rPr lang="hr" sz="1500" b="1" i="0" strike="noStrike" cap="none" spc="0" baseline="0" dirty="0">
                <a:solidFill>
                  <a:srgbClr val="000000"/>
                </a:solidFill>
                <a:effectLst/>
                <a:latin typeface="Helvetica"/>
                <a:ea typeface="Helvetica"/>
                <a:cs typeface="Helvetica"/>
              </a:rPr>
              <a:t>TREBA</a:t>
            </a:r>
          </a:p>
          <a:p>
            <a:pPr marL="342900" indent="-342900">
              <a:lnSpc>
                <a:spcPct val="100000"/>
              </a:lnSpc>
              <a:spcBef>
                <a:spcPts val="400"/>
              </a:spcBef>
              <a:buSzPct val="85000"/>
              <a:buFont typeface=".Apple Color Emoji UI"/>
              <a:buChar char="✅"/>
            </a:pPr>
            <a:r>
              <a:rPr lang="hr" sz="1500" b="0" i="0" strike="noStrike" cap="none" spc="0" baseline="0" dirty="0">
                <a:solidFill>
                  <a:srgbClr val="000000"/>
                </a:solidFill>
                <a:effectLst/>
                <a:latin typeface="Helvetica"/>
                <a:ea typeface="Helvetica"/>
                <a:cs typeface="Helvetica"/>
              </a:rPr>
              <a:t>Voditi računa da sustav za izvlačenje prašine propisno radi</a:t>
            </a:r>
          </a:p>
          <a:p>
            <a:pPr marL="342900" indent="-342900">
              <a:lnSpc>
                <a:spcPct val="100000"/>
              </a:lnSpc>
              <a:spcBef>
                <a:spcPts val="400"/>
              </a:spcBef>
              <a:buSzPct val="85000"/>
              <a:buFont typeface=".Apple Color Emoji UI"/>
              <a:buChar char="✅"/>
            </a:pPr>
            <a:r>
              <a:rPr lang="hr" sz="1500" b="0" i="0" strike="noStrike" cap="none" spc="0" baseline="0" dirty="0">
                <a:solidFill>
                  <a:srgbClr val="000000"/>
                </a:solidFill>
                <a:effectLst/>
                <a:latin typeface="Helvetica"/>
                <a:ea typeface="Helvetica"/>
                <a:cs typeface="Helvetica"/>
              </a:rPr>
              <a:t>Tražiti znake oštećenja ili lošeg rada i prijaviti neispravnosti</a:t>
            </a:r>
          </a:p>
          <a:p>
            <a:pPr marL="342900" indent="-342900">
              <a:lnSpc>
                <a:spcPct val="100000"/>
              </a:lnSpc>
              <a:spcBef>
                <a:spcPts val="400"/>
              </a:spcBef>
              <a:buSzPct val="85000"/>
              <a:buFont typeface=".Apple Color Emoji UI"/>
              <a:buChar char="✅"/>
            </a:pPr>
            <a:r>
              <a:rPr lang="hr" sz="1500" b="0" i="0" strike="noStrike" cap="none" spc="0" baseline="0" dirty="0">
                <a:solidFill>
                  <a:srgbClr val="000000"/>
                </a:solidFill>
                <a:effectLst/>
                <a:latin typeface="Helvetica"/>
                <a:ea typeface="Helvetica"/>
                <a:cs typeface="Helvetica"/>
              </a:rPr>
              <a:t>Nositi osobnu zaštitnu masku (maska za prašinu) ako druge kontrole mjere nisu dostupnne</a:t>
            </a:r>
          </a:p>
          <a:p>
            <a:pPr marL="342900" indent="-342900">
              <a:lnSpc>
                <a:spcPct val="100000"/>
              </a:lnSpc>
              <a:spcBef>
                <a:spcPts val="400"/>
              </a:spcBef>
              <a:spcAft>
                <a:spcPts val="1000"/>
              </a:spcAft>
              <a:buSzPct val="85000"/>
              <a:buFont typeface=".Apple Color Emoji UI"/>
              <a:buChar char="✅"/>
            </a:pPr>
            <a:r>
              <a:rPr lang="hr" sz="1500" b="0" i="0" strike="noStrike" cap="none" spc="0" baseline="0" dirty="0">
                <a:solidFill>
                  <a:srgbClr val="000000"/>
                </a:solidFill>
                <a:effectLst/>
                <a:latin typeface="Helvetica"/>
                <a:ea typeface="Helvetica"/>
                <a:cs typeface="Helvetica"/>
              </a:rPr>
              <a:t>Odmah se riješiti prosutoga materijala, pomoću usisavanja ili vlažnoga čišćenja</a:t>
            </a:r>
          </a:p>
          <a:p>
            <a:pPr>
              <a:lnSpc>
                <a:spcPct val="100000"/>
              </a:lnSpc>
              <a:spcBef>
                <a:spcPts val="400"/>
              </a:spcBef>
            </a:pPr>
            <a:r>
              <a:rPr lang="hr" sz="15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400"/>
              </a:spcBef>
              <a:buSzPct val="85000"/>
              <a:buFont typeface=".Apple Color Emoji UI"/>
              <a:buChar char="❌"/>
            </a:pPr>
            <a:r>
              <a:rPr lang="hr" sz="1500" b="0" i="0" strike="noStrike" cap="none" spc="0" baseline="0" dirty="0">
                <a:solidFill>
                  <a:srgbClr val="000000"/>
                </a:solidFill>
                <a:effectLst/>
                <a:latin typeface="Helvetica"/>
                <a:ea typeface="Helvetica"/>
                <a:cs typeface="Helvetica"/>
              </a:rPr>
              <a:t>Prebrzo prazniti sadržaj malih vreća</a:t>
            </a:r>
          </a:p>
          <a:p>
            <a:pPr marL="285750" indent="-285750">
              <a:lnSpc>
                <a:spcPct val="100000"/>
              </a:lnSpc>
              <a:spcBef>
                <a:spcPts val="400"/>
              </a:spcBef>
              <a:buSzPct val="85000"/>
              <a:buFont typeface=".Apple Color Emoji UI"/>
              <a:buChar char="❌"/>
            </a:pPr>
            <a:r>
              <a:rPr lang="hr" sz="1500" b="0" i="0" strike="noStrike" cap="none" spc="0" baseline="0" dirty="0">
                <a:solidFill>
                  <a:srgbClr val="000000"/>
                </a:solidFill>
                <a:effectLst/>
                <a:latin typeface="Helvetica"/>
                <a:ea typeface="Helvetica"/>
                <a:cs typeface="Helvetica"/>
              </a:rPr>
              <a:t>Dozvoliti prepunjenost vreća</a:t>
            </a:r>
          </a:p>
          <a:p>
            <a:pPr marL="285750" indent="-285750">
              <a:lnSpc>
                <a:spcPct val="100000"/>
              </a:lnSpc>
              <a:spcBef>
                <a:spcPts val="400"/>
              </a:spcBef>
              <a:buSzPct val="85000"/>
              <a:buFont typeface=".Apple Color Emoji UI"/>
              <a:buChar char="❌"/>
            </a:pPr>
            <a:r>
              <a:rPr lang="hr" sz="1500" b="0" i="0" strike="noStrike" cap="none" spc="0" baseline="0" dirty="0">
                <a:solidFill>
                  <a:srgbClr val="000000"/>
                </a:solidFill>
                <a:effectLst/>
                <a:latin typeface="Helvetica"/>
                <a:ea typeface="Helvetica"/>
                <a:cs typeface="Helvetica"/>
              </a:rPr>
              <a:t>Čistiti pomoću suve četke ili komprimiranog vazduha</a:t>
            </a:r>
          </a:p>
          <a:p>
            <a:pPr marL="342900" indent="-342900">
              <a:lnSpc>
                <a:spcPct val="100000"/>
              </a:lnSpc>
              <a:spcBef>
                <a:spcPts val="400"/>
              </a:spcBef>
              <a:buSzPct val="85000"/>
              <a:buFont typeface=".Apple Color Emoji UI"/>
              <a:buChar char="✅"/>
            </a:pPr>
            <a:endParaRPr lang="en-GB" sz="1500" dirty="0"/>
          </a:p>
          <a:p>
            <a:pPr marL="285750" indent="-285750">
              <a:lnSpc>
                <a:spcPct val="100000"/>
              </a:lnSpc>
              <a:spcBef>
                <a:spcPts val="400"/>
              </a:spcBef>
              <a:buFont typeface="Arial" panose="020B0604020202020204" pitchFamily="34" charset="0"/>
              <a:buChar char="•"/>
            </a:pPr>
            <a:endParaRPr lang="en-US" sz="15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18757"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a:t>
            </a:r>
            <a:br>
              <a:rPr lang="en-US" sz="1800" b="0" i="0" strike="noStrike" cap="none" spc="0" baseline="0" dirty="0">
                <a:solidFill>
                  <a:srgbClr val="000000"/>
                </a:solidFill>
                <a:effectLst/>
                <a:latin typeface="Helvetica"/>
                <a:ea typeface="Helvetica"/>
                <a:cs typeface="Helvetica"/>
              </a:rPr>
            </a:br>
            <a:r>
              <a:rPr lang="hr" sz="1800" b="0" i="0" strike="noStrike" cap="none" spc="0" baseline="0" dirty="0">
                <a:solidFill>
                  <a:srgbClr val="000000"/>
                </a:solidFill>
                <a:effectLst/>
                <a:latin typeface="Helvetica"/>
                <a:ea typeface="Helvetica"/>
                <a:cs typeface="Helvetica"/>
              </a:rPr>
              <a:t>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581354" cy="3682369"/>
          </a:xfrm>
        </p:spPr>
        <p:txBody>
          <a:bodyPr/>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Pražnjenje vreća može dovesti do izloženosti RCS-u. Da biste zaštitili svoje zdravlje, sjetite se da: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Provjerite jesu li sustav za ventilaciju i izduvavanje uključeni (ako je to dostupno)</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Uvijek koristite mašinsku pomoć kada je dostupna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Pažljivo odložite prazne vreće da biste minimalizirali generiranje prašine.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Odmah očistite prosuto</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hr" sz="2800" b="1" i="0" strike="noStrike" cap="none" spc="0" baseline="0" dirty="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650982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3" history="0"/>
              </a:rPr>
              <a:t>Dobra praksa pražnjenja vreća – male vreće (zadatak 2.2.1a)</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3" history="0"/>
              </a:rPr>
              <a:t>Dobra praksa pražnjenja vreća – velike vreće (zadatak 2.2.1b)</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5" history="0"/>
              </a:rPr>
              <a:t>NEPSI Vodič za SME</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hr" sz="1800" b="0" i="0" strike="noStrike" cap="none" spc="0" baseline="0" dirty="0">
                <a:solidFill>
                  <a:srgbClr val="000000"/>
                </a:solidFill>
                <a:effectLst/>
                <a:latin typeface="Calibri"/>
                <a:ea typeface="Calibri"/>
                <a:cs typeface="Calibri"/>
              </a:rPr>
              <a:t>Posjetite </a:t>
            </a:r>
            <a:r>
              <a:rPr lang="hr" sz="1800" b="1" i="0" strike="noStrike" cap="none" spc="0" baseline="0" dirty="0">
                <a:solidFill>
                  <a:srgbClr val="000000"/>
                </a:solidFill>
                <a:effectLst/>
                <a:latin typeface="Calibri"/>
                <a:ea typeface="Calibri"/>
                <a:cs typeface="Calibri"/>
              </a:rPr>
              <a:t>NEPSI platformu za e-učenje na</a:t>
            </a:r>
            <a:r>
              <a:rPr lang="hr" sz="1800" b="0" i="0" strike="noStrike" cap="none" spc="0" baseline="0" dirty="0">
                <a:solidFill>
                  <a:srgbClr val="000000"/>
                </a:solidFill>
                <a:effectLst/>
                <a:latin typeface="Calibri"/>
                <a:ea typeface="Calibri"/>
                <a:cs typeface="Calibri"/>
              </a:rPr>
              <a:t> </a:t>
            </a:r>
            <a:r>
              <a:rPr lang="hr" sz="1800" b="0" i="0" strike="noStrike" cap="none" spc="0" baseline="0" dirty="0">
                <a:solidFill>
                  <a:srgbClr val="000000"/>
                </a:solidFill>
                <a:effectLst/>
                <a:latin typeface="Calibri"/>
                <a:ea typeface="Calibri"/>
                <a:cs typeface="Calibri"/>
                <a:hlinkClick r:id="rId6" history="0"/>
              </a:rPr>
              <a:t>training.nepsi.eu</a:t>
            </a:r>
            <a:r>
              <a:rPr lang="hr" sz="1800"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FA8B2A-5316-4915-80FA-D1D1ED709E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136</TotalTime>
  <Words>1244</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20</cp:revision>
  <dcterms:created xsi:type="dcterms:W3CDTF">2020-01-29T17:43:15Z</dcterms:created>
  <dcterms:modified xsi:type="dcterms:W3CDTF">2024-11-13T12:25:42Z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