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23"/>
    <p:restoredTop sz="94626"/>
  </p:normalViewPr>
  <p:slideViewPr>
    <p:cSldViewPr snapToGrid="0">
      <p:cViewPr varScale="1">
        <p:scale>
          <a:sx n="116" d="100"/>
          <a:sy n="116" d="100"/>
        </p:scale>
        <p:origin x="504"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800" b="0" i="0" strike="noStrike" cap="none" spc="0" baseline="0">
                <a:solidFill>
                  <a:srgbClr val="000000"/>
                </a:solidFill>
                <a:effectLst/>
                <a:latin typeface="Calibri"/>
                <a:ea typeface="Calibri"/>
                <a:cs typeface="Calibri"/>
              </a:rPr>
              <a:t>A exposição excessiva à sílica cristalina respirável (RCS) pode conduzir a graves problemas de saúde para os trabalhadores a longo prazo. Daí que seja importante que todos os trabalhadores estejam cientes das boas práticas que limitam ou eliminam a exposição ao pó de sílica.</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pt" sz="1200" b="0" i="0" strike="noStrike" cap="none" spc="0" baseline="0">
                <a:solidFill>
                  <a:srgbClr val="000000"/>
                </a:solidFill>
                <a:effectLst/>
                <a:latin typeface="Calibri"/>
                <a:ea typeface="Calibri"/>
                <a:cs typeface="Calibri"/>
              </a:rPr>
              <a:t>Esta formação fornece a informação relativamente ao esvaziamento de sacos pequenos e a granel, isto para materiais que contêm sílica cristalina.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t" sz="1200" b="0" i="0" strike="noStrike" cap="none" spc="0" baseline="0">
                <a:solidFill>
                  <a:srgbClr val="000000"/>
                </a:solidFill>
                <a:effectLst/>
                <a:latin typeface="Calibri"/>
                <a:ea typeface="Calibri"/>
                <a:cs typeface="Calibri"/>
              </a:rPr>
              <a:t>Os processos de esvaziamento dos sacos e o manuseamento impróprio, dos sacos vazios, podem colocá-lo frente a níveis significativos de exposição ao pó. É por esta razão que, boas práticas relacionadas com o esvaziamento de sacos devem ser cumpridas. É aconselhada a utilização de estações automáticas ou semiautomáticas para despejar os sacos pequenos.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t" sz="1200" b="0" i="0" strike="noStrike" cap="none" spc="0" baseline="0">
                <a:solidFill>
                  <a:srgbClr val="000000"/>
                </a:solidFill>
                <a:effectLst/>
                <a:latin typeface="Calibri"/>
                <a:ea typeface="Calibri"/>
                <a:cs typeface="Calibri"/>
              </a:rPr>
              <a:t>Os processos de esvaziamento dos sacos e o manuseamento impróprio, dos sacos vazios, podem colocá-lo frente a níveis significativos de exposição ao pó. É por esta razão que, boas práticas relacionadas com o esvaziamento de sacos devem ser cumpridas. É aconselhada a utilização de estações automáticas ou semiautomáticas para despejar os sacos pequenos.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t" sz="1200" b="0" i="0" strike="noStrike" cap="none" spc="0" baseline="0">
                <a:solidFill>
                  <a:srgbClr val="000000"/>
                </a:solidFill>
                <a:effectLst/>
                <a:latin typeface="Calibri"/>
                <a:ea typeface="Calibri"/>
                <a:cs typeface="Calibri"/>
              </a:rPr>
              <a:t>Embora nem sempre seja necessário, recomenda-se a utilização de estações automáticas ou semiautomáticas para despejar sacos e assim reduzir erros humanos e acidentes de trabalho.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pt" sz="1200" b="0" i="0" strike="noStrike" cap="none" spc="0" baseline="0">
                <a:solidFill>
                  <a:srgbClr val="000000"/>
                </a:solidFill>
                <a:effectLst/>
                <a:latin typeface="Calibri"/>
                <a:ea typeface="Calibri"/>
                <a:cs typeface="Calibri"/>
              </a:rPr>
              <a:t>O esmagamento dos sacos liberta muito pó. Recomenda-se que os trabalhadores enrolem os sacos dentro da zona de extração.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pt" sz="1200" b="0" i="0" strike="noStrike" cap="none" spc="0" baseline="0">
                <a:solidFill>
                  <a:srgbClr val="000000"/>
                </a:solidFill>
                <a:effectLst/>
                <a:latin typeface="Calibri"/>
                <a:ea typeface="Calibri"/>
                <a:cs typeface="Calibri"/>
              </a:rPr>
              <a:t>Garanta, sempre que esvazia um saco pequeno, que a ponta está apontada para que fique o mais longe possível de si. Para prevenir a criação de pó por completo, esvazie o saco para um saco de plástico maior apoiado e mantido aberto por uma estrutura de metal.</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200" b="0" i="0" strike="noStrike" cap="none" spc="0" baseline="0">
                <a:solidFill>
                  <a:srgbClr val="000000"/>
                </a:solidFill>
                <a:effectLst/>
                <a:latin typeface="Calibri"/>
                <a:ea typeface="Calibri"/>
                <a:cs typeface="Calibri"/>
              </a:rPr>
              <a:t>A vantagem dos sacos a granel, face à utilização dos sacos pequenos, é que são mais económicos e amigos do ambiente. Um saco a granel pode conter tanto material quanto uma palete inteira de sacos pequenos. Por conseguinte, quando estão cheios, o seu manuseamento torna-se impossível sem a assistência de uma máquina.</a:t>
            </a:r>
          </a:p>
          <a:p>
            <a:endParaRPr lang="en-GB" sz="1200" b="0" i="0" u="none" strike="noStrike" kern="1200">
              <a:solidFill>
                <a:schemeClr val="tx1"/>
              </a:solidFill>
              <a:effectLst/>
              <a:latin typeface="+mn-lt"/>
              <a:ea typeface="+mn-ea"/>
              <a:cs typeface="+mn-cs"/>
            </a:endParaRPr>
          </a:p>
          <a:p>
            <a:r>
              <a:rPr lang="pt" sz="1200" b="0" i="0" strike="noStrike" cap="none" spc="0" baseline="0">
                <a:solidFill>
                  <a:srgbClr val="000000"/>
                </a:solidFill>
                <a:effectLst/>
                <a:latin typeface="Calibri"/>
                <a:ea typeface="Calibri"/>
                <a:cs typeface="Calibri"/>
              </a:rPr>
              <a:t>Recomenda-se que utilize EPI para cortar os sacos a granel que serão esvaziados. </a:t>
            </a:r>
          </a:p>
          <a:p>
            <a:endParaRPr lang="en-GB" sz="1200" b="0" i="0" u="none" strike="noStrike"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t" sz="1800" b="0" i="0" strike="noStrike" cap="none" spc="0" baseline="0">
                <a:solidFill>
                  <a:srgbClr val="000000"/>
                </a:solidFill>
                <a:effectLst/>
                <a:latin typeface="Calibri"/>
                <a:ea typeface="Calibri"/>
                <a:cs typeface="Calibri"/>
              </a:rPr>
              <a:t>Antes de iniciar o processo de esvaziamento do saco, certifique-se de que tanto os sistemas de ventilação como os de extração estão a funcionar. Se suspeitar de alguma falha deve entrar em contacto com gerente local. Não deixe de verificar fatores externos, tais como correntes de ar, que podem ter um grande impacto nos sistemas de ventilação.</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pt" sz="1800" b="0" i="0" strike="noStrike" cap="none" spc="0" baseline="0">
                <a:solidFill>
                  <a:srgbClr val="000000"/>
                </a:solidFill>
                <a:effectLst/>
                <a:latin typeface="Calibri"/>
                <a:ea typeface="Calibri"/>
                <a:cs typeface="Calibri"/>
              </a:rPr>
              <a:t>Utilizar auxiliares de manuseamento, quando disponíveis, para reduzir erros humanos e acidentes de trabalho. Nunca encher os sacos em excesso assim evita derramamentos desnecessários que podem contribuir para o aumento dos perigos. Sempre que ocorra um vazamento, trate do mesmo de imediato através de uma limpeza humedecida ou com métodos de limpeza a seco.</a:t>
            </a:r>
          </a:p>
          <a:p>
            <a:pPr marL="0" marR="0" lvl="0" indent="0" algn="l" defTabSz="914400" rtl="0" eaLnBrk="1" fontAlgn="auto" latinLnBrk="0" hangingPunct="1">
              <a:lnSpc>
                <a:spcPct val="100000"/>
              </a:lnSpc>
              <a:spcBef>
                <a:spcPct val="0"/>
              </a:spcBef>
              <a:spcAft>
                <a:spcPct val="0"/>
              </a:spcAft>
              <a:buClrTx/>
              <a:buSzTx/>
              <a:buFontTx/>
              <a:buNone/>
              <a:defRPr/>
            </a:pPr>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t" sz="1000" b="0" i="0" strike="noStrike" cap="none" spc="0" baseline="0">
                <a:solidFill>
                  <a:srgbClr val="000000"/>
                </a:solidFill>
                <a:effectLst/>
                <a:latin typeface="Helvetica"/>
                <a:ea typeface="Helvetica"/>
                <a:cs typeface="Helvetica"/>
              </a:rPr>
              <a:t>Este pacote de formação foi desenvolvido como uma parte integrante do Guia de Boas Práticas da NEPSI - visite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8778239" y="429114"/>
            <a:ext cx="303911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pt" sz="1400" b="1" i="0" strike="noStrike" cap="none" spc="0" baseline="0" dirty="0">
                <a:solidFill>
                  <a:srgbClr val="F6A317"/>
                </a:solidFill>
                <a:effectLst/>
                <a:latin typeface="Helvetica"/>
                <a:ea typeface="Helvetica"/>
                <a:cs typeface="Helvetica"/>
              </a:rPr>
              <a:t>BOAS PRÁTICAS PARA O ESVAZIAMENTO DE SACOS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598996" cy="850900"/>
          </a:xfrm>
        </p:spPr>
        <p:txBody>
          <a:bodyPr anchor="t"/>
          <a:lstStyle/>
          <a:p>
            <a:pPr>
              <a:lnSpc>
                <a:spcPct val="100000"/>
              </a:lnSpc>
            </a:pPr>
            <a:r>
              <a:rPr lang="pt" sz="2800" b="1" i="0" strike="noStrike" cap="none" spc="0" baseline="0" dirty="0">
                <a:solidFill>
                  <a:srgbClr val="FFFFFF"/>
                </a:solidFill>
                <a:effectLst/>
                <a:latin typeface="Helvetica"/>
                <a:ea typeface="Helvetica"/>
                <a:cs typeface="Helvetica"/>
              </a:rPr>
              <a:t>BOAS PRÁTICAS PARA O ESVAZIAMENTO DE SACOS</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1D4E2ADE-D293-F1DD-1235-0E48766378C6}"/>
              </a:ext>
            </a:extLst>
          </p:cNvPr>
          <p:cNvSpPr/>
          <p:nvPr/>
        </p:nvSpPr>
        <p:spPr>
          <a:xfrm>
            <a:off x="9129932" y="281354"/>
            <a:ext cx="2743200" cy="6893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PREÂMBULO (PARA O FORMADOR)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t" sz="1800" b="0" i="0" strike="noStrike" cap="none" spc="0" baseline="0" dirty="0">
                <a:solidFill>
                  <a:srgbClr val="000000"/>
                </a:solidFill>
                <a:effectLst/>
                <a:latin typeface="Helvetica"/>
                <a:ea typeface="Helvetica"/>
                <a:cs typeface="Helvetica"/>
              </a:rPr>
              <a:t>Como parte do programa de formação de implementação de Boas Práticas, a NEPSI tem vindo a desenvolver um conjunto de recursos educacionais. </a:t>
            </a:r>
          </a:p>
          <a:p>
            <a:pPr>
              <a:lnSpc>
                <a:spcPts val="2400"/>
              </a:lnSpc>
            </a:pPr>
            <a:r>
              <a:rPr lang="pt" sz="1800" b="0" i="0" strike="noStrike" cap="none" spc="0" baseline="0" dirty="0">
                <a:solidFill>
                  <a:srgbClr val="000000"/>
                </a:solidFill>
                <a:effectLst/>
                <a:latin typeface="Helvetica"/>
                <a:ea typeface="Helvetica"/>
                <a:cs typeface="Helvetica"/>
              </a:rPr>
              <a:t>Cada pacote de formação, em PowerPoint, trata um tópico relevante para os trabalhadores de todas as indústrias que utilizam materiais que contêm sílica cristalina. Os pacotes fornecem informações acerca dos riscos da exposição ao pó relacionados a cada tópico, bem como, quais as boas práticas e medidas disponíveis para redução dos mesmos. O propósito desta formação é informar e educar os trabalhadores para os ajudar a utilizar as medidas de controlo eficazmente e reduzir a sua exposição à sílica cristalina respirável (RCS) no local de trabalho.</a:t>
            </a:r>
          </a:p>
          <a:p>
            <a:pPr>
              <a:lnSpc>
                <a:spcPts val="2400"/>
              </a:lnSpc>
            </a:pPr>
            <a:r>
              <a:rPr lang="pt" sz="1800" b="0" i="0" strike="noStrike" cap="none" spc="0" baseline="0" dirty="0">
                <a:solidFill>
                  <a:srgbClr val="000000"/>
                </a:solidFill>
                <a:effectLst/>
                <a:latin typeface="Helvetica"/>
                <a:ea typeface="Helvetica"/>
                <a:cs typeface="Helvetica"/>
              </a:rPr>
              <a:t>Utilize o modelo em branco e respetivos espaços reservados para adicionar informação relevante a este pacote de formação conforme seja necessário.</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POR FAVOR, TOME 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t" sz="1800" b="0" i="0" strike="noStrike" cap="none" spc="0" baseline="0" dirty="0">
                <a:solidFill>
                  <a:srgbClr val="000000"/>
                </a:solidFill>
                <a:effectLst/>
                <a:latin typeface="Helvetica"/>
                <a:ea typeface="Helvetica"/>
                <a:cs typeface="Helvetica"/>
              </a:rPr>
              <a:t>A informação contida neste PowerPoint de formação é de natureza consultiva e informativa. Não constitui uma norma ou regulamento, e não cria novas obrigações legais nem altera as obrigações existentes definidas pela legislação e política de saúde.</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INTRODUÇÃO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spcAft>
                <a:spcPts val="1000"/>
              </a:spcAft>
            </a:pPr>
            <a:r>
              <a:rPr lang="pt" sz="1800" b="1" i="0" strike="noStrike" cap="none" spc="0" baseline="0" dirty="0">
                <a:solidFill>
                  <a:srgbClr val="000000"/>
                </a:solidFill>
                <a:effectLst/>
                <a:latin typeface="Helvetica"/>
                <a:ea typeface="Helvetica"/>
                <a:cs typeface="Helvetica"/>
              </a:rPr>
              <a:t>Aprender a proteger-se dos perigos para a saúde, relacionados com o seu trabalho, é uma prioridade.</a:t>
            </a:r>
          </a:p>
          <a:p>
            <a:r>
              <a:rPr lang="pt" sz="1800" b="0" i="0" strike="noStrike" cap="none" spc="0" baseline="0" dirty="0">
                <a:solidFill>
                  <a:srgbClr val="000000"/>
                </a:solidFill>
                <a:effectLst/>
                <a:latin typeface="Helvetica"/>
                <a:ea typeface="Helvetica"/>
                <a:cs typeface="Helvetica"/>
              </a:rPr>
              <a:t>Nesta formação aprenderá sobre:</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Os riscos decorrentes do esvaziamento dos sacos</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Orientações específicas e boas práticas para o esvaziamento de sacos pequenos e a granel</a:t>
            </a:r>
          </a:p>
          <a:p>
            <a:pPr marL="285750" indent="-285750">
              <a:buFont typeface="Arial" panose="020B0604020202020204" pitchFamily="34" charset="0"/>
              <a:buChar char="•"/>
            </a:pPr>
            <a:r>
              <a:rPr lang="pt" sz="1800" b="0" i="0" strike="noStrike" cap="none" spc="0" baseline="0" dirty="0">
                <a:solidFill>
                  <a:srgbClr val="FF0000"/>
                </a:solidFill>
                <a:effectLst/>
                <a:latin typeface="Helvetica"/>
                <a:ea typeface="Helvetica"/>
                <a:cs typeface="Helvetica"/>
              </a:rPr>
              <a:t>Texto para o formador preencher - caso tenha adicionado um slide personalizado, insira uma breve visão geral do material para contextualização</a:t>
            </a:r>
          </a:p>
          <a:p>
            <a:pPr marL="285750" indent="-285750">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87814" cy="850900"/>
          </a:xfrm>
        </p:spPr>
        <p:txBody>
          <a:bodyPr/>
          <a:lstStyle/>
          <a:p>
            <a:r>
              <a:rPr lang="pt" sz="2800" b="1" i="0" strike="noStrike" cap="none" spc="0" baseline="0" dirty="0">
                <a:solidFill>
                  <a:srgbClr val="F6A317"/>
                </a:solidFill>
                <a:effectLst/>
                <a:latin typeface="Helvetica"/>
                <a:ea typeface="Helvetica"/>
                <a:cs typeface="Helvetica"/>
              </a:rPr>
              <a:t>TÉCNICAS DE CONTROLO DE POEIRAS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709157" cy="3682369"/>
          </a:xfrm>
        </p:spPr>
        <p:txBody>
          <a:bodyPr/>
          <a:lstStyle/>
          <a:p>
            <a:pPr>
              <a:lnSpc>
                <a:spcPts val="2400"/>
              </a:lnSpc>
            </a:pPr>
            <a:r>
              <a:rPr lang="pt" sz="1800" b="0" i="0" strike="noStrike" cap="none" spc="0" baseline="0" dirty="0">
                <a:solidFill>
                  <a:srgbClr val="000000"/>
                </a:solidFill>
                <a:effectLst/>
                <a:latin typeface="Helvetica"/>
                <a:ea typeface="Helvetica"/>
                <a:cs typeface="Helvetica"/>
              </a:rPr>
              <a:t>Os processos de esvaziamento de sacos são auxiliados por três das cinco principais técnicas de controlo de poeiras, sendo estas: sistemas fechados, sistemas de extração/ventilação e EPI.</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BOA HIGIENIZAÇÃO / GESTÃO DOMÉSTICA</a:t>
            </a:r>
          </a:p>
          <a:p>
            <a:r>
              <a:rPr lang="pt" sz="1200" b="0" i="0" strike="noStrike" cap="none" spc="0" baseline="0">
                <a:solidFill>
                  <a:srgbClr val="000000"/>
                </a:solidFill>
                <a:effectLst/>
                <a:latin typeface="Calibri"/>
                <a:ea typeface="Calibri"/>
                <a:cs typeface="Calibri"/>
              </a:rPr>
              <a:t>Lavar a roupa do trabalho e aspirar o pó produzido pelos processos impede a acumulação de pó com o tempo - um espaço de trabalho limpo é um espaço seguro</a:t>
            </a:r>
          </a:p>
          <a:p>
            <a:endParaRPr lang="en-US"/>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FECHADO</a:t>
            </a:r>
          </a:p>
          <a:p>
            <a:pPr>
              <a:spcAft>
                <a:spcPts val="300"/>
              </a:spcAft>
            </a:pPr>
            <a:r>
              <a:rPr lang="pt" sz="1200" b="0" i="0" strike="noStrike" cap="none" spc="0" baseline="0">
                <a:solidFill>
                  <a:srgbClr val="000000"/>
                </a:solidFill>
                <a:effectLst/>
                <a:latin typeface="Calibri"/>
                <a:ea typeface="Calibri"/>
                <a:cs typeface="Calibri"/>
              </a:rPr>
              <a:t>Realizar processos de produção de RCS num ambiente fechado previne a exposição ao pó na sua origem</a:t>
            </a:r>
          </a:p>
          <a:p>
            <a:pPr>
              <a:spcAft>
                <a:spcPts val="300"/>
              </a:spcAft>
            </a:pPr>
            <a:endParaRPr lang="en-US"/>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EXTRAÇÃO / VENTILAÇÃO</a:t>
            </a:r>
          </a:p>
          <a:p>
            <a:pPr>
              <a:spcAft>
                <a:spcPts val="300"/>
              </a:spcAft>
            </a:pPr>
            <a:r>
              <a:rPr lang="pt" sz="1200" b="0" i="0" strike="noStrike" cap="none" spc="0" baseline="0">
                <a:solidFill>
                  <a:srgbClr val="000000"/>
                </a:solidFill>
                <a:effectLst/>
                <a:latin typeface="Calibri"/>
                <a:ea typeface="Calibri"/>
                <a:cs typeface="Calibri"/>
              </a:rPr>
              <a:t>Captura a RCS na fonte, antes de ficarmos expostos a esta, além disso, faz a substituição do ar contaminado por ar limpo.</a:t>
            </a:r>
          </a:p>
          <a:p>
            <a:endParaRPr lang="en-US"/>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EQUIPAMENTO DE PROTEÇÃO</a:t>
            </a:r>
          </a:p>
          <a:p>
            <a:r>
              <a:rPr lang="pt" sz="1200" b="0" i="0" strike="noStrike" cap="none" spc="0" baseline="0">
                <a:solidFill>
                  <a:srgbClr val="000000"/>
                </a:solidFill>
                <a:effectLst/>
                <a:latin typeface="Calibri"/>
                <a:ea typeface="Calibri"/>
                <a:cs typeface="Calibri"/>
              </a:rPr>
              <a:t>EPI (por exemplo, máscaras) protegem os trabalhadores do pó quando todas a outras medidas de controlo se tornam insuficientes ao controlo dos riscos de exposição</a:t>
            </a:r>
          </a:p>
          <a:p>
            <a:endParaRPr lang="en-US"/>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ÁGUA</a:t>
            </a:r>
          </a:p>
          <a:p>
            <a:pPr>
              <a:spcAft>
                <a:spcPts val="300"/>
              </a:spcAft>
            </a:pPr>
            <a:r>
              <a:rPr lang="pt" sz="1200" b="0" i="0" strike="noStrike" cap="none" spc="0" baseline="0">
                <a:solidFill>
                  <a:srgbClr val="000000"/>
                </a:solidFill>
                <a:effectLst/>
                <a:latin typeface="Calibri"/>
                <a:ea typeface="Calibri"/>
                <a:cs typeface="Calibri"/>
              </a:rPr>
              <a:t>Manter os processos humedecidos evita que o pó seja transportado pelo ar, dado que, as partículas são capturadas através da água</a:t>
            </a:r>
          </a:p>
          <a:p>
            <a:pPr>
              <a:spcAft>
                <a:spcPts val="300"/>
              </a:spcAft>
            </a:pPr>
            <a:endParaRPr lang="en-US"/>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4892035" cy="850900"/>
          </a:xfrm>
        </p:spPr>
        <p:txBody>
          <a:bodyPr/>
          <a:lstStyle/>
          <a:p>
            <a:r>
              <a:rPr lang="pt" sz="2800" b="1" i="0" strike="noStrike" cap="none" spc="0" baseline="0" dirty="0">
                <a:solidFill>
                  <a:srgbClr val="F6A317"/>
                </a:solidFill>
                <a:effectLst/>
                <a:latin typeface="Helvetica"/>
                <a:ea typeface="Helvetica"/>
                <a:cs typeface="Helvetica"/>
              </a:rPr>
              <a:t>RISCOS INERENTES A ESTA ATIVIDADE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Esta atividade pode produzir muito pó</a:t>
            </a:r>
          </a:p>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 exposição prolongada a níveis elevados de RCS pode causar doenças pulmonares incapacitantes</a:t>
            </a:r>
          </a:p>
          <a:p>
            <a:pPr>
              <a:lnSpc>
                <a:spcPts val="2400"/>
              </a:lnSpc>
            </a:pPr>
            <a:r>
              <a:rPr lang="pt" sz="1800" b="0" i="0" strike="noStrike" cap="none" spc="0" baseline="0" dirty="0">
                <a:solidFill>
                  <a:srgbClr val="000000"/>
                </a:solidFill>
                <a:effectLst/>
                <a:latin typeface="Helvetica"/>
                <a:ea typeface="Helvetica"/>
                <a:cs typeface="Helvetica"/>
              </a:rPr>
              <a:t>É importante que nos protejamos da exposição a este pó transportado pelo ar todos os dias. </a:t>
            </a:r>
          </a:p>
          <a:p>
            <a:pPr>
              <a:lnSpc>
                <a:spcPts val="2400"/>
              </a:lnSpc>
            </a:pPr>
            <a:r>
              <a:rPr lang="pt" sz="1800" b="0" i="0" strike="noStrike" cap="none" spc="0" baseline="0" dirty="0">
                <a:solidFill>
                  <a:srgbClr val="000000"/>
                </a:solidFill>
                <a:effectLst/>
                <a:latin typeface="Helvetica"/>
                <a:ea typeface="Helvetica"/>
                <a:cs typeface="Helvetica"/>
              </a:rPr>
              <a:t>Se hoje seguirmos boas práticas estamos a proteger a nossa saúde no futuro.</a:t>
            </a:r>
          </a:p>
          <a:p>
            <a:pPr>
              <a:lnSpc>
                <a:spcPts val="2400"/>
              </a:lnSpc>
            </a:pPr>
            <a:r>
              <a:rPr lang="pt" sz="1800" b="0" i="0" strike="noStrike" cap="none" spc="0" baseline="0" dirty="0">
                <a:solidFill>
                  <a:srgbClr val="000000"/>
                </a:solidFill>
                <a:effectLst/>
                <a:latin typeface="Helvetica"/>
                <a:ea typeface="Helvetica"/>
                <a:cs typeface="Helvetica"/>
              </a:rPr>
              <a:t>Como irá passar a sua reforma?</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815643"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COMO É QUE O ESVAZIAMENTO DE SACOS LIBERTA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595421" cy="2938988"/>
          </a:xfrm>
        </p:spPr>
        <p:txBody>
          <a:bodyPr anchor="t"/>
          <a:lstStyle/>
          <a:p>
            <a:pPr marL="342900" indent="-342900">
              <a:lnSpc>
                <a:spcPts val="2200"/>
              </a:lnSpc>
              <a:buFont typeface="Arial" panose="020B0604020202020204" pitchFamily="34" charset="0"/>
              <a:buChar char="•"/>
            </a:pPr>
            <a:r>
              <a:rPr lang="pt" sz="1700" b="0" i="0" strike="noStrike" cap="none" spc="0" baseline="0" dirty="0">
                <a:solidFill>
                  <a:srgbClr val="000000"/>
                </a:solidFill>
                <a:effectLst/>
                <a:latin typeface="Helvetica"/>
                <a:ea typeface="Helvetica"/>
                <a:cs typeface="Helvetica"/>
              </a:rPr>
              <a:t>O esvaziamento de sacos faz com que as partículas de pó fiquem suspensas à medida que são retiradas dos sacos</a:t>
            </a:r>
          </a:p>
          <a:p>
            <a:pPr marL="342900" indent="-342900">
              <a:lnSpc>
                <a:spcPts val="2200"/>
              </a:lnSpc>
              <a:buFont typeface="Arial" panose="020B0604020202020204" pitchFamily="34" charset="0"/>
              <a:buChar char="•"/>
            </a:pPr>
            <a:r>
              <a:rPr lang="pt" sz="1700" b="0" i="0" strike="noStrike" cap="none" spc="0" baseline="0" dirty="0">
                <a:solidFill>
                  <a:srgbClr val="000000"/>
                </a:solidFill>
                <a:effectLst/>
                <a:latin typeface="Helvetica"/>
                <a:ea typeface="Helvetica"/>
                <a:cs typeface="Helvetica"/>
              </a:rPr>
              <a:t>É criado muito pó ao esvaziar os sacos rapidamente, a qualidade do ar fica reduzida e expõe os trabalhadores à RCS </a:t>
            </a:r>
          </a:p>
          <a:p>
            <a:pPr marL="342900" indent="-342900">
              <a:lnSpc>
                <a:spcPts val="2200"/>
              </a:lnSpc>
              <a:buFont typeface="Arial" panose="020B0604020202020204" pitchFamily="34" charset="0"/>
              <a:buChar char="•"/>
            </a:pPr>
            <a:r>
              <a:rPr lang="pt" sz="1700" b="0" i="0" strike="noStrike" cap="none" spc="0" baseline="0" dirty="0">
                <a:solidFill>
                  <a:srgbClr val="000000"/>
                </a:solidFill>
                <a:effectLst/>
                <a:latin typeface="Helvetica"/>
                <a:ea typeface="Helvetica"/>
                <a:cs typeface="Helvetica"/>
              </a:rPr>
              <a:t>As finas e secas partículas de pó suspensas provêm maioritariamente do seu manuseamento.</a:t>
            </a:r>
          </a:p>
          <a:p>
            <a:pPr>
              <a:lnSpc>
                <a:spcPts val="2200"/>
              </a:lnSpc>
            </a:pPr>
            <a:r>
              <a:rPr lang="pt" sz="1700" b="0" i="0" strike="noStrike" cap="none" spc="0" baseline="0" dirty="0">
                <a:solidFill>
                  <a:srgbClr val="000000"/>
                </a:solidFill>
                <a:effectLst/>
                <a:latin typeface="Helvetica"/>
                <a:ea typeface="Helvetica"/>
                <a:cs typeface="Helvetica"/>
              </a:rPr>
              <a:t>Este pacote de formação cobre dois tipos de sacos, os quais requerem diferentes formas de manuseamento, para que as normas de segurança sejam garantidas.</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a:blip r:embed="rId3"/>
          <a:srcRect t="11" b="11"/>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srcRect t="10" b="10"/>
          <a:stretch/>
        </p:blipFill>
        <p:spPr>
          <a:xfrm>
            <a:off x="7053377" y="1922881"/>
            <a:ext cx="4759601" cy="40422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SACOS PEQUENOS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282774"/>
            <a:ext cx="6636431" cy="3682369"/>
          </a:xfrm>
        </p:spPr>
        <p:txBody>
          <a:bodyPr anchor="t"/>
          <a:lstStyle/>
          <a:p>
            <a:pPr>
              <a:spcBef>
                <a:spcPts val="800"/>
              </a:spcBef>
              <a:spcAft>
                <a:spcPts val="1000"/>
              </a:spcAft>
            </a:pPr>
            <a:r>
              <a:rPr lang="pt" b="0" i="0" strike="noStrike" cap="none" spc="0" baseline="0" dirty="0">
                <a:solidFill>
                  <a:srgbClr val="000000"/>
                </a:solidFill>
                <a:effectLst/>
                <a:latin typeface="Helvetica"/>
                <a:ea typeface="Helvetica"/>
                <a:cs typeface="Helvetica"/>
              </a:rPr>
              <a:t>Como minimizar a formação de pó durante o esvaziamento:</a:t>
            </a:r>
          </a:p>
          <a:p>
            <a:pPr marL="285750" indent="-285750">
              <a:spcBef>
                <a:spcPts val="800"/>
              </a:spcBef>
              <a:buFont typeface="Arial" panose="020B0604020202020204" pitchFamily="34" charset="0"/>
              <a:buChar char="•"/>
            </a:pPr>
            <a:r>
              <a:rPr lang="pt" b="0" i="0" strike="noStrike" cap="none" spc="0" baseline="0" dirty="0">
                <a:solidFill>
                  <a:srgbClr val="000000"/>
                </a:solidFill>
                <a:effectLst/>
                <a:latin typeface="Helvetica"/>
                <a:ea typeface="Helvetica"/>
                <a:cs typeface="Helvetica"/>
              </a:rPr>
              <a:t>Utilize o esvaziamento automático ou semiautomático sempre </a:t>
            </a:r>
            <a:br>
              <a:rPr lang="pt" b="0" i="0" strike="noStrike" cap="none" spc="0" baseline="0" dirty="0">
                <a:solidFill>
                  <a:srgbClr val="000000"/>
                </a:solidFill>
                <a:effectLst/>
                <a:latin typeface="Helvetica"/>
                <a:ea typeface="Helvetica"/>
                <a:cs typeface="Helvetica"/>
              </a:rPr>
            </a:br>
            <a:r>
              <a:rPr lang="pt" b="0" i="0" strike="noStrike" cap="none" spc="0" baseline="0" dirty="0">
                <a:solidFill>
                  <a:srgbClr val="000000"/>
                </a:solidFill>
                <a:effectLst/>
                <a:latin typeface="Helvetica"/>
                <a:ea typeface="Helvetica"/>
                <a:cs typeface="Helvetica"/>
              </a:rPr>
              <a:t>que possível.</a:t>
            </a:r>
          </a:p>
          <a:p>
            <a:pPr marL="285750" indent="-285750">
              <a:spcBef>
                <a:spcPts val="800"/>
              </a:spcBef>
              <a:buFont typeface="Arial" panose="020B0604020202020204" pitchFamily="34" charset="0"/>
              <a:buChar char="•"/>
            </a:pPr>
            <a:r>
              <a:rPr lang="pt" b="0" i="0" strike="noStrike" cap="none" spc="0" baseline="0" dirty="0">
                <a:solidFill>
                  <a:srgbClr val="000000"/>
                </a:solidFill>
                <a:effectLst/>
                <a:latin typeface="Helvetica"/>
                <a:ea typeface="Helvetica"/>
                <a:cs typeface="Helvetica"/>
              </a:rPr>
              <a:t>Se o processo não puder ser automatizado, deverá acontecer de forma fechada. Utilize uma estação de esvaziamento manual equipada com ventilação de exaustão, caso esta se encontre disponível.</a:t>
            </a:r>
          </a:p>
          <a:p>
            <a:pPr marL="285750" indent="-285750">
              <a:spcBef>
                <a:spcPts val="800"/>
              </a:spcBef>
              <a:buFont typeface="Arial" panose="020B0604020202020204" pitchFamily="34" charset="0"/>
              <a:buChar char="•"/>
            </a:pPr>
            <a:r>
              <a:rPr lang="pt" b="0" i="0" strike="noStrike" cap="none" spc="0" baseline="0" dirty="0">
                <a:solidFill>
                  <a:srgbClr val="000000"/>
                </a:solidFill>
                <a:effectLst/>
                <a:latin typeface="Helvetica"/>
                <a:ea typeface="Helvetica"/>
                <a:cs typeface="Helvetica"/>
              </a:rPr>
              <a:t>Retire os conteúdos do saco suavemente, coloque a extremidade aberta virada de forma a ficar o mais longe possível de si.</a:t>
            </a:r>
          </a:p>
          <a:p>
            <a:pPr marL="285750" indent="-285750">
              <a:spcBef>
                <a:spcPts val="800"/>
              </a:spcBef>
              <a:buFont typeface="Arial" panose="020B0604020202020204" pitchFamily="34" charset="0"/>
              <a:buChar char="•"/>
            </a:pPr>
            <a:r>
              <a:rPr lang="pt" b="0" i="0" strike="noStrike" cap="none" spc="0" baseline="0" dirty="0">
                <a:solidFill>
                  <a:srgbClr val="000000"/>
                </a:solidFill>
                <a:effectLst/>
                <a:latin typeface="Helvetica"/>
                <a:ea typeface="Helvetica"/>
                <a:cs typeface="Helvetica"/>
              </a:rPr>
              <a:t>Enrole os sacos vazios dentro da zona de extração.</a:t>
            </a:r>
          </a:p>
          <a:p>
            <a:pPr marL="285750" indent="-285750">
              <a:spcBef>
                <a:spcPts val="800"/>
              </a:spcBef>
              <a:buFont typeface="Arial" panose="020B0604020202020204" pitchFamily="34" charset="0"/>
              <a:buChar char="•"/>
            </a:pPr>
            <a:r>
              <a:rPr lang="pt" b="0" i="0" strike="noStrike" cap="none" spc="0" baseline="0" dirty="0">
                <a:solidFill>
                  <a:srgbClr val="000000"/>
                </a:solidFill>
                <a:effectLst/>
                <a:latin typeface="Helvetica"/>
                <a:ea typeface="Helvetica"/>
                <a:cs typeface="Helvetica"/>
              </a:rPr>
              <a:t>Utilize EPI sempre que outras formas de controlo não se encontrem disponíveis.</a:t>
            </a:r>
          </a:p>
          <a:p>
            <a:pPr marL="285750" indent="-285750">
              <a:spcBef>
                <a:spcPts val="800"/>
              </a:spcBef>
              <a:buFont typeface="Arial" panose="020B0604020202020204" pitchFamily="34" charset="0"/>
              <a:buChar char="•"/>
            </a:pPr>
            <a:r>
              <a:rPr lang="pt" b="0" i="0" strike="noStrike" cap="none" spc="0" baseline="0" dirty="0">
                <a:solidFill>
                  <a:srgbClr val="000000"/>
                </a:solidFill>
                <a:effectLst/>
                <a:latin typeface="Helvetica"/>
                <a:ea typeface="Helvetica"/>
                <a:cs typeface="Helvetica"/>
              </a:rPr>
              <a:t>Livre-se dos sacos vazios num saco de plástico maior. Não permita que este fique a transbordar. Sele o saco antes de o deitar fora.</a:t>
            </a:r>
          </a:p>
        </p:txBody>
      </p:sp>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40901"/>
            <a:ext cx="4723224"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SACOS A GRANEL (SACOS GRANDES)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1" y="2743200"/>
            <a:ext cx="6200333" cy="3301845"/>
          </a:xfrm>
        </p:spPr>
        <p:txBody>
          <a:bodyPr/>
          <a:lstStyle/>
          <a:p>
            <a:pPr>
              <a:spcAft>
                <a:spcPts val="1000"/>
              </a:spcAft>
            </a:pPr>
            <a:r>
              <a:rPr lang="pt" sz="1800" b="0" i="0" strike="noStrike" cap="none" spc="0" baseline="0" dirty="0">
                <a:solidFill>
                  <a:srgbClr val="000000"/>
                </a:solidFill>
                <a:effectLst/>
                <a:latin typeface="Helvetica"/>
                <a:ea typeface="Helvetica"/>
                <a:cs typeface="Helvetica"/>
              </a:rPr>
              <a:t>Como minimizar a formação de poeiras durante o esvaziamento:</a:t>
            </a:r>
          </a:p>
          <a:p>
            <a:pPr marL="342900" indent="-34290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Utilize estações automáticas para o esvaziamento sempre que possível. Estas fornecem um bom método de selagem e dispõem de bons sistemas para capturar o pó, bem como, de controlo do fluxo do material.</a:t>
            </a:r>
          </a:p>
          <a:p>
            <a:pPr marL="342900" indent="-34290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Utilize EPI ao abrir ou cortar sacos a granel manualmente.</a:t>
            </a:r>
          </a:p>
          <a:p>
            <a:pPr marL="342900" indent="-34290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Não comprima os sacos manualmente. Coloque-os num saco de plástico grande. Não permita que este fique a transbordar. Sele o saco antes de o deitar fora.</a:t>
            </a:r>
          </a:p>
          <a:p>
            <a:pPr marL="342900" indent="-342900">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srcRect l="41" r="41"/>
          <a:stretch/>
        </p:blipFill>
        <p:spPr>
          <a:xfrm>
            <a:off x="6592888" y="1608138"/>
            <a:ext cx="5224462" cy="4437062"/>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a:xfrm>
            <a:off x="777244" y="1640901"/>
            <a:ext cx="8197944" cy="850900"/>
          </a:xfrm>
        </p:spPr>
        <p:txBody>
          <a:bodyPr anchor="t"/>
          <a:lstStyle/>
          <a:p>
            <a:pPr>
              <a:lnSpc>
                <a:spcPct val="100000"/>
              </a:lnSpc>
            </a:pPr>
            <a:r>
              <a:rPr lang="pt" sz="2800" b="1" i="0" strike="noStrike" cap="none" spc="0" baseline="0" dirty="0">
                <a:solidFill>
                  <a:srgbClr val="F6A317"/>
                </a:solidFill>
                <a:effectLst/>
                <a:latin typeface="Helvetica"/>
                <a:ea typeface="Helvetica"/>
                <a:cs typeface="Helvetica"/>
              </a:rPr>
              <a:t>O QUE FAZER E O QUE NÃO FAZER PARA ESVAZIAR OS SACOS, NA GENERALIDADE</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2729132"/>
            <a:ext cx="6805245" cy="3237983"/>
          </a:xfrm>
        </p:spPr>
        <p:txBody>
          <a:bodyPr/>
          <a:lstStyle/>
          <a:p>
            <a:pPr>
              <a:spcBef>
                <a:spcPts val="600"/>
              </a:spcBef>
              <a:buSzPct val="85000"/>
            </a:pPr>
            <a:r>
              <a:rPr lang="pt" sz="1600" b="1" i="0" strike="noStrike" cap="none" spc="0" baseline="0" dirty="0">
                <a:solidFill>
                  <a:srgbClr val="000000"/>
                </a:solidFill>
                <a:effectLst/>
                <a:latin typeface="Helvetica"/>
                <a:ea typeface="Helvetica"/>
                <a:cs typeface="Helvetica"/>
              </a:rPr>
              <a:t>CERTO</a:t>
            </a:r>
          </a:p>
          <a:p>
            <a:pPr marL="342900" indent="-342900">
              <a:spcBef>
                <a:spcPts val="600"/>
              </a:spcBef>
              <a:buSzPct val="85000"/>
              <a:buFont typeface=".Apple Color Emoji UI"/>
              <a:buChar char="✅"/>
            </a:pPr>
            <a:r>
              <a:rPr lang="pt" sz="1600" b="0" i="0" strike="noStrike" cap="none" spc="0" baseline="0" dirty="0">
                <a:solidFill>
                  <a:srgbClr val="000000"/>
                </a:solidFill>
                <a:effectLst/>
                <a:latin typeface="Helvetica"/>
                <a:ea typeface="Helvetica"/>
                <a:cs typeface="Helvetica"/>
              </a:rPr>
              <a:t>Fazer os sistemas de extração de pó funcionar corretamente</a:t>
            </a:r>
          </a:p>
          <a:p>
            <a:pPr marL="342900" indent="-342900">
              <a:spcBef>
                <a:spcPts val="600"/>
              </a:spcBef>
              <a:buSzPct val="85000"/>
              <a:buFont typeface=".Apple Color Emoji UI"/>
              <a:buChar char="✅"/>
            </a:pPr>
            <a:r>
              <a:rPr lang="pt" sz="1600" b="0" i="0" strike="noStrike" cap="none" spc="0" baseline="0" dirty="0">
                <a:solidFill>
                  <a:srgbClr val="000000"/>
                </a:solidFill>
                <a:effectLst/>
                <a:latin typeface="Helvetica"/>
                <a:ea typeface="Helvetica"/>
                <a:cs typeface="Helvetica"/>
              </a:rPr>
              <a:t>Procurar sinais de danos ou mau funcionamento e comunicar avarias</a:t>
            </a:r>
          </a:p>
          <a:p>
            <a:pPr marL="342900" indent="-342900">
              <a:spcBef>
                <a:spcPts val="600"/>
              </a:spcBef>
              <a:buSzPct val="85000"/>
              <a:buFont typeface=".Apple Color Emoji UI"/>
              <a:buChar char="✅"/>
            </a:pPr>
            <a:r>
              <a:rPr lang="pt" sz="1600" b="0" i="0" strike="noStrike" cap="none" spc="0" baseline="0" dirty="0">
                <a:solidFill>
                  <a:srgbClr val="000000"/>
                </a:solidFill>
                <a:effectLst/>
                <a:latin typeface="Helvetica"/>
                <a:ea typeface="Helvetica"/>
                <a:cs typeface="Helvetica"/>
              </a:rPr>
              <a:t>Utilizar EPI (máscara de pó) isto se os outros sistemas de controlo de poeiras não estiverem disponíveis</a:t>
            </a:r>
          </a:p>
          <a:p>
            <a:pPr marL="342900" indent="-342900">
              <a:spcBef>
                <a:spcPts val="600"/>
              </a:spcBef>
              <a:spcAft>
                <a:spcPts val="1000"/>
              </a:spcAft>
              <a:buSzPct val="85000"/>
              <a:buFont typeface=".Apple Color Emoji UI"/>
              <a:buChar char="✅"/>
            </a:pPr>
            <a:r>
              <a:rPr lang="pt" sz="1600" b="0" i="0" strike="noStrike" cap="none" spc="0" baseline="0" dirty="0">
                <a:solidFill>
                  <a:srgbClr val="000000"/>
                </a:solidFill>
                <a:effectLst/>
                <a:latin typeface="Helvetica"/>
                <a:ea typeface="Helvetica"/>
                <a:cs typeface="Helvetica"/>
              </a:rPr>
              <a:t>Lidar com os derramamentos de imediato, através da limpeza a vácuo ou humedecida</a:t>
            </a:r>
          </a:p>
          <a:p>
            <a:pPr>
              <a:spcBef>
                <a:spcPts val="600"/>
              </a:spcBef>
            </a:pPr>
            <a:r>
              <a:rPr lang="pt" sz="1600" b="1" i="0" strike="noStrike" cap="none" spc="0" baseline="0" dirty="0">
                <a:solidFill>
                  <a:srgbClr val="000000"/>
                </a:solidFill>
                <a:effectLst/>
                <a:latin typeface="Helvetica"/>
                <a:ea typeface="Helvetica"/>
                <a:cs typeface="Helvetica"/>
              </a:rPr>
              <a:t>ERRADO</a:t>
            </a:r>
          </a:p>
          <a:p>
            <a:pPr marL="285750" indent="-285750">
              <a:spcBef>
                <a:spcPts val="600"/>
              </a:spcBef>
              <a:buSzPct val="85000"/>
              <a:buFont typeface=".Apple Color Emoji UI"/>
              <a:buChar char="❌"/>
            </a:pPr>
            <a:r>
              <a:rPr lang="pt" sz="1600" b="0" i="0" strike="noStrike" cap="none" spc="0" baseline="0" dirty="0">
                <a:solidFill>
                  <a:srgbClr val="000000"/>
                </a:solidFill>
                <a:effectLst/>
                <a:latin typeface="Helvetica"/>
                <a:ea typeface="Helvetica"/>
                <a:cs typeface="Helvetica"/>
              </a:rPr>
              <a:t>Esvaziar os conteúdos dos sacos pequenos muito rapidamente</a:t>
            </a:r>
          </a:p>
          <a:p>
            <a:pPr marL="285750" indent="-285750">
              <a:spcBef>
                <a:spcPts val="600"/>
              </a:spcBef>
              <a:buSzPct val="85000"/>
              <a:buFont typeface=".Apple Color Emoji UI"/>
              <a:buChar char="❌"/>
            </a:pPr>
            <a:r>
              <a:rPr lang="pt" sz="1600" b="0" i="0" strike="noStrike" cap="none" spc="0" baseline="0" dirty="0">
                <a:solidFill>
                  <a:srgbClr val="000000"/>
                </a:solidFill>
                <a:effectLst/>
                <a:latin typeface="Helvetica"/>
                <a:ea typeface="Helvetica"/>
                <a:cs typeface="Helvetica"/>
              </a:rPr>
              <a:t>Deixar os recipientes para o lixo a transbordar</a:t>
            </a:r>
          </a:p>
          <a:p>
            <a:pPr marL="285750" indent="-285750">
              <a:spcBef>
                <a:spcPts val="600"/>
              </a:spcBef>
              <a:buSzPct val="85000"/>
              <a:buFont typeface=".Apple Color Emoji UI"/>
              <a:buChar char="❌"/>
            </a:pPr>
            <a:r>
              <a:rPr lang="pt" sz="1600" b="0" i="0" strike="noStrike" cap="none" spc="0" baseline="0" dirty="0">
                <a:solidFill>
                  <a:srgbClr val="000000"/>
                </a:solidFill>
                <a:effectLst/>
                <a:latin typeface="Helvetica"/>
                <a:ea typeface="Helvetica"/>
                <a:cs typeface="Helvetica"/>
              </a:rPr>
              <a:t>Fazer a limpeza com uma escova seca ou um compressor de ar</a:t>
            </a:r>
          </a:p>
          <a:p>
            <a:pPr marL="342900" indent="-342900">
              <a:spcBef>
                <a:spcPts val="600"/>
              </a:spcBef>
              <a:buSzPct val="85000"/>
              <a:buFont typeface=".Apple Color Emoji UI"/>
              <a:buChar char="✅"/>
            </a:pPr>
            <a:endParaRPr lang="en-GB" dirty="0"/>
          </a:p>
          <a:p>
            <a:pPr marL="285750" indent="-285750">
              <a:spcBef>
                <a:spcPts val="600"/>
              </a:spcBef>
              <a:buFont typeface="Arial" panose="020B0604020202020204" pitchFamily="34" charset="0"/>
              <a:buChar char="•"/>
            </a:pPr>
            <a:endParaRPr lang="en-US" sz="12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633366" y="2589500"/>
            <a:ext cx="4183984" cy="3553399"/>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SLIDE VAZIO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pt" sz="1800" b="0" i="0" strike="noStrike" cap="none" spc="0" baseline="0" dirty="0">
                <a:solidFill>
                  <a:srgbClr val="000000"/>
                </a:solidFill>
                <a:effectLst/>
                <a:latin typeface="Helvetica"/>
                <a:ea typeface="Helvetica"/>
                <a:cs typeface="Helvetica"/>
              </a:rPr>
              <a:t>Sirva-se deste slide para criar material de formação personalizado para cada ambiente/contexto de trabalho.</a:t>
            </a:r>
          </a:p>
          <a:p>
            <a:pPr>
              <a:lnSpc>
                <a:spcPts val="2400"/>
              </a:lnSpc>
            </a:pPr>
            <a:r>
              <a:rPr lang="pt" sz="1800" b="0" i="0" strike="noStrike" cap="none" spc="0" baseline="0" dirty="0">
                <a:solidFill>
                  <a:srgbClr val="000000"/>
                </a:solidFill>
                <a:effectLst/>
                <a:latin typeface="Helvetica"/>
                <a:ea typeface="Helvetica"/>
                <a:cs typeface="Helvetica"/>
              </a:rPr>
              <a:t>Para alterar a imagem, clique com o botão direito do rato &gt; alterar imagem &gt; retirar do ficheiro.</a:t>
            </a:r>
          </a:p>
          <a:p>
            <a:pPr>
              <a:lnSpc>
                <a:spcPts val="2400"/>
              </a:lnSpc>
            </a:pPr>
            <a:r>
              <a:rPr lang="pt" sz="1800" b="0" i="0" strike="noStrike" cap="none" spc="0" baseline="0" dirty="0">
                <a:solidFill>
                  <a:srgbClr val="000000"/>
                </a:solidFill>
                <a:effectLst/>
                <a:latin typeface="Helvetica"/>
                <a:ea typeface="Helvetica"/>
                <a:cs typeface="Helvetica"/>
              </a:rPr>
              <a:t>Para criar mais slides, clique no separador 'Novo Slide' na tabela acima.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CONCLUSÃO</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300"/>
              </a:lnSpc>
              <a:spcBef>
                <a:spcPts val="600"/>
              </a:spcBef>
              <a:spcAft>
                <a:spcPts val="1000"/>
              </a:spcAft>
            </a:pPr>
            <a:r>
              <a:rPr lang="pt" sz="1800" b="0" i="0" strike="noStrike" cap="none" spc="0" baseline="0" dirty="0">
                <a:solidFill>
                  <a:srgbClr val="000000"/>
                </a:solidFill>
                <a:effectLst/>
                <a:latin typeface="Helvetica"/>
                <a:ea typeface="Helvetica"/>
                <a:cs typeface="Helvetica"/>
              </a:rPr>
              <a:t>O esvaziamento de sacos pode colocá-lo exposto à RCS. Para proteger a sua saúde lembre-se de:</a:t>
            </a:r>
          </a:p>
          <a:p>
            <a:pPr marL="285750" indent="-285750">
              <a:lnSpc>
                <a:spcPts val="23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Verificar se os sistemas de ventilação e extração estão ligados (caso estejam disponíveis)</a:t>
            </a:r>
          </a:p>
          <a:p>
            <a:pPr marL="285750" indent="-285750">
              <a:lnSpc>
                <a:spcPts val="23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Dê sempre preferência ao manuseamento com a assistência de máquinas, se disponíveis</a:t>
            </a:r>
          </a:p>
          <a:p>
            <a:pPr marL="285750" indent="-285750">
              <a:lnSpc>
                <a:spcPts val="23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Livre-se dos sacos vazios com cuidado, por forma a minimizar a suspensão de poeiras</a:t>
            </a:r>
          </a:p>
          <a:p>
            <a:pPr marL="285750" indent="-285750">
              <a:lnSpc>
                <a:spcPts val="23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Limpe os derramamentos de imediato</a:t>
            </a:r>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pt" sz="2800" b="1" i="0" strike="noStrike" cap="none" spc="0" baseline="0" dirty="0">
                <a:solidFill>
                  <a:srgbClr val="F6A317"/>
                </a:solidFill>
                <a:effectLst/>
                <a:latin typeface="Helvetica"/>
                <a:ea typeface="Helvetica"/>
                <a:cs typeface="Helvetica"/>
              </a:rPr>
              <a:t>MATERIAIS DE APRENDIZAGEM ADICIONAIS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3" history="0"/>
              </a:rPr>
              <a:t>Boas Práticas Para o Esvaziamento de Sacos - Sacos Pequenos (Ficha de Trabalho 2.2. 1a)</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3" history="0"/>
              </a:rPr>
              <a:t>Boas Práticas Para o Esvaziamento de Sacos - Sacos a Granel (Ficha de Trabalho 2.2. 1b)</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4" history="0"/>
              </a:rPr>
              <a:t>Guia de Boas Práticas NEPSI</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5" history="0"/>
              </a:rPr>
              <a:t>Guia para PMEs da NEPSI</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260550"/>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pt" b="0" i="0" strike="noStrike" cap="none" spc="0" baseline="0" dirty="0">
                <a:solidFill>
                  <a:srgbClr val="000000"/>
                </a:solidFill>
                <a:effectLst/>
                <a:latin typeface="Calibri"/>
                <a:ea typeface="Calibri"/>
                <a:cs typeface="Calibri"/>
              </a:rPr>
              <a:t>Visite a </a:t>
            </a:r>
            <a:r>
              <a:rPr lang="pt" b="1" i="0" strike="noStrike" cap="none" spc="0" baseline="0" dirty="0">
                <a:solidFill>
                  <a:srgbClr val="000000"/>
                </a:solidFill>
                <a:effectLst/>
                <a:latin typeface="Calibri"/>
                <a:ea typeface="Calibri"/>
                <a:cs typeface="Calibri"/>
              </a:rPr>
              <a:t>Plataforma de E-Learning da NEPSI</a:t>
            </a:r>
            <a:r>
              <a:rPr lang="pt" b="0" i="0" strike="noStrike" cap="none" spc="0" baseline="0" dirty="0">
                <a:solidFill>
                  <a:srgbClr val="000000"/>
                </a:solidFill>
                <a:effectLst/>
                <a:latin typeface="Calibri"/>
                <a:ea typeface="Calibri"/>
                <a:cs typeface="Calibri"/>
              </a:rPr>
              <a:t> em </a:t>
            </a:r>
            <a:r>
              <a:rPr lang="pt" b="0" i="0" strike="noStrike" cap="none" spc="0" baseline="0" dirty="0">
                <a:solidFill>
                  <a:srgbClr val="000000"/>
                </a:solidFill>
                <a:effectLst/>
                <a:latin typeface="Calibri"/>
                <a:ea typeface="Calibri"/>
                <a:cs typeface="Calibri"/>
                <a:hlinkClick r:id="rId6" history="0"/>
              </a:rPr>
              <a:t>training.nepsi.eu</a:t>
            </a:r>
            <a:r>
              <a:rPr lang="pt" b="0" i="0" strike="noStrike" cap="none" spc="0" baseline="0" dirty="0">
                <a:solidFill>
                  <a:srgbClr val="000000"/>
                </a:solidFill>
                <a:effectLst/>
                <a:latin typeface="Calibri"/>
                <a:ea typeface="Calibri"/>
                <a:cs typeface="Calibri"/>
              </a:rPr>
              <a:t> para mais informações acerca da RCS</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elements/1.1/"/>
    <ds:schemaRef ds:uri="http://purl.org/dc/dcmitype/"/>
    <ds:schemaRef ds:uri="http://www.w3.org/XML/1998/namespace"/>
    <ds:schemaRef ds:uri="6d9d7403-2d8c-4818-ae25-2c5629bc7330"/>
    <ds:schemaRef ds:uri="http://schemas.microsoft.com/office/2006/metadata/properties"/>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38957C14-035C-4ACF-AD5B-5ADC226210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124</TotalTime>
  <Words>1603</Words>
  <Application>Microsoft Macintosh PowerPoint</Application>
  <PresentationFormat>Widescreen</PresentationFormat>
  <Paragraphs>104</Paragraphs>
  <Slides>13</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18</cp:revision>
  <dcterms:created xsi:type="dcterms:W3CDTF">2020-01-29T17:43:15Z</dcterms:created>
  <dcterms:modified xsi:type="dcterms:W3CDTF">2024-11-13T11:32:05Z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