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721"/>
  </p:normalViewPr>
  <p:slideViewPr>
    <p:cSldViewPr snapToGrid="0" snapToObjects="1">
      <p:cViewPr varScale="1">
        <p:scale>
          <a:sx n="100" d="100"/>
          <a:sy n="100" d="100"/>
        </p:scale>
        <p:origin x="1448"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É por esta razão que é importante que todos os trabalhadores estejam cientes das boas práticas que limitam ou eliminam a exposição ao pó de sílica.</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Esta formação providencia orientações para corte, lixamento e esmerilhamento de materiais que contêm sílica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Os processos de esvaziamento dos sacos e o manuseamento impróprio, dos sacos vazios, podem colocá-lo face a níveis significativos de exposição ao pó. É por esta razão que, boas práticas relacionadas com o esvaziamento de sacos devem ser cumpridas. É aconselhada a utilização de estações automáticas ou semiautomáticas para despejar os sacos pequenos.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O corte, lixamento e esmerilhamento são processos de alta energia que podem produzir quantidades de pó prejudiciais.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Existem várias medidas de proteção a tomar antes de iniciar um processo de alta energia. Estas reduzem a exposição ao pó e lesões desnecessárias.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Os processos humedecidos ajudam a reduzir o risco de exposição ao pó pois prendem as partículas suspensas na água. Caso o dispositivo tenha sido adaptado com um sistema de injeção de água, recomenda-se a utilização de processos humedecidos. </a:t>
            </a:r>
            <a:r>
              <a:rPr lang="pt" sz="1200" b="0" i="0" strike="noStrike" cap="none" spc="0" baseline="0">
                <a:solidFill>
                  <a:srgbClr val="000000"/>
                </a:solidFill>
                <a:effectLst/>
                <a:latin typeface="Calibri"/>
                <a:ea typeface="Calibri"/>
                <a:cs typeface="Calibri"/>
              </a:rPr>
              <a:t>O processo de fabrico a seco gera níveis altíssimos de pó de sílica - não utilize ferramentas secas!</a:t>
            </a:r>
          </a:p>
          <a:p>
            <a:endParaRPr lang="en-US"/>
          </a:p>
          <a:p>
            <a:r>
              <a:rPr lang="pt" sz="1800" b="0" i="0" strike="noStrike" cap="none" spc="0" baseline="0">
                <a:solidFill>
                  <a:srgbClr val="000000"/>
                </a:solidFill>
                <a:effectLst/>
                <a:latin typeface="Calibri"/>
                <a:ea typeface="Calibri"/>
                <a:cs typeface="Calibri"/>
              </a:rPr>
              <a:t>O EPI deve ser colocado de acordo com as indicações dadas pela sinalização e pelo pictograma. Sempre que realize atividades com uma intensiva produção de pó deverá utilizar proteção respiratória.</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1" i="0" strike="noStrike" cap="none" spc="0" baseline="0">
                <a:solidFill>
                  <a:srgbClr val="000000"/>
                </a:solidFill>
                <a:effectLst/>
                <a:latin typeface="Calibri"/>
                <a:ea typeface="Calibri"/>
                <a:cs typeface="Calibri"/>
              </a:rPr>
              <a:t>*Nota para o formador*</a:t>
            </a:r>
            <a:r>
              <a:rPr lang="pt" sz="1800" b="0" i="0" strike="noStrike" cap="none" spc="0" baseline="0">
                <a:solidFill>
                  <a:srgbClr val="000000"/>
                </a:solidFill>
                <a:effectLst/>
                <a:latin typeface="Calibri"/>
                <a:ea typeface="Calibri"/>
                <a:cs typeface="Calibri"/>
              </a:rPr>
              <a:t> Considere acrescentar informação adicional específica ao respetivo contexto de trabalho.</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pt" sz="1400" b="1" i="0" strike="noStrike" cap="none" spc="0" baseline="0" dirty="0">
                <a:solidFill>
                  <a:srgbClr val="F6A317"/>
                </a:solidFill>
                <a:effectLst/>
                <a:latin typeface="Helvetica"/>
                <a:ea typeface="Helvetica"/>
                <a:cs typeface="Helvetica"/>
              </a:rPr>
              <a:t>BOAS PRÁTICAS DE CORTE, LIXAMENTO E ESMERILHAMENTO</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245863" cy="850900"/>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BOAS PRÁTICAS DE CORTE, LIXAMENTO E ESMERILHAMENTO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509000" y="342900"/>
            <a:ext cx="32893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6" cy="3682369"/>
          </a:xfrm>
        </p:spPr>
        <p:txBody>
          <a:bodyPr/>
          <a:lstStyle/>
          <a:p>
            <a:pPr>
              <a:spcAft>
                <a:spcPts val="1000"/>
              </a:spcAft>
            </a:pPr>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r>
              <a:rPr lang="pt" sz="1800" b="0" i="0" strike="noStrike" cap="none" spc="0" baseline="0" dirty="0">
                <a:solidFill>
                  <a:srgbClr val="000000"/>
                </a:solidFill>
                <a:effectLst/>
                <a:latin typeface="Helvetica"/>
                <a:ea typeface="Helvetica"/>
                <a:cs typeface="Helvetica"/>
              </a:rPr>
              <a:t>Nesta formação lecionada em PowerPoint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Riscos para a saúde relacionados com processos industriais de alta energia, que podem causar exposição ao pó de sílica cristalina respirável (RCS), sendo este nocivo para a saúde.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Boas práticas a aplicar sempre que realiza corte, lixamento e esmerilhamento</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contextualização</a:t>
            </a:r>
          </a:p>
          <a:p>
            <a:pPr marL="285750" indent="-285750">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Os processos de corte, lixamento e esmerilhamento podem ser controlados através das cinco principais técnicas de controlo do pó.</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do pó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pela água</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869576"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Esta atividade pode levantar muito pó</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DE QUE FORMA É QUE OS PROCESSOS DE ALTA ENERGIA CRIAM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695074"/>
            <a:ext cx="10333122" cy="3268755"/>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 corte, lixamento e esmerilhamento são processos de alta energia, que podem criar muito pó quando realizados em certos materiais:</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pó resultante de muitos materiais industriais (por exemplo, o arenito) é perigoso; são necessárias medidas de controlo para reduzir a exposição ao pó.</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pó produzido pode conter sílica cristalina respirável (RCS), que quando inalada durante longos períodos de tempo pode causar silicose.</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4532693"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FERRAMENTAS QUE FAZEM PÓ</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ct val="1000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Rebarbadora</a:t>
            </a:r>
          </a:p>
          <a:p>
            <a:pPr marL="285750" indent="-285750">
              <a:lnSpc>
                <a:spcPct val="1000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Alicate de corte</a:t>
            </a:r>
          </a:p>
          <a:p>
            <a:pPr marL="285750" indent="-285750">
              <a:lnSpc>
                <a:spcPct val="1000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Serra de corte</a:t>
            </a:r>
          </a:p>
          <a:p>
            <a:pPr marL="285750" indent="-285750">
              <a:lnSpc>
                <a:spcPct val="1000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Cortadores de parede elétricos</a:t>
            </a:r>
          </a:p>
          <a:p>
            <a:pPr marL="285750" indent="-285750">
              <a:lnSpc>
                <a:spcPct val="1000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Berbequins</a:t>
            </a:r>
          </a:p>
          <a:p>
            <a:pPr>
              <a:lnSpc>
                <a:spcPct val="1000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81564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ANTES DO CORTE, LIXAMENTO E ESMERILHAMENTO</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Garanta que a área se encontra bem ventilada</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Verifique se o equipamento apresenta quaisquer sinais de danos</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Se estiver a utilizar um sistema de extração, garanta que o mesmo está a funcionar corretamente</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Limpe as lajes e máquinas com água corrente</a:t>
            </a:r>
          </a:p>
          <a:p>
            <a:pPr>
              <a:lnSpc>
                <a:spcPts val="24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976482" cy="850900"/>
          </a:xfrm>
        </p:spPr>
        <p:txBody>
          <a:bodyPr/>
          <a:lstStyle/>
          <a:p>
            <a:r>
              <a:rPr lang="pt" sz="2800" b="1" i="0" strike="noStrike" cap="none" spc="0" baseline="0" dirty="0">
                <a:solidFill>
                  <a:srgbClr val="F6A317"/>
                </a:solidFill>
                <a:effectLst/>
                <a:latin typeface="Helvetica"/>
                <a:ea typeface="Helvetica"/>
                <a:cs typeface="Helvetica"/>
              </a:rPr>
              <a:t>DURANTE O CORTE, LIXAMENTO E ESMERILHAMENTO</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6441704" cy="3263745"/>
          </a:xfrm>
        </p:spPr>
        <p:txBody>
          <a:bodyPr/>
          <a:lstStyle/>
          <a:p>
            <a:pPr marL="285750" indent="-28575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Se está a utilizar um processo humedecido, confirme se o abastecimento de água está adequado às suas necessidades</a:t>
            </a:r>
          </a:p>
          <a:p>
            <a:pPr marL="285750" indent="-28575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Utilize sempre proteção respiratória para atividades em que produz pó de forma intensiva</a:t>
            </a:r>
          </a:p>
          <a:p>
            <a:pPr marL="285750" indent="-28575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A utilização de maquinaria e ferramentas com abastecimento de água integrado reduz os níveis de pó de sílica.</a:t>
            </a:r>
          </a:p>
          <a:p>
            <a:pPr marL="285750" indent="-28575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Mantenha as portas de segurança fechadas, sempre que possível</a:t>
            </a:r>
          </a:p>
          <a:p>
            <a:pPr marL="285750" indent="-28575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Utilize a Ventilação de Exaustão Local (LEV) para capturar o pó de sílica na fonte e o transportar para longe da área de respiração (local de trabalho dos colaboradores). </a:t>
            </a:r>
          </a:p>
          <a:p>
            <a:pPr marL="285750" indent="-285750">
              <a:buFont typeface="Arial" panose="020B0604020202020204" pitchFamily="34" charset="0"/>
              <a:buChar char="•"/>
            </a:pPr>
            <a:r>
              <a:rPr lang="pt" sz="1600" b="0" i="0" strike="noStrike" cap="none" spc="0" baseline="0" dirty="0">
                <a:solidFill>
                  <a:srgbClr val="FF0000"/>
                </a:solidFill>
                <a:effectLst/>
                <a:latin typeface="Helvetica"/>
                <a:ea typeface="Helvetica"/>
                <a:cs typeface="Helvetica"/>
              </a:rPr>
              <a:t>Texto para o formador — Adicione informações extra relacionadas ao corte, lixamento e esmerilhamento relevantes para o contexto</a:t>
            </a:r>
          </a:p>
          <a:p>
            <a:endParaRPr lang="en-US" sz="2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rotWithShape="1">
          <a:blip r:embed="rId3"/>
          <a:srcRect l="18037" r="32315"/>
          <a:stretch/>
        </p:blipFill>
        <p:spPr>
          <a:xfrm>
            <a:off x="7411452" y="1608138"/>
            <a:ext cx="4405897" cy="4437062"/>
          </a:xfrm>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10637512" cy="1584900"/>
          </a:xfrm>
        </p:spPr>
        <p:txBody>
          <a:bodyPr anchor="t"/>
          <a:lstStyle/>
          <a:p>
            <a:pPr>
              <a:lnSpc>
                <a:spcPct val="100000"/>
              </a:lnSpc>
            </a:pPr>
            <a:r>
              <a:rPr lang="pt" sz="2800" b="1" i="0" strike="noStrike" cap="none" spc="0" baseline="0" dirty="0">
                <a:solidFill>
                  <a:srgbClr val="F6A317"/>
                </a:solidFill>
                <a:effectLst/>
                <a:latin typeface="Helvetica"/>
                <a:ea typeface="Helvetica"/>
                <a:cs typeface="Helvetica"/>
              </a:rPr>
              <a:t>QUAIS OS PROCEDIMENTOS A SEGUIR E QUAIS OS QUE DEVE EVITAR NO CORTE, LIXAMENTO E ESMERILHAMENTO</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768600"/>
            <a:ext cx="10637512" cy="3230407"/>
          </a:xfrm>
        </p:spPr>
        <p:txBody>
          <a:bodyPr/>
          <a:lstStyle/>
          <a:p>
            <a:r>
              <a:rPr lang="pt" sz="1600" b="1" i="0" strike="noStrike" cap="none" spc="0" baseline="0" dirty="0">
                <a:solidFill>
                  <a:srgbClr val="000000"/>
                </a:solidFill>
                <a:effectLst/>
                <a:latin typeface="Helvetica"/>
                <a:ea typeface="Helvetica"/>
                <a:cs typeface="Helvetica"/>
              </a:rPr>
              <a:t>CERTO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Utilize um sistema de extração de pó sempre que este esteja disponível</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Beneficie de sistemas de ventilação sempre que esteja a trabalhar em espaços fechados</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Utilize ferramentas com sistemas de injeção de água integrados para manter os níveis de pó baixos</a:t>
            </a:r>
          </a:p>
          <a:p>
            <a:pPr marL="285750" indent="-285750">
              <a:spcAft>
                <a:spcPts val="10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Utilize os EPI nas áreas indicadas</a:t>
            </a:r>
          </a:p>
          <a:p>
            <a:r>
              <a:rPr lang="pt" sz="1600" b="1" i="0" strike="noStrike" cap="none" spc="0" baseline="0" dirty="0">
                <a:solidFill>
                  <a:srgbClr val="000000"/>
                </a:solidFill>
                <a:effectLst/>
                <a:latin typeface="Helvetica"/>
                <a:ea typeface="Helvetica"/>
                <a:cs typeface="Helvetica"/>
              </a:rPr>
              <a:t>ERRADO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equipamentos com falhas ou danificados</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Deixar os recipientes de extração de pó transbordar</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dispositivos em combinação com processos e equipamentos inadequados (por exemplo, processos humedecidos com um dispositivo que não suporta a infiltração de água)</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pt" sz="2000" b="0" i="0" strike="noStrike" cap="none" spc="0" baseline="0" dirty="0">
                <a:solidFill>
                  <a:srgbClr val="000000"/>
                </a:solidFill>
                <a:effectLst/>
                <a:latin typeface="Helvetica"/>
                <a:ea typeface="Helvetica"/>
                <a:cs typeface="Helvetica"/>
              </a:rPr>
              <a:t>Sirva-se deste slide para criar material de formação específico para cada ambiente/contexto de trabalho.</a:t>
            </a:r>
          </a:p>
          <a:p>
            <a:pPr>
              <a:lnSpc>
                <a:spcPts val="2400"/>
              </a:lnSpc>
            </a:pPr>
            <a:r>
              <a:rPr lang="pt" sz="2000" b="0" i="0" strike="noStrike" cap="none" spc="0" baseline="0" dirty="0">
                <a:solidFill>
                  <a:srgbClr val="000000"/>
                </a:solidFill>
                <a:effectLst/>
                <a:latin typeface="Helvetica"/>
                <a:ea typeface="Helvetica"/>
                <a:cs typeface="Helvetica"/>
              </a:rPr>
              <a:t>Para alterar a imagem, clique no botão direito do rato &gt; alterar imagem &gt; do ficheiro.</a:t>
            </a:r>
          </a:p>
          <a:p>
            <a:pPr>
              <a:lnSpc>
                <a:spcPts val="2400"/>
              </a:lnSpc>
            </a:pPr>
            <a:r>
              <a:rPr lang="pt" sz="20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76483" cy="3682369"/>
          </a:xfrm>
        </p:spPr>
        <p:txBody>
          <a:bodyPr anchor="t"/>
          <a:lstStyle/>
          <a:p>
            <a:pPr>
              <a:lnSpc>
                <a:spcPts val="2400"/>
              </a:lnSpc>
              <a:spcBef>
                <a:spcPts val="600"/>
              </a:spcBef>
              <a:spcAft>
                <a:spcPts val="1000"/>
              </a:spcAft>
            </a:pPr>
            <a:r>
              <a:rPr lang="pt" sz="1800" b="0" i="0" strike="noStrike" cap="none" spc="0" baseline="0" dirty="0">
                <a:solidFill>
                  <a:srgbClr val="000000"/>
                </a:solidFill>
                <a:effectLst/>
                <a:latin typeface="Helvetica"/>
                <a:ea typeface="Helvetica"/>
                <a:cs typeface="Helvetica"/>
              </a:rPr>
              <a:t>O corte, lixamento e esmerilhamento são processos de alta energia os quais geram muito pó.</a:t>
            </a:r>
          </a:p>
          <a:p>
            <a:pPr>
              <a:lnSpc>
                <a:spcPts val="2400"/>
              </a:lnSpc>
              <a:spcBef>
                <a:spcPts val="600"/>
              </a:spcBef>
              <a:spcAft>
                <a:spcPts val="1000"/>
              </a:spcAft>
            </a:pPr>
            <a:r>
              <a:rPr lang="pt" sz="1800" b="0" i="0" strike="noStrike" cap="none" spc="0" baseline="0" dirty="0">
                <a:solidFill>
                  <a:srgbClr val="000000"/>
                </a:solidFill>
                <a:effectLst/>
                <a:latin typeface="Helvetica"/>
                <a:ea typeface="Helvetica"/>
                <a:cs typeface="Helvetica"/>
              </a:rPr>
              <a:t>Não se esqueça de:</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Certificar-se de que o local se encontra bem ventilado</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Utilizar ferramentas com sistemas de água integrados</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Verificar se o equipamento apresenta quaisquer sinais de danos</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FF0000"/>
                </a:solidFill>
                <a:effectLst/>
                <a:latin typeface="Helvetica"/>
                <a:ea typeface="Helvetica"/>
                <a:cs typeface="Helvetica"/>
              </a:rPr>
              <a:t>Conclusões que ajudem à contextualização, a ser fornecidas pelo formador</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222377" cy="850900"/>
          </a:xfrm>
        </p:spPr>
        <p:txBody>
          <a:bodyPr/>
          <a:lstStyle/>
          <a:p>
            <a:r>
              <a:rPr lang="pt" sz="2800" b="1" i="0" strike="noStrike" cap="none" spc="0" baseline="0" dirty="0">
                <a:solidFill>
                  <a:srgbClr val="F6A317"/>
                </a:solidFill>
                <a:effectLst/>
                <a:latin typeface="Helvetica"/>
                <a:ea typeface="Helvetica"/>
                <a:cs typeface="Helvetica"/>
              </a:rPr>
              <a:t>RECURSOS ADICIONAIS DE APRENDIZAGEM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Para Aplicação de Corte a Seco Utilizando Rebarbadoras / Cortadores Elétricos de Parede (Ficha de Trabalho 2.1.14a)</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de Corte e Polimento de Materiais Cerâmicos e em Pedras (Ficha de Trabalho 2.2.7)</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4"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5" history="0"/>
              </a:rPr>
              <a:t>Guia para PMEs da NEPSI</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6"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07E47381-895D-4E09-8B88-B256A8FCB9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1370</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2020-06-26T09:56:53Z</dcterms:created>
  <dcterms:modified xsi:type="dcterms:W3CDTF">2024-11-13T11:30:05Z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