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0204"/>
  </p:normalViewPr>
  <p:slideViewPr>
    <p:cSldViewPr snapToGrid="0" snapToObjects="1">
      <p:cViewPr varScale="1">
        <p:scale>
          <a:sx n="110" d="100"/>
          <a:sy n="110" d="100"/>
        </p:scale>
        <p:origin x="108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800" b="0" i="0" strike="noStrike" cap="none" spc="0" baseline="0">
                <a:solidFill>
                  <a:srgbClr val="000000"/>
                </a:solidFill>
                <a:effectLst/>
                <a:latin typeface="Calibri"/>
                <a:ea typeface="Calibri"/>
                <a:cs typeface="Calibri"/>
              </a:rPr>
              <a:t>A exposição excessiva à sílica cristalina respirável (RCS) pode conduzir a graves problemas de saúde para os trabalhadores a longo prazo. É por esta razão que é importante que todos os trabalhadores estejam cientes das boas práticas que limitam ou eliminam a exposição ao pó de sílica.</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Calibri"/>
                <a:ea typeface="Calibri"/>
                <a:cs typeface="Calibri"/>
              </a:rPr>
              <a:t>Esta formação fornece orientações sobre os diferentes sistemas mecânicos e pneumáticos de manipulação e transporte para o movimento interno de produtos, contendo sílica cristalina, em particular dos que se encontram secos.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Calibri"/>
                <a:ea typeface="Calibri"/>
                <a:cs typeface="Calibri"/>
              </a:rPr>
              <a:t>O transporte dos materiais que contêm sílica cristalina pode fazer com que partículas de pó fiquem suspensas no ar. A medida técnica mais eficaz para o controlo de pó é trabalhar em sistemas fechados (encapsulamento, local fechado).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800" b="0" i="0" strike="noStrike" cap="none" spc="0" baseline="0">
                <a:solidFill>
                  <a:srgbClr val="000000"/>
                </a:solidFill>
                <a:effectLst/>
                <a:latin typeface="Calibri"/>
                <a:ea typeface="Calibri"/>
                <a:cs typeface="Calibri"/>
              </a:rPr>
              <a:t>Os sistemas de transporte são tipicamente pneumáticos (isto é, contendo ou operados por gás ou ar sob pressão), uma vez que são mais eficientes.</a:t>
            </a:r>
          </a:p>
          <a:p>
            <a:pPr marL="0" marR="0" lvl="0" indent="0" algn="l" defTabSz="914400" rtl="0" eaLnBrk="1" fontAlgn="auto" latinLnBrk="0" hangingPunct="1">
              <a:lnSpc>
                <a:spcPct val="100000"/>
              </a:lnSpc>
              <a:spcBef>
                <a:spcPct val="0"/>
              </a:spcBef>
              <a:spcAft>
                <a:spcPct val="0"/>
              </a:spcAft>
              <a:buClrTx/>
              <a:buSzTx/>
              <a:buFontTx/>
              <a:buNone/>
              <a:defRPr/>
            </a:pPr>
            <a:r>
              <a:rPr lang="pt" sz="1800" b="0" i="0" strike="noStrike" cap="none" spc="0" baseline="0">
                <a:solidFill>
                  <a:srgbClr val="000000"/>
                </a:solidFill>
                <a:effectLst/>
                <a:latin typeface="Calibri"/>
                <a:ea typeface="Calibri"/>
                <a:cs typeface="Calibri"/>
              </a:rPr>
              <a:t>Se não estiver disponível um sistema de transporte fechado, é possível molhar os materiais secos em alternativa ao recinto fechado.</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 sz="1400" b="1" i="0" strike="noStrike" cap="none" spc="0" baseline="0" dirty="0">
                <a:solidFill>
                  <a:srgbClr val="F6A317"/>
                </a:solidFill>
                <a:effectLst/>
                <a:latin typeface="Helvetica"/>
                <a:ea typeface="Helvetica"/>
                <a:cs typeface="Helvetica"/>
              </a:rPr>
              <a:t>BOAS PRÁTICAS DE FORMAÇÃO PARA SISTEMAS DE MANUSEAMENTO</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679257" cy="1483849"/>
          </a:xfrm>
        </p:spPr>
        <p:txBody>
          <a:bodyPr anchor="t"/>
          <a:lstStyle/>
          <a:p>
            <a:pPr>
              <a:lnSpc>
                <a:spcPct val="100000"/>
              </a:lnSpc>
            </a:pPr>
            <a:r>
              <a:rPr lang="pt" sz="2800" b="1" i="0" strike="noStrike" cap="none" spc="0" baseline="0" dirty="0">
                <a:solidFill>
                  <a:srgbClr val="FFFFFF"/>
                </a:solidFill>
                <a:effectLst/>
                <a:latin typeface="Helvetica"/>
                <a:ea typeface="Helvetica"/>
                <a:cs typeface="Helvetica"/>
              </a:rPr>
              <a:t>BOAS PRÁTICAS DE FORMAÇÃO </a:t>
            </a:r>
            <a:br>
              <a:rPr lang="pt" sz="2800" b="1" i="0" strike="noStrike" cap="none" spc="0" baseline="0" dirty="0">
                <a:solidFill>
                  <a:srgbClr val="FFFFFF"/>
                </a:solidFill>
                <a:effectLst/>
                <a:latin typeface="Helvetica"/>
                <a:ea typeface="Helvetica"/>
                <a:cs typeface="Helvetica"/>
              </a:rPr>
            </a:br>
            <a:r>
              <a:rPr lang="pt" sz="2800" b="1" i="0" strike="noStrike" cap="none" spc="0" baseline="0" dirty="0">
                <a:solidFill>
                  <a:srgbClr val="FFFFFF"/>
                </a:solidFill>
                <a:effectLst/>
                <a:latin typeface="Helvetica"/>
                <a:ea typeface="Helvetica"/>
                <a:cs typeface="Helvetica"/>
              </a:rPr>
              <a:t>PARA SISTEMAS DE MANUSEAMENTO FECHADOS E SISTEMAS DE TRANSPORTE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126362" y="358815"/>
            <a:ext cx="3645092"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BR" sz="1800" dirty="0">
                <a:latin typeface="Helvetica"/>
                <a:cs typeface="Helvetica"/>
              </a:rPr>
              <a:t>Como parte do programa de formação de implementação de Boas Práticas, a NEPSI tem vindo a desenvolver um conjunto de recursos educacionais.</a:t>
            </a:r>
          </a:p>
          <a:p>
            <a:pPr>
              <a:lnSpc>
                <a:spcPts val="2400"/>
              </a:lnSpc>
            </a:pPr>
            <a:r>
              <a:rPr lang="pt-BR" sz="1800" dirty="0">
                <a:latin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BR" sz="1800" dirty="0">
                <a:latin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t" sz="1800" b="0" i="0" strike="noStrike" cap="none" spc="0" baseline="0" dirty="0">
                <a:solidFill>
                  <a:srgbClr val="000000"/>
                </a:solidFill>
                <a:effectLst/>
                <a:latin typeface="Helvetica"/>
                <a:ea typeface="Helvetica"/>
                <a:cs typeface="Helvetica"/>
              </a:rPr>
              <a:t>A informação de formação contida neste PowerPoint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pt" sz="1800" b="1" i="0" strike="noStrike" cap="none" spc="0" baseline="0" dirty="0">
                <a:solidFill>
                  <a:srgbClr val="000000"/>
                </a:solidFill>
                <a:effectLst/>
                <a:latin typeface="Helvetica"/>
                <a:ea typeface="Helvetica"/>
                <a:cs typeface="Helvetica"/>
              </a:rPr>
              <a:t>Aprender a proteger-se contra os perigos relacionados com o trabalho é uma prioridade.</a:t>
            </a:r>
          </a:p>
          <a:p>
            <a:r>
              <a:rPr lang="pt" sz="1800" b="0" i="0" strike="noStrike" cap="none" spc="0" baseline="0" dirty="0">
                <a:solidFill>
                  <a:srgbClr val="000000"/>
                </a:solidFill>
                <a:effectLst/>
                <a:latin typeface="Helvetica"/>
                <a:ea typeface="Helvetica"/>
                <a:cs typeface="Helvetica"/>
              </a:rPr>
              <a:t>Nesta formação de PowerPoint aprenderá sobre:</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Como é que os sistemas de manuseamento são concebidos, sistemas inteiramente fechados, para prevenir a libertação de pó de sílica cristalina respirável (RCS) na atmosfera do ambiente de trabalho e como os materiais a granel são movidos de um local para o outro</a:t>
            </a:r>
          </a:p>
          <a:p>
            <a:pPr marL="285750" indent="-285750">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Texto a ser preenchido pelo formador - caso tenha adicionado um slide personalizado, insira uma breve visão geral do material para contexto</a:t>
            </a:r>
          </a:p>
          <a:p>
            <a:pPr marL="285750" indent="-285750">
              <a:buFont typeface="Arial" panose="020B0604020202020204" pitchFamily="34" charset="0"/>
              <a:buChar char="•"/>
            </a:pPr>
            <a:endParaRPr lang="en-US" sz="1800" dirty="0">
              <a:solidFill>
                <a:srgbClr val="FF0000"/>
              </a:solidFill>
            </a:endParaRPr>
          </a:p>
          <a:p>
            <a:pPr marL="285750" indent="-28575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87814"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Os sistemas de manuseamento e de transporte servem-se dos sistemas fechados para fazer a gestão do pó, que constitui uma das cinco principais técnicas de controlo de pó.</a:t>
            </a:r>
          </a:p>
          <a:p>
            <a:pPr marL="342900" indent="-342900">
              <a:lnSpc>
                <a:spcPts val="2400"/>
              </a:lnSpc>
              <a:buFontTx/>
              <a:buChar char="-"/>
            </a:pPr>
            <a:endParaRPr lang="en-US" sz="1800"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FECHADO</a:t>
            </a:r>
          </a:p>
          <a:p>
            <a:pPr>
              <a:spcAft>
                <a:spcPts val="300"/>
              </a:spcAft>
            </a:pPr>
            <a:r>
              <a:rPr lang="pt" sz="1200" b="0" i="0" strike="noStrike" cap="none" spc="0" baseline="0">
                <a:solidFill>
                  <a:srgbClr val="000000"/>
                </a:solidFill>
                <a:effectLst/>
                <a:latin typeface="Calibri"/>
                <a:ea typeface="Calibri"/>
                <a:cs typeface="Calibri"/>
              </a:rPr>
              <a:t>Realizar processos de produção de RCS num ambiente fechado previne a exposição ao pó na sua origem</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faz a substituição do ar contaminado por ar limpo.</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EPI (por exemplo, máscaras) protegem os trabalhadores do pó quando todas a outras medidas de controlo se tornam insuficientes ao controlo dos riscos de exposição</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pela água</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812394"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RISCOS INERENTES A ESTA ATIVIDADE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844782" cy="2938988"/>
          </a:xfrm>
        </p:spPr>
        <p:txBody>
          <a:bodyPr anchor="t"/>
          <a:lstStyle/>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 funcionamento correto deste equipamento é essencial para nos protegermos da RCS.</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exposição prolongada a níveis elevados de RCS pode causar doenças pulmonares incapacitantes</a:t>
            </a:r>
          </a:p>
          <a:p>
            <a:pPr>
              <a:lnSpc>
                <a:spcPts val="2400"/>
              </a:lnSpc>
            </a:pPr>
            <a:r>
              <a:rPr lang="pt" sz="1800" b="0" i="0" strike="noStrike" cap="none" spc="0" baseline="0" dirty="0">
                <a:solidFill>
                  <a:srgbClr val="000000"/>
                </a:solidFill>
                <a:effectLst/>
                <a:latin typeface="Helvetica"/>
                <a:ea typeface="Helvetica"/>
                <a:cs typeface="Helvetica"/>
              </a:rPr>
              <a:t>É importante que nos protejamos da exposição a este pó transportado pelo ar todos os dias. </a:t>
            </a:r>
          </a:p>
          <a:p>
            <a:pPr>
              <a:lnSpc>
                <a:spcPts val="2400"/>
              </a:lnSpc>
            </a:pPr>
            <a:r>
              <a:rPr lang="pt" sz="1800" b="0" i="0" strike="noStrike" cap="none" spc="0" baseline="0" dirty="0">
                <a:solidFill>
                  <a:srgbClr val="000000"/>
                </a:solidFill>
                <a:effectLst/>
                <a:latin typeface="Helvetica"/>
                <a:ea typeface="Helvetica"/>
                <a:cs typeface="Helvetica"/>
              </a:rPr>
              <a:t>Se hoje seguirmos boas práticas estamos a proteger a nossa saúde no futuro.</a:t>
            </a:r>
          </a:p>
          <a:p>
            <a:pPr>
              <a:lnSpc>
                <a:spcPts val="2400"/>
              </a:lnSpc>
            </a:pPr>
            <a:r>
              <a:rPr lang="pt" sz="1800" b="0" i="0" strike="noStrike" cap="none" spc="0" baseline="0" dirty="0">
                <a:solidFill>
                  <a:srgbClr val="000000"/>
                </a:solidFill>
                <a:effectLst/>
                <a:latin typeface="Helvetica"/>
                <a:ea typeface="Helvetica"/>
                <a:cs typeface="Helvetica"/>
              </a:rPr>
              <a:t>Como irá passar a sua reforma?</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a:xfrm>
            <a:off x="777244" y="1640901"/>
            <a:ext cx="5815644"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DE QUE FORMA É QUE OS SISTEMAS FECHADOS NOS AJUDAM A REDUZIR A EXPOSIÇÃO À RCS</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569110"/>
            <a:ext cx="5453624" cy="2476090"/>
          </a:xfrm>
        </p:spPr>
        <p:txBody>
          <a:bodyPr/>
          <a:lstStyle/>
          <a:p>
            <a:pPr>
              <a:lnSpc>
                <a:spcPts val="2400"/>
              </a:lnSpc>
              <a:spcBef>
                <a:spcPts val="0"/>
              </a:spcBef>
              <a:spcAft>
                <a:spcPts val="600"/>
              </a:spcAft>
            </a:pPr>
            <a:r>
              <a:rPr lang="pt" sz="1800" b="0" i="0" strike="noStrike" cap="none" spc="0" baseline="0" dirty="0">
                <a:solidFill>
                  <a:srgbClr val="000000"/>
                </a:solidFill>
                <a:effectLst/>
                <a:latin typeface="Helvetica"/>
                <a:ea typeface="Helvetica"/>
                <a:cs typeface="Helvetica"/>
              </a:rPr>
              <a:t>Os sistemas fechados são os mais efetivos das medidas técnicas para controlo de pó. Os benefícios incluem:</a:t>
            </a:r>
          </a:p>
          <a:p>
            <a:pPr marL="342900" indent="-342900">
              <a:lnSpc>
                <a:spcPts val="2400"/>
              </a:lnSpc>
              <a:spcBef>
                <a:spcPts val="0"/>
              </a:spcBef>
              <a:spcAft>
                <a:spcPts val="6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Redução/eliminação da exposição ao pó </a:t>
            </a:r>
          </a:p>
          <a:p>
            <a:pPr marL="342900" indent="-342900">
              <a:lnSpc>
                <a:spcPts val="2400"/>
              </a:lnSpc>
              <a:spcBef>
                <a:spcPts val="0"/>
              </a:spcBef>
              <a:spcAft>
                <a:spcPts val="6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Transporte de materiais rápido e económico</a:t>
            </a:r>
          </a:p>
          <a:p>
            <a:pPr marL="342900" indent="-342900">
              <a:lnSpc>
                <a:spcPts val="2400"/>
              </a:lnSpc>
              <a:spcBef>
                <a:spcPts val="0"/>
              </a:spcBef>
              <a:spcAft>
                <a:spcPts val="6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Risco reduzido de erro humano e acidentes de trabalho</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pt" sz="2800" b="1" i="0" strike="noStrike" cap="none" spc="0" baseline="0" dirty="0">
                <a:solidFill>
                  <a:srgbClr val="F6A317"/>
                </a:solidFill>
                <a:effectLst/>
                <a:latin typeface="Helvetica"/>
                <a:ea typeface="Helvetica"/>
                <a:cs typeface="Helvetica"/>
              </a:rPr>
              <a:t>TIPOS DE SISTEMAS DE TRANSPORTE FECHADO</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Rosca transportadora</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Esteira transportadora</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Elevador de canecas</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Alimentadores vibratórios</a:t>
            </a:r>
          </a:p>
          <a:p>
            <a:pPr marL="285750" indent="-285750">
              <a:lnSpc>
                <a:spcPts val="2400"/>
              </a:lnSpc>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Texto para o formador - Adicione uma imagem e informação sobre sistemas de transporte específicos ao contexto de trabalho (se aplicável)</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000937" cy="850900"/>
          </a:xfrm>
        </p:spPr>
        <p:txBody>
          <a:bodyPr anchor="t"/>
          <a:lstStyle/>
          <a:p>
            <a:r>
              <a:rPr lang="pt" sz="2800" b="1" i="0" strike="noStrike" cap="none" spc="0" baseline="0" dirty="0">
                <a:solidFill>
                  <a:srgbClr val="F6A317"/>
                </a:solidFill>
                <a:effectLst/>
                <a:latin typeface="Helvetica"/>
                <a:ea typeface="Helvetica"/>
                <a:cs typeface="Helvetica"/>
              </a:rPr>
              <a:t>O QUE FAZER E O QUE NÃO FAZER EM SISTEMAS DE MANUSEAMENTO FECHADOS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2" y="2591234"/>
            <a:ext cx="11026885" cy="3230407"/>
          </a:xfrm>
        </p:spPr>
        <p:txBody>
          <a:bodyPr/>
          <a:lstStyle/>
          <a:p>
            <a:pPr>
              <a:spcBef>
                <a:spcPts val="600"/>
              </a:spcBef>
            </a:pPr>
            <a:r>
              <a:rPr lang="pt" sz="1600" b="1" i="0" strike="noStrike" cap="none" spc="0" baseline="0" dirty="0">
                <a:solidFill>
                  <a:srgbClr val="000000"/>
                </a:solidFill>
                <a:effectLst/>
                <a:latin typeface="Helvetica"/>
                <a:ea typeface="Helvetica"/>
                <a:cs typeface="Helvetica"/>
              </a:rPr>
              <a:t>CERTO</a:t>
            </a:r>
          </a:p>
          <a:p>
            <a:pPr marL="285750" indent="-285750">
              <a:spcBef>
                <a:spcPts val="6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Verificar se existem quaisquer sinais de danos visíveis, especialmente nos pontos de desgaste (por exemplo, curvaturas)</a:t>
            </a:r>
          </a:p>
          <a:p>
            <a:pPr marL="285750" indent="-285750">
              <a:spcBef>
                <a:spcPts val="6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Limpar os derramamentos de imediato utilizando métodos de limpeza a vácuo ou humedecida</a:t>
            </a:r>
          </a:p>
          <a:p>
            <a:pPr marL="285750" indent="-285750">
              <a:spcBef>
                <a:spcPts val="6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Verificar o estado dos dispositivos de limpeza das esteiras transportadoras e ajustá-las conforme seja necessário</a:t>
            </a:r>
          </a:p>
          <a:p>
            <a:pPr marL="285750" indent="-285750">
              <a:spcBef>
                <a:spcPts val="600"/>
              </a:spcBef>
              <a:spcAft>
                <a:spcPts val="1000"/>
              </a:spcAft>
              <a:buSzPct val="85000"/>
              <a:buFont typeface=".Apple Color Emoji UI"/>
              <a:buChar char="✅"/>
            </a:pPr>
            <a:r>
              <a:rPr lang="pt" sz="1600" b="0" i="0" strike="noStrike" cap="none" spc="0" baseline="0" dirty="0">
                <a:solidFill>
                  <a:srgbClr val="000000"/>
                </a:solidFill>
                <a:effectLst/>
                <a:latin typeface="Helvetica"/>
                <a:ea typeface="Helvetica"/>
                <a:cs typeface="Helvetica"/>
              </a:rPr>
              <a:t>Informe o seu supervisor do local de quaisquer eventuais derrames/problemas</a:t>
            </a:r>
          </a:p>
          <a:p>
            <a:pPr marL="285750" indent="-285750">
              <a:spcBef>
                <a:spcPts val="600"/>
              </a:spcBef>
              <a:spcAft>
                <a:spcPts val="1000"/>
              </a:spcAft>
              <a:buSzPct val="85000"/>
              <a:buFont typeface=".Apple Color Emoji UI"/>
              <a:buChar char="✅"/>
            </a:pPr>
            <a:r>
              <a:rPr lang="pt" sz="1600" b="0" i="0" strike="noStrike" cap="none" spc="0" baseline="0" dirty="0">
                <a:solidFill>
                  <a:srgbClr val="000000"/>
                </a:solidFill>
                <a:effectLst/>
                <a:latin typeface="Helvetica"/>
                <a:ea typeface="Helvetica"/>
                <a:cs typeface="Helvetica"/>
              </a:rPr>
              <a:t>Planeie e esteja preparado para potenciais situações excecionais. Por exemplo, tenha em mente uma solução segura para limpar bloqueios</a:t>
            </a:r>
          </a:p>
          <a:p>
            <a:pPr>
              <a:spcBef>
                <a:spcPts val="600"/>
              </a:spcBef>
              <a:buSzPct val="85000"/>
            </a:pPr>
            <a:r>
              <a:rPr lang="pt" sz="1600" b="1" i="0" strike="noStrike" cap="none" spc="0" baseline="0" dirty="0">
                <a:solidFill>
                  <a:srgbClr val="000000"/>
                </a:solidFill>
                <a:effectLst/>
                <a:latin typeface="Helvetica"/>
                <a:ea typeface="Helvetica"/>
                <a:cs typeface="Helvetica"/>
              </a:rPr>
              <a:t>ERRADO</a:t>
            </a:r>
          </a:p>
          <a:p>
            <a:pPr marL="285750" indent="-285750">
              <a:spcBef>
                <a:spcPts val="6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Deixar transbordar os sistemas de manuseamento de materiais</a:t>
            </a:r>
          </a:p>
          <a:p>
            <a:pPr marL="285750" indent="-285750">
              <a:spcBef>
                <a:spcPts val="6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Transportar objetos que não se destinam a ser transportados no sistema fechado</a:t>
            </a:r>
          </a:p>
          <a:p>
            <a:pPr marL="285750" indent="-285750">
              <a:spcBef>
                <a:spcPts val="6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Fazer alterações ao sistema sem autorização. Deve sim recorrer a um especialista competente.</a:t>
            </a:r>
          </a:p>
          <a:p>
            <a:pPr marL="285750" indent="-285750">
              <a:spcBef>
                <a:spcPts val="6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pt" sz="1800" b="0" i="0" strike="noStrike" cap="none" spc="0" baseline="0" dirty="0">
                <a:solidFill>
                  <a:srgbClr val="000000"/>
                </a:solidFill>
                <a:effectLst/>
                <a:latin typeface="Helvetica"/>
                <a:ea typeface="Helvetica"/>
                <a:cs typeface="Helvetica"/>
              </a:rPr>
              <a:t>Sirva-se deste slide para criar material de formação específico para cada ambiente/contexto de trabalho.</a:t>
            </a:r>
          </a:p>
          <a:p>
            <a:pPr>
              <a:lnSpc>
                <a:spcPts val="2400"/>
              </a:lnSpc>
            </a:pPr>
            <a:r>
              <a:rPr lang="pt" sz="1800" b="0" i="0" strike="noStrike" cap="none" spc="0" baseline="0" dirty="0">
                <a:solidFill>
                  <a:srgbClr val="000000"/>
                </a:solidFill>
                <a:effectLst/>
                <a:latin typeface="Helvetica"/>
                <a:ea typeface="Helvetica"/>
                <a:cs typeface="Helvetica"/>
              </a:rPr>
              <a:t>Para alterar a imagem, clique no botão direito do rato &gt; alterar imagem &gt; do ficheiro.</a:t>
            </a:r>
          </a:p>
          <a:p>
            <a:pPr>
              <a:lnSpc>
                <a:spcPts val="2400"/>
              </a:lnSpc>
            </a:pPr>
            <a:r>
              <a:rPr lang="pt" sz="18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510013" cy="3682369"/>
          </a:xfrm>
        </p:spPr>
        <p:txBody>
          <a:bodyPr/>
          <a:lstStyle/>
          <a:p>
            <a:pPr>
              <a:lnSpc>
                <a:spcPts val="2400"/>
              </a:lnSpc>
              <a:spcBef>
                <a:spcPts val="200"/>
              </a:spcBef>
              <a:spcAft>
                <a:spcPts val="1000"/>
              </a:spcAft>
            </a:pPr>
            <a:r>
              <a:rPr lang="pt" sz="1800" b="0" i="0" strike="noStrike" cap="none" spc="0" baseline="0" dirty="0">
                <a:solidFill>
                  <a:srgbClr val="000000"/>
                </a:solidFill>
                <a:effectLst/>
                <a:latin typeface="Helvetica"/>
                <a:ea typeface="Helvetica"/>
                <a:cs typeface="Helvetica"/>
              </a:rPr>
              <a:t>Os sistemas de transporte fechados são a melhor forma de controlar o pó quando os materiais a granel estão em trânsito.</a:t>
            </a:r>
          </a:p>
          <a:p>
            <a:pPr>
              <a:lnSpc>
                <a:spcPts val="2400"/>
              </a:lnSpc>
              <a:spcBef>
                <a:spcPts val="200"/>
              </a:spcBef>
              <a:spcAft>
                <a:spcPts val="1000"/>
              </a:spcAft>
            </a:pPr>
            <a:r>
              <a:rPr lang="pt" sz="1800" b="0" i="0" strike="noStrike" cap="none" spc="0" baseline="0" dirty="0">
                <a:solidFill>
                  <a:srgbClr val="000000"/>
                </a:solidFill>
                <a:effectLst/>
                <a:latin typeface="Helvetica"/>
                <a:ea typeface="Helvetica"/>
                <a:cs typeface="Helvetica"/>
              </a:rPr>
              <a:t> Não se esqueça de:</a:t>
            </a:r>
          </a:p>
          <a:p>
            <a:pPr marL="285750" indent="-285750">
              <a:lnSpc>
                <a:spcPts val="2400"/>
              </a:lnSpc>
              <a:spcBef>
                <a:spcPts val="2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Utilizar sistemas fechados sempre que estes estejam disponíveis</a:t>
            </a:r>
          </a:p>
          <a:p>
            <a:pPr marL="285750" indent="-285750">
              <a:lnSpc>
                <a:spcPts val="2400"/>
              </a:lnSpc>
              <a:spcBef>
                <a:spcPts val="2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Verificar se o sistema apresenta quaisquer sinais de danos</a:t>
            </a:r>
          </a:p>
          <a:p>
            <a:pPr marL="285750" indent="-285750">
              <a:lnSpc>
                <a:spcPts val="2400"/>
              </a:lnSpc>
              <a:spcBef>
                <a:spcPts val="2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Comunicar as falhas ao seu supervisor</a:t>
            </a:r>
          </a:p>
          <a:p>
            <a:pPr marL="285750" indent="-285750">
              <a:lnSpc>
                <a:spcPts val="2400"/>
              </a:lnSpc>
              <a:spcBef>
                <a:spcPts val="2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Conclusões que ajudem à contextualização, a ser fornecidas pelo formador</a:t>
            </a:r>
          </a:p>
          <a:p>
            <a:pPr>
              <a:lnSpc>
                <a:spcPts val="2400"/>
              </a:lnSpc>
              <a:spcBef>
                <a:spcPts val="200"/>
              </a:spcBef>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163169" cy="850900"/>
          </a:xfrm>
        </p:spPr>
        <p:txBody>
          <a:bodyPr/>
          <a:lstStyle/>
          <a:p>
            <a:r>
              <a:rPr lang="pt" sz="2800" b="1" i="0" strike="noStrike" cap="none" spc="0" baseline="0" dirty="0">
                <a:solidFill>
                  <a:srgbClr val="F6A317"/>
                </a:solidFill>
                <a:effectLst/>
                <a:latin typeface="Helvetica"/>
                <a:ea typeface="Helvetica"/>
                <a:cs typeface="Helvetica"/>
              </a:rPr>
              <a:t>RECURSOS ADICIONAIS DE APRENDIZAGEM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3" history="0"/>
              </a:rPr>
              <a:t>Boas Práticas de Manuseamento de Sistemas de Transporte (Ficha de Trabalho 2.1.11)</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4"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5" history="0"/>
              </a:rPr>
              <a:t>Guia para PMEs da NEPSI</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260550"/>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6"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09980F9-4EDD-49FB-8A63-3F2317FD0C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7</TotalTime>
  <Words>1113</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31</cp:revision>
  <dcterms:created xsi:type="dcterms:W3CDTF">2020-06-26T10:44:54Z</dcterms:created>
  <dcterms:modified xsi:type="dcterms:W3CDTF">2024-11-13T11:30:13Z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