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98A5F-D728-4C1F-A307-5055E8B5CDB3}" v="3" dt="2022-09-21T16:27:38.847"/>
    <p1510:client id="{CFB699D1-B613-4CE0-9434-C9456FD747B5}" v="29" dt="2022-09-21T15:52:30.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 </a:t>
            </a:r>
          </a:p>
          <a:p>
            <a:endParaRPr lang="en-US"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Ova obuka pruža informacije o izolaciji procesa Imajte na umu da je procjena rizika neophodna prije konstruiranja bilo kojeg izoliranog procesa, iako je se to prvenstveno tiče menadžmenta.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451669" y="429114"/>
            <a:ext cx="336568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IZOLIRANJE PROCESA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039554" cy="850900"/>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IZOLIRANJE PROCESA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9176657" y="321972"/>
            <a:ext cx="262039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400"/>
              </a:lnSpc>
            </a:pPr>
            <a:r>
              <a:rPr lang="hr-HR" sz="1800" dirty="0">
                <a:latin typeface="Helvetica"/>
                <a:cs typeface="Helvetica"/>
              </a:rPr>
              <a:t>Kao dio obrazovnog koraka u primjeni NEPSI dobre prakse, </a:t>
            </a:r>
            <a:r>
              <a:rPr lang="hr-HR" sz="1800" dirty="0" err="1">
                <a:latin typeface="Helvetica"/>
                <a:cs typeface="Helvetica"/>
              </a:rPr>
              <a:t>Nepsi</a:t>
            </a:r>
            <a:r>
              <a:rPr lang="hr-HR" sz="1800" dirty="0">
                <a:latin typeface="Helvetica"/>
                <a:cs typeface="Helvetica"/>
              </a:rPr>
              <a:t> je razvio niz obrazovnih resursa.</a:t>
            </a:r>
          </a:p>
          <a:p>
            <a:pPr>
              <a:lnSpc>
                <a:spcPts val="2400"/>
              </a:lnSpc>
            </a:pPr>
            <a:r>
              <a:rPr lang="hr-HR" sz="1800" dirty="0">
                <a:latin typeface="Helvetica"/>
                <a:cs typeface="Helvetica"/>
              </a:rPr>
              <a:t>Svaka PowerPoint obuka pokriva temu relevantnu za radnike diljem svih industrija koje koriste materijale koji sadrže kristalizirani </a:t>
            </a:r>
            <a:r>
              <a:rPr lang="hr-HR" sz="1800" dirty="0" err="1">
                <a:latin typeface="Helvetica"/>
                <a:cs typeface="Helvetica"/>
              </a:rPr>
              <a:t>silicijum</a:t>
            </a:r>
            <a:r>
              <a:rPr lang="hr-HR" sz="1800" dirty="0">
                <a:latin typeface="Helvetica"/>
                <a:cs typeface="Helvetica"/>
              </a:rPr>
              <a:t>. Paketi pružaju informacije o rizicima izloženosti prašini u vezi s temom, dobrom praksom i mjerama koje su dostupne za njihovo reduciranje. Svrha obuke je da informira i obrazuje radnike ne bi li im pomogla da efikasno koriste kontrolne mjere i umanje vlastitu izloženost kristaliziranom </a:t>
            </a:r>
            <a:r>
              <a:rPr lang="hr-HR" sz="1800" dirty="0" err="1">
                <a:latin typeface="Helvetica"/>
                <a:cs typeface="Helvetica"/>
              </a:rPr>
              <a:t>silicijumu</a:t>
            </a:r>
            <a:r>
              <a:rPr lang="hr-HR" sz="1800" dirty="0">
                <a:latin typeface="Helvetica"/>
                <a:cs typeface="Helvetica"/>
              </a:rPr>
              <a:t> koji se može udahnuti (RCS) na radnome mjestu.</a:t>
            </a:r>
          </a:p>
          <a:p>
            <a:pPr>
              <a:lnSpc>
                <a:spcPts val="2400"/>
              </a:lnSpc>
            </a:pPr>
            <a:r>
              <a:rPr lang="hr-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 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r" sz="1800" b="1" i="0" strike="noStrike" cap="none" spc="0" baseline="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Kako izolirani procesi smanjuju izloženost štetnoj prašini kristaliziranog silicijuma koja se može udahnuti (RCS)</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Osnovni vodič za izoliranje procesa</a:t>
            </a:r>
          </a:p>
          <a:p>
            <a:pPr marL="285750" indent="-285750">
              <a:lnSpc>
                <a:spcPts val="2400"/>
              </a:lnSpc>
              <a:buFont typeface="Arial" panose="020B0604020202020204" pitchFamily="34" charset="0"/>
              <a:buChar char="•"/>
            </a:pPr>
            <a:r>
              <a:rPr lang="hr" sz="1800" b="0" i="0" strike="noStrike" cap="none" spc="0" baseline="0">
                <a:solidFill>
                  <a:srgbClr val="FF0000"/>
                </a:solidFill>
                <a:effectLst/>
                <a:latin typeface="Helvetica"/>
                <a:ea typeface="Helvetica"/>
                <a:cs typeface="Helvetica"/>
              </a:rPr>
              <a:t>Tekst koji predavač može popuniti – ako dodate prilagođeni slajd, ubacite kratak prijegled povezanog materijala</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Sustavi za rukovanje i transport koriste izolaciju za rešavanje problema prašine, što je  jedna od pet glavnih tehnika kontrole prašine.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 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936"/>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Ispravno funkcioniranje ove opreme je ključno za zaštitu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KAKO IZOLIRANI PROCESI POMAŽU SMANJENJU IZLOŽENOSTI RCS-u</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Izolirani proces je </a:t>
            </a:r>
            <a:r>
              <a:rPr lang="hr" sz="1800" dirty="0">
                <a:solidFill>
                  <a:srgbClr val="000000"/>
                </a:solidFill>
                <a:latin typeface="Helvetica"/>
                <a:ea typeface="Helvetica"/>
                <a:cs typeface="Helvetica"/>
              </a:rPr>
              <a:t>metoda</a:t>
            </a:r>
            <a:r>
              <a:rPr lang="hr" sz="1800" b="0" i="0" strike="noStrike" cap="none" spc="0" baseline="0" dirty="0">
                <a:solidFill>
                  <a:srgbClr val="000000"/>
                </a:solidFill>
                <a:effectLst/>
                <a:latin typeface="Helvetica"/>
                <a:ea typeface="Helvetica"/>
                <a:cs typeface="Helvetica"/>
              </a:rPr>
              <a:t> kontrole prašine i način smanjivanja izloženosti prašini pomoću izdvajanja ili izoliranja izvora prašnjavog procesa.</a:t>
            </a:r>
          </a:p>
          <a:p>
            <a:pPr>
              <a:lnSpc>
                <a:spcPts val="2400"/>
              </a:lnSpc>
            </a:pPr>
            <a:r>
              <a:rPr lang="hr" sz="1800" b="0" i="0" strike="noStrike" cap="none" spc="0" baseline="0" dirty="0">
                <a:solidFill>
                  <a:srgbClr val="000000"/>
                </a:solidFill>
                <a:effectLst/>
                <a:latin typeface="Helvetica"/>
                <a:ea typeface="Helvetica"/>
                <a:cs typeface="Helvetica"/>
              </a:rPr>
              <a:t>Jednostavnim stavljanjem barijere između izvora i radnika, nivo izloženosti prašini može biti značajno umanjen. Izolacija se može </a:t>
            </a:r>
            <a:r>
              <a:rPr lang="hr" sz="1800" b="0" i="0" strike="noStrike" cap="none" spc="0" baseline="0" dirty="0" err="1">
                <a:solidFill>
                  <a:srgbClr val="000000"/>
                </a:solidFill>
                <a:effectLst/>
                <a:latin typeface="Helvetica"/>
                <a:ea typeface="Helvetica"/>
                <a:cs typeface="Helvetica"/>
              </a:rPr>
              <a:t>primjeniti</a:t>
            </a:r>
            <a:r>
              <a:rPr lang="hr" sz="1800" b="0" i="0" strike="noStrike" cap="none" spc="0" baseline="0" dirty="0">
                <a:solidFill>
                  <a:srgbClr val="000000"/>
                </a:solidFill>
                <a:effectLst/>
                <a:latin typeface="Helvetica"/>
                <a:ea typeface="Helvetica"/>
                <a:cs typeface="Helvetica"/>
              </a:rPr>
              <a:t> u brojnim industrijskim procesima.</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OSNOVNI VODIČ ZA IZOLIRANJE PROCESA</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292124"/>
            <a:ext cx="10333122" cy="3263491"/>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Izolacija procesa je jedan od najučinkovitijh načina kontrole prašine:</a:t>
            </a:r>
          </a:p>
          <a:p>
            <a:pPr marL="342900" indent="-342900">
              <a:lnSpc>
                <a:spcPts val="2400"/>
              </a:lnSpc>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Uvijek je bolje kontrolirati prašinu na samom izvoru, nego se osloniti na osobnu zaštitnu opremu (npr. zaštitne maske), jer ona štiti samo osobu koja je nosi i nije uvek najpouzdanija.</a:t>
            </a:r>
          </a:p>
          <a:p>
            <a:pPr marL="342900" indent="-342900">
              <a:lnSpc>
                <a:spcPts val="2400"/>
              </a:lnSpc>
              <a:spcAft>
                <a:spcPts val="1000"/>
              </a:spcAft>
              <a:buFont typeface="Arial" panose="020B0604020202020204" pitchFamily="34" charset="0"/>
              <a:buChar char="•"/>
            </a:pPr>
            <a:r>
              <a:rPr lang="hr" sz="1800" dirty="0">
                <a:solidFill>
                  <a:srgbClr val="000000"/>
                </a:solidFill>
                <a:latin typeface="Helvetica"/>
                <a:ea typeface="Helvetica"/>
                <a:cs typeface="Helvetica"/>
              </a:rPr>
              <a:t>Korištenje</a:t>
            </a:r>
            <a:r>
              <a:rPr lang="hr" sz="1800" b="0" i="0" strike="noStrike" cap="none" spc="0" baseline="0" dirty="0">
                <a:solidFill>
                  <a:srgbClr val="000000"/>
                </a:solidFill>
                <a:effectLst/>
                <a:latin typeface="Helvetica"/>
                <a:ea typeface="Helvetica"/>
                <a:cs typeface="Helvetica"/>
              </a:rPr>
              <a:t> usisne ventilacije i negativnog pritiska može pomoći metodama izolacije. Propisna ventilacija radnog </a:t>
            </a:r>
            <a:r>
              <a:rPr lang="hr" sz="1800" dirty="0">
                <a:solidFill>
                  <a:srgbClr val="000000"/>
                </a:solidFill>
                <a:latin typeface="Helvetica"/>
                <a:ea typeface="Helvetica"/>
                <a:cs typeface="Helvetica"/>
              </a:rPr>
              <a:t>mjesta</a:t>
            </a:r>
            <a:r>
              <a:rPr lang="hr" sz="1800" b="0" i="0" strike="noStrike" cap="none" spc="0" baseline="0" dirty="0">
                <a:solidFill>
                  <a:srgbClr val="000000"/>
                </a:solidFill>
                <a:effectLst/>
                <a:latin typeface="Helvetica"/>
                <a:ea typeface="Helvetica"/>
                <a:cs typeface="Helvetica"/>
              </a:rPr>
              <a:t> </a:t>
            </a:r>
            <a:r>
              <a:rPr lang="hr" sz="1800">
                <a:solidFill>
                  <a:srgbClr val="000000"/>
                </a:solidFill>
                <a:latin typeface="Helvetica"/>
                <a:ea typeface="Helvetica"/>
                <a:cs typeface="Helvetica"/>
              </a:rPr>
              <a:t>garantira</a:t>
            </a:r>
            <a:r>
              <a:rPr lang="hr" sz="1800" b="0" i="0" strike="noStrike" cap="none" spc="0" baseline="0" dirty="0">
                <a:solidFill>
                  <a:srgbClr val="000000"/>
                </a:solidFill>
                <a:effectLst/>
                <a:latin typeface="Helvetica"/>
                <a:ea typeface="Helvetica"/>
                <a:cs typeface="Helvetica"/>
              </a:rPr>
              <a:t> dobru kvalitetu zraka i sprječava da prašine ponovo uđe.</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7664627" cy="850900"/>
          </a:xfrm>
        </p:spPr>
        <p:txBody>
          <a:bodyPr anchor="t"/>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IZOLACIJE  PROCESA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Obavljati proces samo kada je izolacija potpuna i ventilacioni sustav radi.</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Redovno provjerati oštećenja na izolaciji i prijavljivati ih</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Imati plan kako sigurno riješiti kvarove na mašinama i prosipanja koja se mogu dogoditi u izoliranom dijelu</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Zaustaviti proces i sačekati da se zrak iščisti prije povratka u izolirani dio</a:t>
            </a:r>
          </a:p>
          <a:p>
            <a:pPr marL="285750" indent="-285750">
              <a:lnSpc>
                <a:spcPct val="100000"/>
              </a:lnSpc>
              <a:spcBef>
                <a:spcPts val="600"/>
              </a:spcBef>
              <a:spcAft>
                <a:spcPts val="1000"/>
              </a:spcAft>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tekst o izolaciji procesa koji je relevantan u vašem kontekstu</a:t>
            </a:r>
          </a:p>
          <a:p>
            <a:pPr>
              <a:lnSpc>
                <a:spcPct val="100000"/>
              </a:lnSpc>
              <a:spcBef>
                <a:spcPts val="6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Ulaziti u izolirani deo bez poštovanja mera predostrožnosti u pogledu izloženosti prašini (npr. osobna zaštitna oprema)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Sprovoditi proces dok su vrata izoliranog dela otvorena</a:t>
            </a:r>
          </a:p>
          <a:p>
            <a:pPr marL="285750" indent="-285750">
              <a:lnSpc>
                <a:spcPct val="100000"/>
              </a:lnSpc>
              <a:spcBef>
                <a:spcPts val="600"/>
              </a:spcBef>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tekst o izolaciji procesa koji je relevantan u vašem kontekstu</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Izolacija procesa jedna je od najučinkovitijih mjera kontrole prašine. 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Uvijek koristite izolirane procese sa ventilacionim sustavom gdje god je to moguće – prijavite oštećenja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Imajte spreman plan za sigurno reagiranje u situacijama kada morate ući u izoliran dio</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FF0000"/>
                </a:solidFill>
                <a:effectLst/>
                <a:latin typeface="Helvetica"/>
                <a:ea typeface="Helvetica"/>
                <a:cs typeface="Helvetica"/>
              </a:rPr>
              <a:t>Predavač treba dodati zaključak u skladu sa radnim kontekstom</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Upotrijebite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SME</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5"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FA7EF8EA-6881-4873-AE7D-F32CFDE6D5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63</TotalTime>
  <Words>857</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46</cp:revision>
  <dcterms:created xsi:type="dcterms:W3CDTF">2020-07-22T09:08:33Z</dcterms:created>
  <dcterms:modified xsi:type="dcterms:W3CDTF">2024-11-13T12:24:26Z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