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72" r:id="rId8"/>
    <p:sldId id="276" r:id="rId9"/>
    <p:sldId id="279" r:id="rId10"/>
    <p:sldId id="274" r:id="rId11"/>
    <p:sldId id="275" r:id="rId12"/>
    <p:sldId id="268" r:id="rId13"/>
    <p:sldId id="264" r:id="rId14"/>
    <p:sldId id="266"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Bonaldi Da Costa" initials="BC" lastIdx="0" clrIdx="0">
    <p:extLst>
      <p:ext uri="{19B8F6BF-5375-455C-9EA6-DF929625EA0E}">
        <p15:presenceInfo xmlns:p15="http://schemas.microsoft.com/office/powerpoint/2012/main" userId="S::bonaldi.da.costa@leidar.com::ff0be919-81a7-4c78-87bf-fdc5c4b471f5"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80952"/>
  </p:normalViewPr>
  <p:slideViewPr>
    <p:cSldViewPr snapToGrid="0" snapToObjects="1">
      <p:cViewPr varScale="1">
        <p:scale>
          <a:sx n="98" d="100"/>
          <a:sy n="98" d="100"/>
        </p:scale>
        <p:origin x="1560"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313325615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pt" sz="1800" b="0" i="0" strike="noStrike" cap="none" spc="0" baseline="0">
                <a:solidFill>
                  <a:srgbClr val="000000"/>
                </a:solidFill>
                <a:effectLst/>
                <a:latin typeface="Calibri"/>
                <a:ea typeface="Calibri"/>
                <a:cs typeface="Calibri"/>
              </a:rPr>
              <a:t>A exposição excessiva à sílica cristalina respirável (RCS) tem consequências graves a longo prazo. Daí que seja importante que todos os trabalhadores estejam cientes das melhores práticas que limitam ou eliminam a exposição ao pó de sílica. </a:t>
            </a:r>
          </a:p>
          <a:p>
            <a:endParaRPr lang="en-US" sz="1200" b="0" i="0" u="none" strike="noStrike" kern="1200">
              <a:solidFill>
                <a:schemeClr val="tx1"/>
              </a:solidFill>
              <a:effectLst/>
              <a:latin typeface="+mn-lt"/>
              <a:ea typeface="+mn-ea"/>
              <a:cs typeface="+mn-cs"/>
            </a:endParaRPr>
          </a:p>
          <a:p>
            <a:r>
              <a:rPr lang="pt" sz="1200" b="0" i="0" strike="noStrike" cap="none" spc="0" baseline="0">
                <a:solidFill>
                  <a:srgbClr val="000000"/>
                </a:solidFill>
                <a:effectLst/>
                <a:latin typeface="Calibri"/>
                <a:ea typeface="Calibri"/>
                <a:cs typeface="Calibri"/>
              </a:rPr>
              <a:t>Esta formação fornece informações relativamente aos processos fechados. Lembre-se de que é necessária uma avaliação de risco antes de conceber qualquer processo fechado, embora isto se aplique principalmente a quem está responsável pela gestão.</a:t>
            </a: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269237975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124168316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325160339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61195201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11499441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55742890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26673342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lnSpc>
                <a:spcPct val="100000"/>
              </a:lnSpc>
              <a:buFontTx/>
              <a:buNone/>
              <a:defRPr sz="28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lnSpc>
                <a:spcPct val="100000"/>
              </a:lnSpc>
              <a:buFontTx/>
              <a:buNone/>
              <a:defRPr sz="28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lnSpc>
                <a:spcPct val="100000"/>
              </a:lnSpc>
              <a:buFontTx/>
              <a:buNone/>
              <a:defRPr sz="2800" b="1" i="0">
                <a:solidFill>
                  <a:srgbClr val="F6A317"/>
                </a:solidFill>
                <a:latin typeface="Helvetica" pitchFamily="2" charset="0"/>
              </a:defRPr>
            </a:lvl1pPr>
          </a:lstStyle>
          <a:p>
            <a:pPr lvl="0"/>
            <a:r>
              <a:rPr lang="en-GB" dirty="0"/>
              <a:t>HEADING</a:t>
            </a:r>
            <a:endParaRPr lang="en-US" dirty="0"/>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lnSpc>
                <a:spcPct val="100000"/>
              </a:lnSpc>
              <a:buFontTx/>
              <a:buNone/>
              <a:defRPr sz="28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lnSpc>
                <a:spcPct val="100000"/>
              </a:lnSpc>
              <a:buFontTx/>
              <a:buNone/>
              <a:defRPr sz="28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dirty="0">
                <a:solidFill>
                  <a:schemeClr val="tx1"/>
                </a:solidFill>
                <a:effectLst/>
                <a:latin typeface="Helvetica" pitchFamily="2" charset="0"/>
                <a:ea typeface="+mn-ea"/>
                <a:cs typeface="+mn-cs"/>
              </a:rPr>
              <a:t>Lorem ipsum </a:t>
            </a:r>
            <a:r>
              <a:rPr lang="en-GB" sz="1600" b="0" i="0" kern="1200" dirty="0" err="1">
                <a:solidFill>
                  <a:schemeClr val="tx1"/>
                </a:solidFill>
                <a:effectLst/>
                <a:latin typeface="Helvetica" pitchFamily="2" charset="0"/>
                <a:ea typeface="+mn-ea"/>
                <a:cs typeface="+mn-cs"/>
              </a:rPr>
              <a:t>dolor</a:t>
            </a:r>
            <a:r>
              <a:rPr lang="en-GB" sz="1600" b="0" i="0" kern="1200" dirty="0">
                <a:solidFill>
                  <a:schemeClr val="tx1"/>
                </a:solidFill>
                <a:effectLst/>
                <a:latin typeface="Helvetica" pitchFamily="2" charset="0"/>
                <a:ea typeface="+mn-ea"/>
                <a:cs typeface="+mn-cs"/>
              </a:rPr>
              <a:t> sit </a:t>
            </a:r>
            <a:r>
              <a:rPr lang="en-GB" sz="1600" b="0" i="0" kern="1200" dirty="0" err="1">
                <a:solidFill>
                  <a:schemeClr val="tx1"/>
                </a:solidFill>
                <a:effectLst/>
                <a:latin typeface="Helvetica" pitchFamily="2" charset="0"/>
                <a:ea typeface="+mn-ea"/>
                <a:cs typeface="+mn-cs"/>
              </a:rPr>
              <a:t>amet</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consectetur</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adipiscing</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elit</a:t>
            </a:r>
            <a:r>
              <a:rPr lang="en-GB" sz="1600" b="0" i="0" kern="1200" dirty="0">
                <a:solidFill>
                  <a:schemeClr val="tx1"/>
                </a:solidFill>
                <a:effectLst/>
                <a:latin typeface="Helvetica" pitchFamily="2" charset="0"/>
                <a:ea typeface="+mn-ea"/>
                <a:cs typeface="+mn-cs"/>
              </a:rPr>
              <a: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dirty="0" err="1">
                <a:solidFill>
                  <a:schemeClr val="tx1"/>
                </a:solidFill>
                <a:effectLst/>
                <a:latin typeface="Helvetica" pitchFamily="2" charset="0"/>
                <a:ea typeface="+mn-ea"/>
                <a:cs typeface="+mn-cs"/>
              </a:rPr>
              <a:t>Sed</a:t>
            </a:r>
            <a:r>
              <a:rPr lang="en-GB" sz="1600" b="0" i="0" kern="1200" dirty="0">
                <a:solidFill>
                  <a:schemeClr val="tx1"/>
                </a:solidFill>
                <a:effectLst/>
                <a:latin typeface="Helvetica" pitchFamily="2" charset="0"/>
                <a:ea typeface="+mn-ea"/>
                <a:cs typeface="+mn-cs"/>
              </a:rPr>
              <a:t> do </a:t>
            </a:r>
            <a:r>
              <a:rPr lang="en-GB" sz="1600" b="0" i="0" kern="1200" dirty="0" err="1">
                <a:solidFill>
                  <a:schemeClr val="tx1"/>
                </a:solidFill>
                <a:effectLst/>
                <a:latin typeface="Helvetica" pitchFamily="2" charset="0"/>
                <a:ea typeface="+mn-ea"/>
                <a:cs typeface="+mn-cs"/>
              </a:rPr>
              <a:t>eiusmod</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tempor</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incididunt</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ut</a:t>
            </a:r>
            <a:r>
              <a:rPr lang="en-GB" sz="1600" b="0" i="0" kern="1200" dirty="0">
                <a:solidFill>
                  <a:schemeClr val="tx1"/>
                </a:solidFill>
                <a:effectLst/>
                <a:latin typeface="Helvetica" pitchFamily="2" charset="0"/>
                <a:ea typeface="+mn-ea"/>
                <a:cs typeface="+mn-cs"/>
              </a:rPr>
              <a:t> labore et dolore magna </a:t>
            </a:r>
            <a:r>
              <a:rPr lang="en-GB" sz="1600" b="0" i="0" kern="1200" dirty="0" err="1">
                <a:solidFill>
                  <a:schemeClr val="tx1"/>
                </a:solidFill>
                <a:effectLst/>
                <a:latin typeface="Helvetica" pitchFamily="2" charset="0"/>
                <a:ea typeface="+mn-ea"/>
                <a:cs typeface="+mn-cs"/>
              </a:rPr>
              <a:t>aliqua</a:t>
            </a:r>
            <a:r>
              <a:rPr lang="en-GB" sz="1600" b="0" i="0" kern="1200" dirty="0">
                <a:solidFill>
                  <a:schemeClr val="tx1"/>
                </a:solidFill>
                <a:effectLst/>
                <a:latin typeface="Helvetica" pitchFamily="2" charset="0"/>
                <a:ea typeface="+mn-ea"/>
                <a:cs typeface="+mn-cs"/>
              </a:rPr>
              <a:t>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dirty="0" err="1">
                <a:solidFill>
                  <a:schemeClr val="tx1"/>
                </a:solidFill>
                <a:effectLst/>
                <a:latin typeface="Helvetica" pitchFamily="2" charset="0"/>
                <a:ea typeface="+mn-ea"/>
                <a:cs typeface="+mn-cs"/>
              </a:rPr>
              <a:t>Uternas</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enim</a:t>
            </a:r>
            <a:r>
              <a:rPr lang="en-GB" sz="1600" b="0" i="0" kern="1200" dirty="0">
                <a:solidFill>
                  <a:schemeClr val="tx1"/>
                </a:solidFill>
                <a:effectLst/>
                <a:latin typeface="Helvetica" pitchFamily="2" charset="0"/>
                <a:ea typeface="+mn-ea"/>
                <a:cs typeface="+mn-cs"/>
              </a:rPr>
              <a:t> ad minim </a:t>
            </a:r>
            <a:r>
              <a:rPr lang="en-GB" sz="1600" b="0" i="0" kern="1200" dirty="0" err="1">
                <a:solidFill>
                  <a:schemeClr val="tx1"/>
                </a:solidFill>
                <a:effectLst/>
                <a:latin typeface="Helvetica" pitchFamily="2" charset="0"/>
                <a:ea typeface="+mn-ea"/>
                <a:cs typeface="+mn-cs"/>
              </a:rPr>
              <a:t>veniam</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quis</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nostrud</a:t>
            </a:r>
            <a:r>
              <a:rPr lang="en-GB" sz="1600" b="0" i="0" kern="1200" dirty="0">
                <a:solidFill>
                  <a:schemeClr val="tx1"/>
                </a:solidFill>
                <a:effectLst/>
                <a:latin typeface="Helvetica" pitchFamily="2" charset="0"/>
                <a:ea typeface="+mn-ea"/>
                <a:cs typeface="+mn-cs"/>
              </a:rPr>
              <a:t> nisi </a:t>
            </a:r>
            <a:r>
              <a:rPr lang="en-GB" sz="1600" b="0" i="0" kern="1200" dirty="0" err="1">
                <a:solidFill>
                  <a:schemeClr val="tx1"/>
                </a:solidFill>
                <a:effectLst/>
                <a:latin typeface="Helvetica" pitchFamily="2" charset="0"/>
                <a:ea typeface="+mn-ea"/>
                <a:cs typeface="+mn-cs"/>
              </a:rPr>
              <a:t>ut</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aliquip</a:t>
            </a:r>
            <a:r>
              <a:rPr lang="en-GB" sz="1600" b="0" i="0" kern="1200" dirty="0">
                <a:solidFill>
                  <a:schemeClr val="tx1"/>
                </a:solidFill>
                <a:effectLst/>
                <a:latin typeface="Helvetica" pitchFamily="2" charset="0"/>
                <a:ea typeface="+mn-ea"/>
                <a:cs typeface="+mn-cs"/>
              </a:rPr>
              <a:t> ex </a:t>
            </a:r>
            <a:r>
              <a:rPr lang="en-GB" sz="1600" b="0" i="0" kern="1200" dirty="0" err="1">
                <a:solidFill>
                  <a:schemeClr val="tx1"/>
                </a:solidFill>
                <a:effectLst/>
                <a:latin typeface="Helvetica" pitchFamily="2" charset="0"/>
                <a:ea typeface="+mn-ea"/>
                <a:cs typeface="+mn-cs"/>
              </a:rPr>
              <a:t>earterste</a:t>
            </a:r>
            <a:r>
              <a:rPr lang="en-GB" sz="1600" b="0" i="0" kern="1200" dirty="0">
                <a:solidFill>
                  <a:schemeClr val="tx1"/>
                </a:solidFill>
                <a:effectLst/>
                <a:latin typeface="Helvetica" pitchFamily="2" charset="0"/>
                <a:ea typeface="+mn-ea"/>
                <a:cs typeface="+mn-cs"/>
              </a:rPr>
              <a:t> art </a:t>
            </a:r>
            <a:r>
              <a:rPr lang="en-GB" sz="1600" b="0" i="0" kern="1200" dirty="0" err="1">
                <a:solidFill>
                  <a:schemeClr val="tx1"/>
                </a:solidFill>
                <a:effectLst/>
                <a:latin typeface="Helvetica" pitchFamily="2" charset="0"/>
                <a:ea typeface="+mn-ea"/>
                <a:cs typeface="+mn-cs"/>
              </a:rPr>
              <a:t>commododare</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consequat</a:t>
            </a:r>
            <a:r>
              <a:rPr lang="en-GB" sz="1600" b="0" i="0" kern="1200" dirty="0">
                <a:solidFill>
                  <a:schemeClr val="tx1"/>
                </a:solidFill>
                <a:effectLst/>
                <a:latin typeface="Helvetica" pitchFamily="2" charset="0"/>
                <a:ea typeface="+mn-ea"/>
                <a:cs typeface="+mn-cs"/>
              </a:rPr>
              <a:t>. Duis </a:t>
            </a:r>
            <a:r>
              <a:rPr lang="en-GB" sz="1600" b="0" i="0" kern="1200" dirty="0" err="1">
                <a:solidFill>
                  <a:schemeClr val="tx1"/>
                </a:solidFill>
                <a:effectLst/>
                <a:latin typeface="Helvetica" pitchFamily="2" charset="0"/>
                <a:ea typeface="+mn-ea"/>
                <a:cs typeface="+mn-cs"/>
              </a:rPr>
              <a:t>aute</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irure</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dolor</a:t>
            </a:r>
            <a:r>
              <a:rPr lang="en-GB" sz="1600" b="0" i="0" kern="1200" dirty="0">
                <a:solidFill>
                  <a:schemeClr val="tx1"/>
                </a:solidFill>
                <a:effectLst/>
                <a:latin typeface="Helvetica" pitchFamily="2" charset="0"/>
                <a:ea typeface="+mn-ea"/>
                <a:cs typeface="+mn-cs"/>
              </a:rPr>
              <a:t> in </a:t>
            </a:r>
            <a:r>
              <a:rPr lang="en-GB" sz="1600" b="0" i="0" kern="1200" dirty="0" err="1">
                <a:solidFill>
                  <a:schemeClr val="tx1"/>
                </a:solidFill>
                <a:effectLst/>
                <a:latin typeface="Helvetica" pitchFamily="2" charset="0"/>
                <a:ea typeface="+mn-ea"/>
                <a:cs typeface="+mn-cs"/>
              </a:rPr>
              <a:t>reprehenderit</a:t>
            </a:r>
            <a:r>
              <a:rPr lang="en-GB" sz="1600" b="0" i="0" kern="1200" dirty="0">
                <a:solidFill>
                  <a:schemeClr val="tx1"/>
                </a:solidFill>
                <a:effectLst/>
                <a:latin typeface="Helvetica" pitchFamily="2" charset="0"/>
                <a:ea typeface="+mn-ea"/>
                <a:cs typeface="+mn-cs"/>
              </a:rPr>
              <a:t> in </a:t>
            </a:r>
            <a:r>
              <a:rPr lang="en-GB" sz="1600" b="0" i="0" kern="1200" dirty="0" err="1">
                <a:solidFill>
                  <a:schemeClr val="tx1"/>
                </a:solidFill>
                <a:effectLst/>
                <a:latin typeface="Helvetica" pitchFamily="2" charset="0"/>
                <a:ea typeface="+mn-ea"/>
                <a:cs typeface="+mn-cs"/>
              </a:rPr>
              <a:t>voluptate</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velit</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esse</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cillum</a:t>
            </a:r>
            <a:r>
              <a:rPr lang="en-GB" sz="1600" b="0" i="0" kern="1200" dirty="0">
                <a:solidFill>
                  <a:schemeClr val="tx1"/>
                </a:solidFill>
                <a:effectLst/>
                <a:latin typeface="Helvetica" pitchFamily="2" charset="0"/>
                <a:ea typeface="+mn-ea"/>
                <a:cs typeface="+mn-cs"/>
              </a:rPr>
              <a:t> dolore </a:t>
            </a:r>
            <a:r>
              <a:rPr lang="en-GB" sz="1600" b="0" i="0" kern="1200" dirty="0" err="1">
                <a:solidFill>
                  <a:schemeClr val="tx1"/>
                </a:solidFill>
                <a:effectLst/>
                <a:latin typeface="Helvetica" pitchFamily="2" charset="0"/>
                <a:ea typeface="+mn-ea"/>
                <a:cs typeface="+mn-cs"/>
              </a:rPr>
              <a:t>eu</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fugiat</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nulla</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pariatur</a:t>
            </a:r>
            <a:r>
              <a:rPr lang="en-GB" sz="1600" b="0" i="0" kern="1200" dirty="0">
                <a:solidFill>
                  <a:schemeClr val="tx1"/>
                </a:solidFill>
                <a:effectLst/>
                <a:latin typeface="Helvetica" pitchFamily="2" charset="0"/>
                <a:ea typeface="+mn-ea"/>
                <a:cs typeface="+mn-cs"/>
              </a:rPr>
              <a:t>.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dirty="0" err="1">
                <a:solidFill>
                  <a:schemeClr val="tx1"/>
                </a:solidFill>
                <a:effectLst/>
                <a:latin typeface="Helvetica" pitchFamily="2" charset="0"/>
                <a:ea typeface="+mn-ea"/>
                <a:cs typeface="+mn-cs"/>
              </a:rPr>
              <a:t>Excepteur</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sint</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occaecat</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cupidatat</a:t>
            </a:r>
            <a:r>
              <a:rPr lang="en-GB" sz="1600" b="0" i="0" kern="1200" dirty="0">
                <a:solidFill>
                  <a:schemeClr val="tx1"/>
                </a:solidFill>
                <a:effectLst/>
                <a:latin typeface="Helvetica" pitchFamily="2" charset="0"/>
                <a:ea typeface="+mn-ea"/>
                <a:cs typeface="+mn-cs"/>
              </a:rPr>
              <a:t> non </a:t>
            </a:r>
            <a:r>
              <a:rPr lang="en-GB" sz="1600" b="0" i="0" kern="1200" dirty="0" err="1">
                <a:solidFill>
                  <a:schemeClr val="tx1"/>
                </a:solidFill>
                <a:effectLst/>
                <a:latin typeface="Helvetica" pitchFamily="2" charset="0"/>
                <a:ea typeface="+mn-ea"/>
                <a:cs typeface="+mn-cs"/>
              </a:rPr>
              <a:t>proident</a:t>
            </a:r>
            <a:r>
              <a:rPr lang="en-GB" sz="1600" b="0" i="0" kern="1200" dirty="0">
                <a:solidFill>
                  <a:schemeClr val="tx1"/>
                </a:solidFill>
                <a:effectLst/>
                <a:latin typeface="Helvetica" pitchFamily="2" charset="0"/>
                <a:ea typeface="+mn-ea"/>
                <a:cs typeface="+mn-cs"/>
              </a:rPr>
              <a:t>, sunt in culpa qui </a:t>
            </a:r>
            <a:r>
              <a:rPr lang="en-GB" sz="1600" b="0" i="0" kern="1200" dirty="0" err="1">
                <a:solidFill>
                  <a:schemeClr val="tx1"/>
                </a:solidFill>
                <a:effectLst/>
                <a:latin typeface="Helvetica" pitchFamily="2" charset="0"/>
                <a:ea typeface="+mn-ea"/>
                <a:cs typeface="+mn-cs"/>
              </a:rPr>
              <a:t>officia</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deserunt</a:t>
            </a:r>
            <a:r>
              <a:rPr lang="en-GB" sz="1600" b="0" i="0" kern="1200" dirty="0">
                <a:solidFill>
                  <a:schemeClr val="tx1"/>
                </a:solidFill>
                <a:effectLst/>
                <a:latin typeface="Helvetica" pitchFamily="2" charset="0"/>
                <a:ea typeface="+mn-ea"/>
                <a:cs typeface="+mn-cs"/>
              </a:rPr>
              <a:t> </a:t>
            </a:r>
            <a:r>
              <a:rPr lang="en-GB" sz="1600" b="0" i="0" kern="1200" dirty="0" err="1">
                <a:solidFill>
                  <a:schemeClr val="tx1"/>
                </a:solidFill>
                <a:effectLst/>
                <a:latin typeface="Helvetica" pitchFamily="2" charset="0"/>
                <a:ea typeface="+mn-ea"/>
                <a:cs typeface="+mn-cs"/>
              </a:rPr>
              <a:t>mollit</a:t>
            </a:r>
            <a:r>
              <a:rPr lang="en-GB" sz="1600" b="0" i="0" kern="1200" dirty="0">
                <a:solidFill>
                  <a:schemeClr val="tx1"/>
                </a:solidFill>
                <a:effectLst/>
                <a:latin typeface="Helvetica" pitchFamily="2" charset="0"/>
                <a:ea typeface="+mn-ea"/>
                <a:cs typeface="+mn-cs"/>
              </a:rPr>
              <a: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pt" sz="1000" b="0" i="0" strike="noStrike" cap="none" spc="0" baseline="0">
                <a:solidFill>
                  <a:srgbClr val="000000"/>
                </a:solidFill>
                <a:effectLst/>
                <a:latin typeface="Helvetica"/>
                <a:ea typeface="Helvetica"/>
                <a:cs typeface="Helvetica"/>
              </a:rPr>
              <a:t>Este pacote de formação foi desenvolvido como uma parte integrante do Guia de Boas Práticas da NEPSI - visite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BF849516-AA19-3D46-9A5F-42366BC6957B}"/>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BD320CFC-6F29-3B43-89D6-E5D26E6D334C}"/>
              </a:ext>
            </a:extLst>
          </p:cNvPr>
          <p:cNvSpPr txBox="1"/>
          <p:nvPr userDrawn="1"/>
        </p:nvSpPr>
        <p:spPr>
          <a:xfrm>
            <a:off x="8360229" y="429114"/>
            <a:ext cx="3457121"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ct val="100000"/>
              </a:lnSpc>
            </a:pPr>
            <a:r>
              <a:rPr lang="pt" sz="1400" b="1" i="0" strike="noStrike" cap="none" spc="0" baseline="0" dirty="0">
                <a:solidFill>
                  <a:srgbClr val="F6A317"/>
                </a:solidFill>
                <a:effectLst/>
                <a:latin typeface="Helvetica"/>
                <a:ea typeface="Helvetica"/>
                <a:cs typeface="Helvetica"/>
              </a:rPr>
              <a:t>BOAS PRÁTICAS DE FORMAÇÃO PARA PROCESSOS FECHADOS</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 TargetMode="External"/><Relationship Id="rId2" Type="http://schemas.openxmlformats.org/officeDocument/2006/relationships/notesSlide" Target="../notesSlides/notesSlide9.xml"/><Relationship Id="rId1" Type="http://schemas.openxmlformats.org/officeDocument/2006/relationships/slideLayout" Target="../slideLayouts/slideLayout3.xml"/><Relationship Id="rId5" Type="http://schemas.openxmlformats.org/officeDocument/2006/relationships/hyperlink" Target="https://training.nepsi.eu/" TargetMode="External"/><Relationship Id="rId4" Type="http://schemas.openxmlformats.org/officeDocument/2006/relationships/hyperlink" Target="https://toolkit.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902987"/>
            <a:ext cx="6823325" cy="850900"/>
          </a:xfrm>
        </p:spPr>
        <p:txBody>
          <a:bodyPr anchor="t"/>
          <a:lstStyle/>
          <a:p>
            <a:r>
              <a:rPr lang="pt" b="1" i="0" strike="noStrike" cap="none" spc="0" baseline="0" dirty="0">
                <a:solidFill>
                  <a:srgbClr val="FFFFFF"/>
                </a:solidFill>
                <a:effectLst/>
                <a:latin typeface="Helvetica"/>
                <a:ea typeface="Helvetica"/>
                <a:cs typeface="Helvetica"/>
              </a:rPr>
              <a:t>BOAS PRÁTICAS DE FORMAÇÃO PARA PROCESSOS FECHADOS</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061949"/>
            <a:ext cx="7534275" cy="850900"/>
          </a:xfrm>
        </p:spPr>
        <p:txBody>
          <a:bodyPr/>
          <a:lstStyle/>
          <a:p>
            <a:endParaRPr lang="en-US"/>
          </a:p>
        </p:txBody>
      </p:sp>
      <p:sp>
        <p:nvSpPr>
          <p:cNvPr id="2" name="Rectangle 1">
            <a:extLst>
              <a:ext uri="{FF2B5EF4-FFF2-40B4-BE49-F238E27FC236}">
                <a16:creationId xmlns:a16="http://schemas.microsoft.com/office/drawing/2014/main" id="{5AABC0BD-1A3A-A149-87EF-3C6B21A03FC4}"/>
              </a:ext>
            </a:extLst>
          </p:cNvPr>
          <p:cNvSpPr/>
          <p:nvPr/>
        </p:nvSpPr>
        <p:spPr>
          <a:xfrm>
            <a:off x="7919357" y="321972"/>
            <a:ext cx="3877691" cy="631065"/>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en-US" dirty="0"/>
              <a:t>PREÂMBULO (PARA O FORMADOR)</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pt-BR" sz="1800" dirty="0">
                <a:latin typeface="Helvetica"/>
                <a:cs typeface="Helvetica"/>
              </a:rPr>
              <a:t>Como parte do programa de formação de implementação de Boas Práticas, a NEPSI tem vindo a desenvolver um conjunto de recursos educacionais.</a:t>
            </a:r>
          </a:p>
          <a:p>
            <a:pPr>
              <a:lnSpc>
                <a:spcPts val="2400"/>
              </a:lnSpc>
            </a:pPr>
            <a:r>
              <a:rPr lang="pt-BR" sz="1800" dirty="0">
                <a:latin typeface="Helvetica"/>
                <a:cs typeface="Helvetica"/>
              </a:rPr>
              <a:t>Cada pacote de formação, em PowerPoint, trata um tópico relevante para os trabalhadores de todas as indústrias que utilizam materiais que contêm sílica cristalina. Os pacotes fornecem informações acerca dos riscos da exposição ao pó relacionados a cada tópico, bem como, quais as boas práticas e medidas disponíveis para redução dos mesmos. O propósito desta formação é informar e educar os trabalhadores para os ajudar a utilizar as medidas de controlo eficazmente e reduzir a sua exposição à sílica cristalina respirável (RCS) no local de trabalho.</a:t>
            </a:r>
          </a:p>
          <a:p>
            <a:pPr>
              <a:lnSpc>
                <a:spcPts val="2400"/>
              </a:lnSpc>
            </a:pPr>
            <a:r>
              <a:rPr lang="pt-BR" sz="1800" dirty="0">
                <a:latin typeface="Helvetica"/>
                <a:cs typeface="Helvetica"/>
              </a:rPr>
              <a:t>Utilize o modelo em branco e respetivos espaços reservados para adicionar informação relevante a este pacote de formação conforme seja necessário.</a:t>
            </a:r>
          </a:p>
        </p:txBody>
      </p:sp>
    </p:spTree>
    <p:extLst>
      <p:ext uri="{BB962C8B-B14F-4D97-AF65-F5344CB8AC3E}">
        <p14:creationId xmlns:p14="http://schemas.microsoft.com/office/powerpoint/2010/main" val="4150961380"/>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r>
              <a:rPr lang="pt" b="1" i="0" strike="noStrike" cap="none" spc="0" baseline="0" dirty="0">
                <a:solidFill>
                  <a:srgbClr val="F6A317"/>
                </a:solidFill>
                <a:effectLst/>
                <a:latin typeface="Helvetica"/>
                <a:ea typeface="Helvetica"/>
                <a:cs typeface="Helvetica"/>
              </a:rPr>
              <a:t>POR FAVOR, TOME NOTA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pt" sz="1800" b="0" i="0" strike="noStrike" cap="none" spc="0" baseline="0" dirty="0">
                <a:solidFill>
                  <a:srgbClr val="000000"/>
                </a:solidFill>
                <a:effectLst/>
                <a:latin typeface="Helvetica"/>
                <a:ea typeface="Helvetica"/>
                <a:cs typeface="Helvetica"/>
              </a:rPr>
              <a:t>A informação de formação contida neste PowerPoint é de natureza consultiva e informativa. Não constitui uma norma ou regulamento, e não cria novas obrigações legais nem altera as obrigações existentes definidas pela legislação e política de saúde.</a:t>
            </a:r>
          </a:p>
        </p:txBody>
      </p:sp>
    </p:spTree>
    <p:extLst>
      <p:ext uri="{BB962C8B-B14F-4D97-AF65-F5344CB8AC3E}">
        <p14:creationId xmlns:p14="http://schemas.microsoft.com/office/powerpoint/2010/main" val="3750592579"/>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r>
              <a:rPr lang="pt" b="1" i="0" strike="noStrike" cap="none" spc="0" baseline="0" dirty="0">
                <a:solidFill>
                  <a:srgbClr val="F6A317"/>
                </a:solidFill>
                <a:effectLst/>
                <a:latin typeface="Helvetica"/>
                <a:ea typeface="Helvetica"/>
                <a:cs typeface="Helvetica"/>
              </a:rPr>
              <a:t>INTRODUÇÃO</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p:txBody>
          <a:bodyPr/>
          <a:lstStyle/>
          <a:p>
            <a:r>
              <a:rPr lang="pt" sz="1800" b="1" i="0" strike="noStrike" cap="none" spc="0" baseline="0" dirty="0">
                <a:solidFill>
                  <a:srgbClr val="000000"/>
                </a:solidFill>
                <a:effectLst/>
                <a:latin typeface="Helvetica"/>
                <a:ea typeface="Helvetica"/>
                <a:cs typeface="Helvetica"/>
              </a:rPr>
              <a:t>Aprender a proteger-se contra os perigos relacionados com o trabalho é uma prioridade.</a:t>
            </a:r>
          </a:p>
          <a:p>
            <a:r>
              <a:rPr lang="pt" sz="1800" b="0" i="0" strike="noStrike" cap="none" spc="0" baseline="0" dirty="0">
                <a:solidFill>
                  <a:srgbClr val="000000"/>
                </a:solidFill>
                <a:effectLst/>
                <a:latin typeface="Helvetica"/>
                <a:ea typeface="Helvetica"/>
                <a:cs typeface="Helvetica"/>
              </a:rPr>
              <a:t>Nesta formação de PowerPoint aprenderá sobre:</a:t>
            </a:r>
          </a:p>
          <a:p>
            <a:pPr marL="285750" indent="-285750">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Como é que os processos fechados reduzem o risco de exposição ao pó de sílica cristalina respirável (RCS)</a:t>
            </a:r>
          </a:p>
          <a:p>
            <a:pPr marL="285750" indent="-285750">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Orientações básicas para os processos fechados</a:t>
            </a:r>
          </a:p>
          <a:p>
            <a:pPr marL="285750" indent="-285750">
              <a:buFont typeface="Arial" panose="020B0604020202020204" pitchFamily="34" charset="0"/>
              <a:buChar char="•"/>
            </a:pPr>
            <a:r>
              <a:rPr lang="pt" sz="1800" b="0" i="0" strike="noStrike" cap="none" spc="0" baseline="0" dirty="0">
                <a:solidFill>
                  <a:srgbClr val="FF0000"/>
                </a:solidFill>
                <a:effectLst/>
                <a:latin typeface="Helvetica"/>
                <a:ea typeface="Helvetica"/>
                <a:cs typeface="Helvetica"/>
              </a:rPr>
              <a:t>Texto a ser preenchido pelo formador - caso tenha adicionado um slide personalizado, insira uma breve visão geral do material para contextualização</a:t>
            </a:r>
          </a:p>
          <a:p>
            <a:pPr marL="285750" indent="-285750">
              <a:buFont typeface="Arial" panose="020B0604020202020204" pitchFamily="34" charset="0"/>
              <a:buChar char="•"/>
            </a:pPr>
            <a:endParaRPr lang="en-US" sz="1800" dirty="0"/>
          </a:p>
          <a:p>
            <a:pPr marL="285750" indent="-285750">
              <a:buFont typeface="Arial" panose="020B0604020202020204" pitchFamily="34" charset="0"/>
              <a:buChar char="•"/>
            </a:pPr>
            <a:endParaRPr lang="en-US" sz="1800" dirty="0"/>
          </a:p>
        </p:txBody>
      </p:sp>
      <p:pic>
        <p:nvPicPr>
          <p:cNvPr id="10" name="Picture 9">
            <a:extLst>
              <a:ext uri="{FF2B5EF4-FFF2-40B4-BE49-F238E27FC236}">
                <a16:creationId xmlns:a16="http://schemas.microsoft.com/office/drawing/2014/main" id="{760860C5-0CBA-2242-8E0A-3F6EB8D1FAE1}"/>
              </a:ext>
            </a:extLst>
          </p:cNvPr>
          <p:cNvPicPr>
            <a:picLocks noChangeAspect="1"/>
          </p:cNvPicPr>
          <p:nvPr/>
        </p:nvPicPr>
        <p:blipFill>
          <a:blip r:embed="rId3"/>
          <a:srcRect/>
          <a:stretch/>
        </p:blipFill>
        <p:spPr>
          <a:xfrm>
            <a:off x="7521078" y="1409545"/>
            <a:ext cx="3888456" cy="4635500"/>
          </a:xfrm>
          <a:prstGeom prst="rect">
            <a:avLst/>
          </a:prstGeom>
        </p:spPr>
      </p:pic>
    </p:spTree>
    <p:extLst>
      <p:ext uri="{BB962C8B-B14F-4D97-AF65-F5344CB8AC3E}">
        <p14:creationId xmlns:p14="http://schemas.microsoft.com/office/powerpoint/2010/main" val="1009975236"/>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640901"/>
            <a:ext cx="4540103" cy="850900"/>
          </a:xfrm>
        </p:spPr>
        <p:txBody>
          <a:bodyPr/>
          <a:lstStyle/>
          <a:p>
            <a:r>
              <a:rPr lang="pt" b="1" i="0" strike="noStrike" cap="none" spc="0" baseline="0" dirty="0">
                <a:solidFill>
                  <a:srgbClr val="F6A317"/>
                </a:solidFill>
                <a:effectLst/>
                <a:latin typeface="Helvetica"/>
                <a:ea typeface="Helvetica"/>
                <a:cs typeface="Helvetica"/>
              </a:rPr>
              <a:t>TÉCNICAS DE CONTROLO DE POEIRAS</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pt" sz="1800" b="0" i="0" strike="noStrike" cap="none" spc="0" baseline="0" dirty="0">
                <a:solidFill>
                  <a:srgbClr val="000000"/>
                </a:solidFill>
                <a:effectLst/>
                <a:latin typeface="Helvetica"/>
                <a:ea typeface="Helvetica"/>
                <a:cs typeface="Helvetica"/>
              </a:rPr>
              <a:t>Os processos num sistema fechado são uma das cinco principais técnicas de controlo de pó. </a:t>
            </a:r>
          </a:p>
        </p:txBody>
      </p:sp>
      <p:pic>
        <p:nvPicPr>
          <p:cNvPr id="22" name="Picture 21" descr="A screenshot of a cell phone&#10;&#10;Description automatically generated">
            <a:extLst>
              <a:ext uri="{FF2B5EF4-FFF2-40B4-BE49-F238E27FC236}">
                <a16:creationId xmlns:a16="http://schemas.microsoft.com/office/drawing/2014/main" id="{68818E16-91E9-784D-B4E3-689DB471E948}"/>
              </a:ext>
            </a:extLst>
          </p:cNvPr>
          <p:cNvPicPr>
            <a:picLocks noChangeAspect="1"/>
          </p:cNvPicPr>
          <p:nvPr/>
        </p:nvPicPr>
        <p:blipFill>
          <a:blip r:embed="rId3"/>
          <a:srcRect l="6858" t="62670" r="77165" b="13177"/>
          <a:stretch>
            <a:fillRect/>
          </a:stretch>
        </p:blipFill>
        <p:spPr>
          <a:xfrm>
            <a:off x="8583429"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D8C09F87-375D-CD40-86A8-BA10D2F5DD56}"/>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9FECBC9-9CF9-0243-BEF6-45B0997BC4E3}"/>
              </a:ext>
            </a:extLst>
          </p:cNvPr>
          <p:cNvPicPr>
            <a:picLocks noChangeAspect="1"/>
          </p:cNvPicPr>
          <p:nvPr/>
        </p:nvPicPr>
        <p:blipFill>
          <a:blip r:embed="rId3"/>
          <a:srcRect l="7057" t="9146" r="76967" b="66230"/>
          <a:stretch>
            <a:fillRect/>
          </a:stretch>
        </p:blipFill>
        <p:spPr>
          <a:xfrm>
            <a:off x="5365058" y="3255685"/>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CF873D9-0EB7-034E-A2C5-1DB4C1E89288}"/>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B6323561-2819-0946-A0E6-0253502A7E6A}"/>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41EA0067-ECC0-9F46-B509-6F01E2568439}"/>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BOA HIGIENIZAÇÃO / GESTÃO DOMÉSTICA</a:t>
            </a:r>
          </a:p>
          <a:p>
            <a:r>
              <a:rPr lang="pt" sz="1200" b="0" i="0" strike="noStrike" cap="none" spc="0" baseline="0">
                <a:solidFill>
                  <a:srgbClr val="000000"/>
                </a:solidFill>
                <a:effectLst/>
                <a:latin typeface="Calibri"/>
                <a:ea typeface="Calibri"/>
                <a:cs typeface="Calibri"/>
              </a:rPr>
              <a:t>Lavar a roupa do trabalho e aspirar o pó produzido pelos processos impede a acumulação de pó com o tempo - um espaço de trabalho limpo é um espaço seguro</a:t>
            </a:r>
          </a:p>
          <a:p>
            <a:endParaRPr lang="en-US"/>
          </a:p>
        </p:txBody>
      </p:sp>
      <p:sp>
        <p:nvSpPr>
          <p:cNvPr id="28" name="TextBox 27">
            <a:extLst>
              <a:ext uri="{FF2B5EF4-FFF2-40B4-BE49-F238E27FC236}">
                <a16:creationId xmlns:a16="http://schemas.microsoft.com/office/drawing/2014/main" id="{8D9DCF61-CEA2-724F-B242-1E76E64974CC}"/>
              </a:ext>
            </a:extLst>
          </p:cNvPr>
          <p:cNvSpPr txBox="1"/>
          <p:nvPr/>
        </p:nvSpPr>
        <p:spPr>
          <a:xfrm>
            <a:off x="6579514" y="3394767"/>
            <a:ext cx="2134063" cy="1334834"/>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FECHADO</a:t>
            </a:r>
          </a:p>
          <a:p>
            <a:pPr>
              <a:spcAft>
                <a:spcPts val="300"/>
              </a:spcAft>
            </a:pPr>
            <a:r>
              <a:rPr lang="pt" sz="1200" b="0" i="0" strike="noStrike" cap="none" spc="0" baseline="0">
                <a:solidFill>
                  <a:srgbClr val="000000"/>
                </a:solidFill>
                <a:effectLst/>
                <a:latin typeface="Calibri"/>
                <a:ea typeface="Calibri"/>
                <a:cs typeface="Calibri"/>
              </a:rPr>
              <a:t>Realizar processos de produção de RCS num ambiente fechado previne a exposição ao pó na sua origem</a:t>
            </a:r>
          </a:p>
          <a:p>
            <a:pPr>
              <a:spcAft>
                <a:spcPts val="300"/>
              </a:spcAft>
            </a:pPr>
            <a:endParaRPr lang="en-US"/>
          </a:p>
        </p:txBody>
      </p:sp>
      <p:sp>
        <p:nvSpPr>
          <p:cNvPr id="29" name="TextBox 28">
            <a:extLst>
              <a:ext uri="{FF2B5EF4-FFF2-40B4-BE49-F238E27FC236}">
                <a16:creationId xmlns:a16="http://schemas.microsoft.com/office/drawing/2014/main" id="{CE4E4F25-4CFB-3A49-A64A-A70F15E1F980}"/>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EXTRAÇÃO / VENTILAÇÃO</a:t>
            </a:r>
          </a:p>
          <a:p>
            <a:pPr>
              <a:spcAft>
                <a:spcPts val="300"/>
              </a:spcAft>
            </a:pPr>
            <a:r>
              <a:rPr lang="pt" sz="1200" b="0" i="0" strike="noStrike" cap="none" spc="0" baseline="0">
                <a:solidFill>
                  <a:srgbClr val="000000"/>
                </a:solidFill>
                <a:effectLst/>
                <a:latin typeface="Calibri"/>
                <a:ea typeface="Calibri"/>
                <a:cs typeface="Calibri"/>
              </a:rPr>
              <a:t>Captura a RCS na fonte, antes de ficarmos expostos a esta, além disso, faz a substituição do ar contaminado por ar limpo.</a:t>
            </a:r>
          </a:p>
          <a:p>
            <a:endParaRPr lang="en-US"/>
          </a:p>
        </p:txBody>
      </p:sp>
      <p:sp>
        <p:nvSpPr>
          <p:cNvPr id="30" name="TextBox 29">
            <a:extLst>
              <a:ext uri="{FF2B5EF4-FFF2-40B4-BE49-F238E27FC236}">
                <a16:creationId xmlns:a16="http://schemas.microsoft.com/office/drawing/2014/main" id="{78636677-A458-1348-9592-41FF06655114}"/>
              </a:ext>
            </a:extLst>
          </p:cNvPr>
          <p:cNvSpPr txBox="1"/>
          <p:nvPr/>
        </p:nvSpPr>
        <p:spPr>
          <a:xfrm>
            <a:off x="9787266" y="3131928"/>
            <a:ext cx="2134062" cy="1823001"/>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EQUIPAMENTO DE PROTEÇÃO</a:t>
            </a:r>
          </a:p>
          <a:p>
            <a:r>
              <a:rPr lang="pt" sz="1200" b="0" i="0" strike="noStrike" cap="none" spc="0" baseline="0">
                <a:solidFill>
                  <a:srgbClr val="000000"/>
                </a:solidFill>
                <a:effectLst/>
                <a:latin typeface="Calibri"/>
                <a:ea typeface="Calibri"/>
                <a:cs typeface="Calibri"/>
              </a:rPr>
              <a:t>EPI (por exemplo, máscaras) protegem os trabalhadores do pó quando todas a outras medidas de controlo se tornam insuficientes ao controlo dos riscos de exposição</a:t>
            </a:r>
          </a:p>
          <a:p>
            <a:endParaRPr lang="en-US"/>
          </a:p>
        </p:txBody>
      </p:sp>
      <p:sp>
        <p:nvSpPr>
          <p:cNvPr id="31" name="TextBox 30">
            <a:extLst>
              <a:ext uri="{FF2B5EF4-FFF2-40B4-BE49-F238E27FC236}">
                <a16:creationId xmlns:a16="http://schemas.microsoft.com/office/drawing/2014/main" id="{EE692C28-2726-4C44-B23E-0B6547100EB6}"/>
              </a:ext>
            </a:extLst>
          </p:cNvPr>
          <p:cNvSpPr txBox="1"/>
          <p:nvPr/>
        </p:nvSpPr>
        <p:spPr>
          <a:xfrm>
            <a:off x="9787266" y="1679231"/>
            <a:ext cx="2134062" cy="1517896"/>
          </a:xfrm>
          <a:prstGeom prst="rect">
            <a:avLst/>
          </a:prstGeom>
          <a:noFill/>
        </p:spPr>
        <p:txBody>
          <a:bodyPr wrap="square" rtlCol="0">
            <a:spAutoFit/>
          </a:bodyPr>
          <a:lstStyle/>
          <a:p>
            <a:pPr>
              <a:spcAft>
                <a:spcPts val="300"/>
              </a:spcAft>
            </a:pPr>
            <a:r>
              <a:rPr lang="pt" sz="1050" b="1" i="0" strike="noStrike" cap="none" spc="50" baseline="0">
                <a:solidFill>
                  <a:srgbClr val="EF9A2E"/>
                </a:solidFill>
                <a:effectLst/>
                <a:latin typeface="Futura Medium"/>
                <a:ea typeface="Futura Medium"/>
                <a:cs typeface="Futura Medium"/>
              </a:rPr>
              <a:t>ÁGUA</a:t>
            </a:r>
          </a:p>
          <a:p>
            <a:pPr>
              <a:spcAft>
                <a:spcPts val="300"/>
              </a:spcAft>
            </a:pPr>
            <a:r>
              <a:rPr lang="pt" sz="1200" b="0" i="0" strike="noStrike" cap="none" spc="0" baseline="0">
                <a:solidFill>
                  <a:srgbClr val="000000"/>
                </a:solidFill>
                <a:effectLst/>
                <a:latin typeface="Calibri"/>
                <a:ea typeface="Calibri"/>
                <a:cs typeface="Calibri"/>
              </a:rPr>
              <a:t>Manter os processos humedecidos evita que o pó seja transportado pelo ar, dado que, as partículas são capturadas pela água</a:t>
            </a:r>
          </a:p>
          <a:p>
            <a:pPr>
              <a:spcAft>
                <a:spcPts val="300"/>
              </a:spcAft>
            </a:pPr>
            <a:endParaRPr lang="en-US"/>
          </a:p>
        </p:txBody>
      </p:sp>
    </p:spTree>
    <p:extLst>
      <p:ext uri="{BB962C8B-B14F-4D97-AF65-F5344CB8AC3E}">
        <p14:creationId xmlns:p14="http://schemas.microsoft.com/office/powerpoint/2010/main" val="649912834"/>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4823455" cy="850900"/>
          </a:xfrm>
        </p:spPr>
        <p:txBody>
          <a:bodyPr/>
          <a:lstStyle/>
          <a:p>
            <a:r>
              <a:rPr lang="pt" b="1" i="0" strike="noStrike" cap="none" spc="0" baseline="0" dirty="0">
                <a:solidFill>
                  <a:srgbClr val="F6A317"/>
                </a:solidFill>
                <a:effectLst/>
                <a:latin typeface="Helvetica"/>
                <a:ea typeface="Helvetica"/>
                <a:cs typeface="Helvetica"/>
              </a:rPr>
              <a:t>RISCOS INERENTES A ESTA ATIVIDADE</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2677432"/>
            <a:ext cx="6146070" cy="2938988"/>
          </a:xfrm>
        </p:spPr>
        <p:txBody>
          <a:bodyPr anchor="t"/>
          <a:lstStyle/>
          <a:p>
            <a:pPr marL="342900" indent="-34290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O bom funcionamento deste equipamento é essencial para que nos possamos proteger da RCS</a:t>
            </a:r>
          </a:p>
          <a:p>
            <a:pPr marL="342900" indent="-342900">
              <a:lnSpc>
                <a:spcPts val="2400"/>
              </a:lnSpc>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A exposição prolongada a níveis elevados de RCS pode causar doenças pulmonares incapacitantes</a:t>
            </a:r>
          </a:p>
          <a:p>
            <a:pPr>
              <a:lnSpc>
                <a:spcPts val="2400"/>
              </a:lnSpc>
            </a:pPr>
            <a:r>
              <a:rPr lang="pt" sz="1800" b="0" i="0" strike="noStrike" cap="none" spc="0" baseline="0" dirty="0">
                <a:solidFill>
                  <a:srgbClr val="000000"/>
                </a:solidFill>
                <a:effectLst/>
                <a:latin typeface="Helvetica"/>
                <a:ea typeface="Helvetica"/>
                <a:cs typeface="Helvetica"/>
              </a:rPr>
              <a:t>É importante que nos protejamos da exposição a este pó transportado pelo ar todos os dias. </a:t>
            </a:r>
          </a:p>
          <a:p>
            <a:pPr>
              <a:lnSpc>
                <a:spcPts val="2400"/>
              </a:lnSpc>
            </a:pPr>
            <a:r>
              <a:rPr lang="pt" sz="1800" b="0" i="0" strike="noStrike" cap="none" spc="0" baseline="0" dirty="0">
                <a:solidFill>
                  <a:srgbClr val="000000"/>
                </a:solidFill>
                <a:effectLst/>
                <a:latin typeface="Helvetica"/>
                <a:ea typeface="Helvetica"/>
                <a:cs typeface="Helvetica"/>
              </a:rPr>
              <a:t>Se hoje seguirmos boas práticas estamos a proteger a nossa saúde no futuro.</a:t>
            </a:r>
          </a:p>
          <a:p>
            <a:pPr>
              <a:lnSpc>
                <a:spcPts val="2400"/>
              </a:lnSpc>
            </a:pPr>
            <a:r>
              <a:rPr lang="pt" sz="1800" b="0" i="0" strike="noStrike" cap="none" spc="0" baseline="0" dirty="0">
                <a:solidFill>
                  <a:srgbClr val="000000"/>
                </a:solidFill>
                <a:effectLst/>
                <a:latin typeface="Helvetica"/>
                <a:ea typeface="Helvetica"/>
                <a:cs typeface="Helvetica"/>
              </a:rPr>
              <a:t>Como irá passar a sua reforma?</a:t>
            </a:r>
          </a:p>
        </p:txBody>
      </p:sp>
      <p:pic>
        <p:nvPicPr>
          <p:cNvPr id="7" name="Picture Placeholder 6" descr="A picture containing person, indoor, bed, room">
            <a:extLst>
              <a:ext uri="{FF2B5EF4-FFF2-40B4-BE49-F238E27FC236}">
                <a16:creationId xmlns:a16="http://schemas.microsoft.com/office/drawing/2014/main" id="{75584AA5-573D-3143-A3D7-8466C5F1D7B1}"/>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old man a wave on a surfboard in the ocean&#10;&#10;">
            <a:extLst>
              <a:ext uri="{FF2B5EF4-FFF2-40B4-BE49-F238E27FC236}">
                <a16:creationId xmlns:a16="http://schemas.microsoft.com/office/drawing/2014/main" id="{5777F1DB-FD2D-604D-BCED-03F299D03C6A}"/>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4" y="1640901"/>
            <a:ext cx="5453624" cy="850900"/>
          </a:xfrm>
        </p:spPr>
        <p:txBody>
          <a:bodyPr/>
          <a:lstStyle/>
          <a:p>
            <a:r>
              <a:rPr lang="pt" b="1" i="0" strike="noStrike" cap="none" spc="0" baseline="0" dirty="0">
                <a:solidFill>
                  <a:srgbClr val="F6A317"/>
                </a:solidFill>
                <a:effectLst/>
                <a:latin typeface="Helvetica"/>
                <a:ea typeface="Helvetica"/>
                <a:cs typeface="Helvetica"/>
              </a:rPr>
              <a:t>COMO É QUE OS PROCESSOS FECHADOS AJUDAM A REDUZIR O RISCO DE EXPOSIÇÃO À RCS</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4" y="3543299"/>
            <a:ext cx="5453624" cy="2922659"/>
          </a:xfrm>
        </p:spPr>
        <p:txBody>
          <a:bodyPr/>
          <a:lstStyle/>
          <a:p>
            <a:pPr>
              <a:lnSpc>
                <a:spcPts val="2400"/>
              </a:lnSpc>
            </a:pPr>
            <a:r>
              <a:rPr lang="pt" sz="1800" b="0" i="0" strike="noStrike" cap="none" spc="0" baseline="0" dirty="0">
                <a:solidFill>
                  <a:srgbClr val="000000"/>
                </a:solidFill>
                <a:effectLst/>
                <a:latin typeface="Helvetica"/>
                <a:ea typeface="Helvetica"/>
                <a:cs typeface="Helvetica"/>
              </a:rPr>
              <a:t>Um processo fechado é um método de controlo do pó e uma forma de reduzir a exposição ao mesmo, através da contenção ou isolamento do processo que liberta o pó.</a:t>
            </a:r>
          </a:p>
          <a:p>
            <a:pPr>
              <a:lnSpc>
                <a:spcPts val="2400"/>
              </a:lnSpc>
            </a:pPr>
            <a:r>
              <a:rPr lang="pt" sz="1800" b="0" i="0" strike="noStrike" cap="none" spc="0" baseline="0" dirty="0">
                <a:solidFill>
                  <a:srgbClr val="000000"/>
                </a:solidFill>
                <a:effectLst/>
                <a:latin typeface="Helvetica"/>
                <a:ea typeface="Helvetica"/>
                <a:cs typeface="Helvetica"/>
              </a:rPr>
              <a:t>Basta colocar uma barreira entre a fonte e os trabalhadores, para que os níveis de exposição ao pó reduzam significativamente. O fecho poderá ser aplicado a qualquer processo industrial.</a:t>
            </a:r>
          </a:p>
          <a:p>
            <a:pPr>
              <a:lnSpc>
                <a:spcPts val="2400"/>
              </a:lnSpc>
            </a:pPr>
            <a:endParaRPr lang="en-GB" sz="1800" dirty="0"/>
          </a:p>
        </p:txBody>
      </p:sp>
      <p:pic>
        <p:nvPicPr>
          <p:cNvPr id="7" name="Picture Placeholder 6">
            <a:extLst>
              <a:ext uri="{FF2B5EF4-FFF2-40B4-BE49-F238E27FC236}">
                <a16:creationId xmlns:a16="http://schemas.microsoft.com/office/drawing/2014/main" id="{63580427-43A6-D54D-ACF6-A07EB7A71289}"/>
              </a:ext>
            </a:extLst>
          </p:cNvPr>
          <p:cNvPicPr>
            <a:picLocks noGrp="1" noChangeAspect="1"/>
          </p:cNvPicPr>
          <p:nvPr>
            <p:ph type="pic" sz="quarter" idx="12"/>
          </p:nvPr>
        </p:nvPicPr>
        <p:blipFill>
          <a:blip r:embed="rId2" cstate="print">
            <a:extLst>
              <a:ext uri="{28A0092B-C50C-407E-A947-70E740481C1C}">
                <a14:useLocalDpi xmlns:a14="http://schemas.microsoft.com/office/drawing/2010/main"/>
              </a:ext>
            </a:extLst>
          </a:blip>
          <a:srcRect l="10802" r="10802"/>
          <a:stretch>
            <a:fillRect/>
          </a:stretch>
        </p:blipFill>
        <p:spPr>
          <a:prstGeom prst="rect">
            <a:avLst/>
          </a:prstGeom>
        </p:spPr>
      </p:pic>
    </p:spTree>
    <p:extLst>
      <p:ext uri="{BB962C8B-B14F-4D97-AF65-F5344CB8AC3E}">
        <p14:creationId xmlns:p14="http://schemas.microsoft.com/office/powerpoint/2010/main" val="3208528279"/>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142D07F6-F671-414B-9E70-788937392699}"/>
              </a:ext>
            </a:extLst>
          </p:cNvPr>
          <p:cNvSpPr>
            <a:spLocks noGrp="1"/>
          </p:cNvSpPr>
          <p:nvPr>
            <p:ph type="body" sz="quarter" idx="10"/>
          </p:nvPr>
        </p:nvSpPr>
        <p:spPr>
          <a:xfrm>
            <a:off x="777245" y="1640901"/>
            <a:ext cx="7109456" cy="850900"/>
          </a:xfrm>
        </p:spPr>
        <p:txBody>
          <a:bodyPr/>
          <a:lstStyle/>
          <a:p>
            <a:r>
              <a:rPr lang="pt" b="1" i="0" strike="noStrike" cap="none" spc="0" baseline="0" dirty="0">
                <a:solidFill>
                  <a:srgbClr val="F6A317"/>
                </a:solidFill>
                <a:effectLst/>
                <a:latin typeface="Helvetica"/>
                <a:ea typeface="Helvetica"/>
                <a:cs typeface="Helvetica"/>
              </a:rPr>
              <a:t>ORIENTAÇÕES BÁSICAS PARA OS PROCESSOS FECHADOS</a:t>
            </a:r>
          </a:p>
        </p:txBody>
      </p:sp>
      <p:sp>
        <p:nvSpPr>
          <p:cNvPr id="3" name="Text Placeholder 2">
            <a:extLst>
              <a:ext uri="{FF2B5EF4-FFF2-40B4-BE49-F238E27FC236}">
                <a16:creationId xmlns:a16="http://schemas.microsoft.com/office/drawing/2014/main" id="{3ECECF46-66B8-494E-9163-99E894D41121}"/>
              </a:ext>
            </a:extLst>
          </p:cNvPr>
          <p:cNvSpPr>
            <a:spLocks noGrp="1"/>
          </p:cNvSpPr>
          <p:nvPr>
            <p:ph type="body" sz="quarter" idx="11"/>
          </p:nvPr>
        </p:nvSpPr>
        <p:spPr>
          <a:xfrm>
            <a:off x="777243" y="2700338"/>
            <a:ext cx="10333122" cy="3263491"/>
          </a:xfrm>
        </p:spPr>
        <p:txBody>
          <a:bodyPr anchor="t"/>
          <a:lstStyle/>
          <a:p>
            <a:pPr>
              <a:lnSpc>
                <a:spcPts val="2400"/>
              </a:lnSpc>
              <a:spcAft>
                <a:spcPts val="1000"/>
              </a:spcAft>
            </a:pPr>
            <a:r>
              <a:rPr lang="pt" sz="1800" b="0" i="0" strike="noStrike" cap="none" spc="0" baseline="0" dirty="0">
                <a:solidFill>
                  <a:srgbClr val="000000"/>
                </a:solidFill>
                <a:effectLst/>
                <a:latin typeface="Helvetica"/>
                <a:ea typeface="Helvetica"/>
                <a:cs typeface="Helvetica"/>
              </a:rPr>
              <a:t>Os processos fechados são uma das formas mais eficientes para controlar o pó:</a:t>
            </a:r>
          </a:p>
          <a:p>
            <a:pPr marL="342900" indent="-342900">
              <a:lnSpc>
                <a:spcPts val="2400"/>
              </a:lnSpc>
              <a:spcAft>
                <a:spcPts val="1000"/>
              </a:spcAft>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É preferível controlar o pó onde este se origina, em vez de depender dos Equipamentos de Proteção Individual (por exemplo, máscaras de pó) para trabalhadores. Os quais só protegem quem os utiliza e podem não ser cem por cento fiáveis.</a:t>
            </a:r>
          </a:p>
          <a:p>
            <a:pPr marL="342900" indent="-342900">
              <a:lnSpc>
                <a:spcPts val="2400"/>
              </a:lnSpc>
              <a:spcAft>
                <a:spcPts val="1000"/>
              </a:spcAft>
              <a:buFont typeface="Arial" panose="020B0604020202020204" pitchFamily="34" charset="0"/>
              <a:buChar char="•"/>
            </a:pPr>
            <a:r>
              <a:rPr lang="pt" sz="1800" b="0" i="0" strike="noStrike" cap="none" spc="0" baseline="0" dirty="0">
                <a:solidFill>
                  <a:srgbClr val="000000"/>
                </a:solidFill>
                <a:effectLst/>
                <a:latin typeface="Helvetica"/>
                <a:ea typeface="Helvetica"/>
                <a:cs typeface="Helvetica"/>
              </a:rPr>
              <a:t>A utilização de ventilação por exaustão e pressão negativa pode servir de apoio aos métodos de fecho. A ventilação adequada do local de trabalho assegura uma boa qualidade do ar e impede a reentrada do pó.</a:t>
            </a:r>
          </a:p>
          <a:p>
            <a:pPr>
              <a:lnSpc>
                <a:spcPts val="2400"/>
              </a:lnSpc>
              <a:spcAft>
                <a:spcPts val="1000"/>
              </a:spcAft>
            </a:pPr>
            <a:endParaRPr lang="en-GB" sz="1800" dirty="0"/>
          </a:p>
        </p:txBody>
      </p:sp>
    </p:spTree>
    <p:extLst>
      <p:ext uri="{BB962C8B-B14F-4D97-AF65-F5344CB8AC3E}">
        <p14:creationId xmlns:p14="http://schemas.microsoft.com/office/powerpoint/2010/main" val="560902733"/>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4" y="1640901"/>
            <a:ext cx="6897186" cy="850900"/>
          </a:xfrm>
        </p:spPr>
        <p:txBody>
          <a:bodyPr anchor="t"/>
          <a:lstStyle/>
          <a:p>
            <a:r>
              <a:rPr lang="pt" b="1" i="0" strike="noStrike" cap="none" spc="0" baseline="0" dirty="0">
                <a:solidFill>
                  <a:srgbClr val="F6A317"/>
                </a:solidFill>
                <a:effectLst/>
                <a:latin typeface="Helvetica"/>
                <a:ea typeface="Helvetica"/>
                <a:cs typeface="Helvetica"/>
              </a:rPr>
              <a:t>O QUE FAZER E O QUE NÃO FAZER EM PROCESSOS DE FECHADOS</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77242" y="2613470"/>
            <a:ext cx="10689334" cy="3230407"/>
          </a:xfrm>
        </p:spPr>
        <p:txBody>
          <a:bodyPr/>
          <a:lstStyle/>
          <a:p>
            <a:pPr>
              <a:spcBef>
                <a:spcPts val="400"/>
              </a:spcBef>
            </a:pPr>
            <a:r>
              <a:rPr lang="pt" b="1" i="0" strike="noStrike" cap="none" spc="0" baseline="0" dirty="0">
                <a:solidFill>
                  <a:srgbClr val="000000"/>
                </a:solidFill>
                <a:effectLst/>
                <a:latin typeface="Helvetica"/>
                <a:ea typeface="Helvetica"/>
                <a:cs typeface="Helvetica"/>
              </a:rPr>
              <a:t>CERTO</a:t>
            </a:r>
          </a:p>
          <a:p>
            <a:pPr marL="285750" indent="-285750">
              <a:spcBef>
                <a:spcPts val="400"/>
              </a:spcBef>
              <a:buSzPct val="85000"/>
              <a:buFont typeface=".Apple Color Emoji UI"/>
              <a:buChar char="✅"/>
            </a:pPr>
            <a:r>
              <a:rPr lang="pt" b="0" i="0" strike="noStrike" cap="none" spc="0" baseline="0" dirty="0">
                <a:solidFill>
                  <a:srgbClr val="000000"/>
                </a:solidFill>
                <a:effectLst/>
                <a:latin typeface="Helvetica"/>
                <a:ea typeface="Helvetica"/>
                <a:cs typeface="Helvetica"/>
              </a:rPr>
              <a:t>Inicie o processo apenas quando o fecho estiver completo e o sistema de ventilação esteja a funcionar</a:t>
            </a:r>
          </a:p>
          <a:p>
            <a:pPr marL="285750" indent="-285750">
              <a:spcBef>
                <a:spcPts val="400"/>
              </a:spcBef>
              <a:buSzPct val="85000"/>
              <a:buFont typeface=".Apple Color Emoji UI"/>
              <a:buChar char="✅"/>
            </a:pPr>
            <a:r>
              <a:rPr lang="pt" b="0" i="0" strike="noStrike" cap="none" spc="0" baseline="0" dirty="0">
                <a:solidFill>
                  <a:srgbClr val="000000"/>
                </a:solidFill>
                <a:effectLst/>
                <a:latin typeface="Helvetica"/>
                <a:ea typeface="Helvetica"/>
                <a:cs typeface="Helvetica"/>
              </a:rPr>
              <a:t>Verifique se existem falhas no sistema de fecho frequentemente e comunique todos os defeitos</a:t>
            </a:r>
          </a:p>
          <a:p>
            <a:pPr marL="285750" indent="-285750">
              <a:spcBef>
                <a:spcPts val="400"/>
              </a:spcBef>
              <a:buSzPct val="85000"/>
              <a:buFont typeface=".Apple Color Emoji UI"/>
              <a:buChar char="✅"/>
            </a:pPr>
            <a:r>
              <a:rPr lang="pt" b="0" i="0" strike="noStrike" cap="none" spc="0" baseline="0" dirty="0">
                <a:solidFill>
                  <a:srgbClr val="000000"/>
                </a:solidFill>
                <a:effectLst/>
                <a:latin typeface="Helvetica"/>
                <a:ea typeface="Helvetica"/>
                <a:cs typeface="Helvetica"/>
              </a:rPr>
              <a:t>Tenha um plano seguro para fazer face a derramamentos e avarias de máquinas que ocorram no interior do local</a:t>
            </a:r>
          </a:p>
          <a:p>
            <a:pPr marL="285750" indent="-285750">
              <a:spcBef>
                <a:spcPts val="400"/>
              </a:spcBef>
              <a:buSzPct val="85000"/>
              <a:buFont typeface=".Apple Color Emoji UI"/>
              <a:buChar char="✅"/>
            </a:pPr>
            <a:r>
              <a:rPr lang="pt" b="0" i="0" strike="noStrike" cap="none" spc="0" baseline="0" dirty="0">
                <a:solidFill>
                  <a:srgbClr val="000000"/>
                </a:solidFill>
                <a:effectLst/>
                <a:latin typeface="Helvetica"/>
                <a:ea typeface="Helvetica"/>
                <a:cs typeface="Helvetica"/>
              </a:rPr>
              <a:t>Pare o processo e dê tempo para que o ar se desobstrua antes de entrar no local fechado</a:t>
            </a:r>
          </a:p>
          <a:p>
            <a:pPr marL="285750" indent="-285750">
              <a:spcBef>
                <a:spcPts val="400"/>
              </a:spcBef>
              <a:spcAft>
                <a:spcPts val="1000"/>
              </a:spcAft>
              <a:buSzPct val="85000"/>
              <a:buFont typeface=".Apple Color Emoji UI"/>
              <a:buChar char="✅"/>
            </a:pPr>
            <a:r>
              <a:rPr lang="pt" b="0" i="0" strike="noStrike" cap="none" spc="0" baseline="0" dirty="0">
                <a:solidFill>
                  <a:srgbClr val="FF0000"/>
                </a:solidFill>
                <a:effectLst/>
                <a:latin typeface="Helvetica"/>
                <a:ea typeface="Helvetica"/>
                <a:cs typeface="Helvetica"/>
              </a:rPr>
              <a:t>Texto para o formador - Coloque aqui textos adicionais relativamente aos processos fechados relevantes para o seu contexto</a:t>
            </a:r>
          </a:p>
          <a:p>
            <a:pPr>
              <a:spcBef>
                <a:spcPts val="400"/>
              </a:spcBef>
            </a:pPr>
            <a:r>
              <a:rPr lang="pt" b="1" i="0" strike="noStrike" cap="none" spc="0" baseline="0" dirty="0">
                <a:solidFill>
                  <a:srgbClr val="000000"/>
                </a:solidFill>
                <a:effectLst/>
                <a:latin typeface="Helvetica"/>
                <a:ea typeface="Helvetica"/>
                <a:cs typeface="Helvetica"/>
              </a:rPr>
              <a:t>ERRADO</a:t>
            </a:r>
          </a:p>
          <a:p>
            <a:pPr marL="285750" indent="-285750">
              <a:spcBef>
                <a:spcPts val="400"/>
              </a:spcBef>
              <a:buSzPct val="85000"/>
              <a:buFont typeface=".Apple Color Emoji UI"/>
              <a:buChar char="❌"/>
            </a:pPr>
            <a:r>
              <a:rPr lang="pt" b="0" i="0" strike="noStrike" cap="none" spc="0" baseline="0" dirty="0">
                <a:solidFill>
                  <a:srgbClr val="000000"/>
                </a:solidFill>
                <a:effectLst/>
                <a:latin typeface="Helvetica"/>
                <a:ea typeface="Helvetica"/>
                <a:cs typeface="Helvetica"/>
              </a:rPr>
              <a:t>Entrar no local isolado sem tomar as devidas precauções contra a exposição ao pó. (por exemplo, Equipamento de Proteção Individual)</a:t>
            </a:r>
          </a:p>
          <a:p>
            <a:pPr marL="285750" indent="-285750">
              <a:spcBef>
                <a:spcPts val="400"/>
              </a:spcBef>
              <a:buSzPct val="85000"/>
              <a:buFont typeface=".Apple Color Emoji UI"/>
              <a:buChar char="❌"/>
            </a:pPr>
            <a:r>
              <a:rPr lang="pt" b="0" i="0" strike="noStrike" cap="none" spc="0" baseline="0" dirty="0">
                <a:solidFill>
                  <a:srgbClr val="000000"/>
                </a:solidFill>
                <a:effectLst/>
                <a:latin typeface="Helvetica"/>
                <a:ea typeface="Helvetica"/>
                <a:cs typeface="Helvetica"/>
              </a:rPr>
              <a:t>Iniciar o processo de fecho com as portas abertas</a:t>
            </a:r>
          </a:p>
          <a:p>
            <a:pPr marL="285750" indent="-285750">
              <a:spcBef>
                <a:spcPts val="400"/>
              </a:spcBef>
              <a:buSzPct val="85000"/>
              <a:buFont typeface=".Apple Color Emoji UI"/>
              <a:buChar char="❌"/>
            </a:pPr>
            <a:r>
              <a:rPr lang="pt" b="0" i="0" strike="noStrike" cap="none" spc="0" baseline="0" dirty="0">
                <a:solidFill>
                  <a:srgbClr val="FF0000"/>
                </a:solidFill>
                <a:effectLst/>
                <a:latin typeface="Helvetica"/>
                <a:ea typeface="Helvetica"/>
                <a:cs typeface="Helvetica"/>
              </a:rPr>
              <a:t>Texto para o formador - Coloque aqui textos adicionais relativamente aos processos de fecho que sejam relevantes para o seu contexto</a:t>
            </a:r>
          </a:p>
          <a:p>
            <a:pPr marL="285750" indent="-285750">
              <a:spcBef>
                <a:spcPts val="400"/>
              </a:spcBef>
              <a:buSzPct val="85000"/>
              <a:buFont typeface=".Apple Color Emoji UI"/>
              <a:buChar char="✅"/>
            </a:pPr>
            <a:endParaRPr lang="en-US" dirty="0">
              <a:solidFill>
                <a:srgbClr val="FF0000"/>
              </a:solidFill>
            </a:endParaRPr>
          </a:p>
        </p:txBody>
      </p:sp>
    </p:spTree>
    <p:extLst>
      <p:ext uri="{BB962C8B-B14F-4D97-AF65-F5344CB8AC3E}">
        <p14:creationId xmlns:p14="http://schemas.microsoft.com/office/powerpoint/2010/main" val="3447132974"/>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r>
              <a:rPr lang="pt" b="1" i="0" strike="noStrike" cap="none" spc="0" baseline="0" dirty="0">
                <a:solidFill>
                  <a:srgbClr val="F6A317"/>
                </a:solidFill>
                <a:effectLst/>
                <a:latin typeface="Helvetica"/>
                <a:ea typeface="Helvetica"/>
                <a:cs typeface="Helvetica"/>
              </a:rPr>
              <a:t>CONCLUSÃO</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5623557" cy="3682369"/>
          </a:xfrm>
        </p:spPr>
        <p:txBody>
          <a:bodyPr/>
          <a:lstStyle/>
          <a:p>
            <a:pPr>
              <a:lnSpc>
                <a:spcPts val="2400"/>
              </a:lnSpc>
              <a:spcBef>
                <a:spcPts val="600"/>
              </a:spcBef>
              <a:spcAft>
                <a:spcPts val="1000"/>
              </a:spcAft>
            </a:pPr>
            <a:r>
              <a:rPr lang="pt" sz="1800" b="0" i="0" strike="noStrike" cap="none" spc="0" baseline="0" dirty="0">
                <a:solidFill>
                  <a:srgbClr val="000000"/>
                </a:solidFill>
                <a:effectLst/>
                <a:latin typeface="Helvetica"/>
                <a:ea typeface="Helvetica"/>
                <a:cs typeface="Helvetica"/>
              </a:rPr>
              <a:t>O processo de fecho é um dos processos mais eficientes para o controlo do pó. Não se esqueça de:</a:t>
            </a:r>
          </a:p>
          <a:p>
            <a:pPr marL="285750" indent="-285750">
              <a:lnSpc>
                <a:spcPts val="2400"/>
              </a:lnSpc>
              <a:spcBef>
                <a:spcPts val="600"/>
              </a:spcBef>
              <a:spcAft>
                <a:spcPts val="600"/>
              </a:spcAft>
              <a:buClr>
                <a:srgbClr val="F1B600"/>
              </a:buClr>
              <a:buSzPct val="120000"/>
              <a:buFont typeface="Wingdings" pitchFamily="2" charset="2"/>
              <a:buChar char="q"/>
            </a:pPr>
            <a:r>
              <a:rPr lang="pt" sz="1800" b="0" i="0" strike="noStrike" cap="none" spc="0" baseline="0" dirty="0">
                <a:solidFill>
                  <a:srgbClr val="000000"/>
                </a:solidFill>
                <a:effectLst/>
                <a:latin typeface="Helvetica"/>
                <a:ea typeface="Helvetica"/>
                <a:cs typeface="Helvetica"/>
              </a:rPr>
              <a:t>Utilizar sempre processos fechados com sistemas de ventilação, quando disponíveis - comunique defeitos</a:t>
            </a:r>
          </a:p>
          <a:p>
            <a:pPr marL="285750" indent="-285750">
              <a:lnSpc>
                <a:spcPts val="2400"/>
              </a:lnSpc>
              <a:spcBef>
                <a:spcPts val="600"/>
              </a:spcBef>
              <a:spcAft>
                <a:spcPts val="600"/>
              </a:spcAft>
              <a:buClr>
                <a:srgbClr val="F1B600"/>
              </a:buClr>
              <a:buSzPct val="120000"/>
              <a:buFont typeface="Wingdings" pitchFamily="2" charset="2"/>
              <a:buChar char="q"/>
            </a:pPr>
            <a:r>
              <a:rPr lang="pt" sz="1800" b="0" i="0" strike="noStrike" cap="none" spc="0" baseline="0" dirty="0">
                <a:solidFill>
                  <a:srgbClr val="000000"/>
                </a:solidFill>
                <a:effectLst/>
                <a:latin typeface="Helvetica"/>
                <a:ea typeface="Helvetica"/>
                <a:cs typeface="Helvetica"/>
              </a:rPr>
              <a:t>Ter sempre um plano para lidar em segurança com situações em que necessita de entrar no local fechado</a:t>
            </a:r>
          </a:p>
          <a:p>
            <a:pPr marL="285750" indent="-285750">
              <a:lnSpc>
                <a:spcPts val="2400"/>
              </a:lnSpc>
              <a:spcBef>
                <a:spcPts val="600"/>
              </a:spcBef>
              <a:spcAft>
                <a:spcPts val="600"/>
              </a:spcAft>
              <a:buClr>
                <a:srgbClr val="F1B600"/>
              </a:buClr>
              <a:buSzPct val="120000"/>
              <a:buFont typeface="Wingdings" pitchFamily="2" charset="2"/>
              <a:buChar char="q"/>
            </a:pPr>
            <a:r>
              <a:rPr lang="pt" sz="1800" b="0" i="0" strike="noStrike" cap="none" spc="0" baseline="0" dirty="0">
                <a:solidFill>
                  <a:srgbClr val="FF0000"/>
                </a:solidFill>
                <a:effectLst/>
                <a:latin typeface="Helvetica"/>
                <a:ea typeface="Helvetica"/>
                <a:cs typeface="Helvetica"/>
              </a:rPr>
              <a:t>Conclusões que ajudem à contextualização, a ser fornecidas pelo formador</a:t>
            </a:r>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287256" y="1365250"/>
            <a:ext cx="4127500" cy="4127500"/>
          </a:xfrm>
          <a:prstGeom prst="rect">
            <a:avLst/>
          </a:prstGeom>
        </p:spPr>
      </p:pic>
    </p:spTree>
    <p:extLst>
      <p:ext uri="{BB962C8B-B14F-4D97-AF65-F5344CB8AC3E}">
        <p14:creationId xmlns:p14="http://schemas.microsoft.com/office/powerpoint/2010/main" val="3697142903"/>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r>
              <a:rPr lang="pt" b="1" i="0" strike="noStrike" cap="none" spc="0" baseline="0" dirty="0">
                <a:solidFill>
                  <a:srgbClr val="F6A317"/>
                </a:solidFill>
                <a:effectLst/>
                <a:latin typeface="Helvetica"/>
                <a:ea typeface="Helvetica"/>
                <a:cs typeface="Helvetica"/>
              </a:rPr>
              <a:t>SLIDE VAZIO</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p:txBody>
          <a:bodyPr/>
          <a:lstStyle/>
          <a:p>
            <a:pPr>
              <a:lnSpc>
                <a:spcPts val="2400"/>
              </a:lnSpc>
            </a:pPr>
            <a:r>
              <a:rPr lang="pt" sz="1800" b="0" i="0" strike="noStrike" cap="none" spc="0" baseline="0" dirty="0">
                <a:solidFill>
                  <a:srgbClr val="000000"/>
                </a:solidFill>
                <a:effectLst/>
                <a:latin typeface="Helvetica"/>
                <a:ea typeface="Helvetica"/>
                <a:cs typeface="Helvetica"/>
              </a:rPr>
              <a:t>Sirva-se deste slide para criar material de formação personalizado para cada ambiente/contexto de trabalho.</a:t>
            </a:r>
          </a:p>
          <a:p>
            <a:pPr>
              <a:lnSpc>
                <a:spcPts val="2400"/>
              </a:lnSpc>
            </a:pPr>
            <a:r>
              <a:rPr lang="pt" sz="1800" b="0" i="0" strike="noStrike" cap="none" spc="0" baseline="0" dirty="0">
                <a:solidFill>
                  <a:srgbClr val="000000"/>
                </a:solidFill>
                <a:effectLst/>
                <a:latin typeface="Helvetica"/>
                <a:ea typeface="Helvetica"/>
                <a:cs typeface="Helvetica"/>
              </a:rPr>
              <a:t>Para alterar a imagem, clique no botão direito do rato &gt; alterar imagem &gt; de ficheiro.</a:t>
            </a:r>
          </a:p>
          <a:p>
            <a:pPr>
              <a:lnSpc>
                <a:spcPts val="2400"/>
              </a:lnSpc>
            </a:pPr>
            <a:r>
              <a:rPr lang="pt" sz="1800" b="0" i="0" strike="noStrike" cap="none" spc="0" baseline="0" dirty="0">
                <a:solidFill>
                  <a:srgbClr val="000000"/>
                </a:solidFill>
                <a:effectLst/>
                <a:latin typeface="Helvetica"/>
                <a:ea typeface="Helvetica"/>
                <a:cs typeface="Helvetica"/>
              </a:rPr>
              <a:t>Para criar mais slides, clique no separador 'Novo Slide' na tabela acima.</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947529836"/>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8660670" cy="850900"/>
          </a:xfrm>
        </p:spPr>
        <p:txBody>
          <a:bodyPr/>
          <a:lstStyle/>
          <a:p>
            <a:r>
              <a:rPr lang="pt" b="1" i="0" strike="noStrike" cap="none" spc="0" baseline="0" dirty="0">
                <a:solidFill>
                  <a:srgbClr val="F6A317"/>
                </a:solidFill>
                <a:effectLst/>
                <a:latin typeface="Helvetica"/>
                <a:ea typeface="Helvetica"/>
                <a:cs typeface="Helvetica"/>
              </a:rPr>
              <a:t>MATERIAIS DE APRENDIZAGEM ADICIONAIS</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a:solidFill>
                  <a:srgbClr val="000000"/>
                </a:solidFill>
                <a:effectLst/>
                <a:latin typeface="Helvetica"/>
                <a:ea typeface="Helvetica"/>
                <a:cs typeface="Helvetica"/>
                <a:hlinkClick r:id="rId3" history="0"/>
              </a:rPr>
              <a:t>Guia de Boas Práticas NEPSI</a:t>
            </a:r>
          </a:p>
          <a:p>
            <a:pPr marL="285750" indent="-285750">
              <a:lnSpc>
                <a:spcPts val="2300"/>
              </a:lnSpc>
              <a:spcBef>
                <a:spcPts val="600"/>
              </a:spcBef>
              <a:spcAft>
                <a:spcPts val="600"/>
              </a:spcAft>
              <a:buSzPct val="130000"/>
              <a:buFont typeface="Arial" panose="020B0604020202020204" pitchFamily="34" charset="0"/>
              <a:buChar char="•"/>
            </a:pPr>
            <a:r>
              <a:rPr lang="pt" sz="1600" b="0" i="0" strike="noStrike" cap="none" spc="0" baseline="0">
                <a:solidFill>
                  <a:srgbClr val="000000"/>
                </a:solidFill>
                <a:effectLst/>
                <a:latin typeface="Helvetica"/>
                <a:ea typeface="Helvetica"/>
                <a:cs typeface="Helvetica"/>
                <a:hlinkClick r:id="rId4" history="0"/>
              </a:rPr>
              <a:t>Guia para PMEs da NEPSI</a:t>
            </a:r>
          </a:p>
        </p:txBody>
      </p:sp>
      <p:sp>
        <p:nvSpPr>
          <p:cNvPr id="4" name="Rounded Rectangle 3">
            <a:extLst>
              <a:ext uri="{FF2B5EF4-FFF2-40B4-BE49-F238E27FC236}">
                <a16:creationId xmlns:a16="http://schemas.microsoft.com/office/drawing/2014/main" id="{F7893D7C-3663-E843-BD9F-D8A29E67A4E2}"/>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F847176E-8490-B540-BA3B-9AB4076A48C6}"/>
              </a:ext>
            </a:extLst>
          </p:cNvPr>
          <p:cNvSpPr/>
          <p:nvPr/>
        </p:nvSpPr>
        <p:spPr>
          <a:xfrm>
            <a:off x="1088454" y="5260550"/>
            <a:ext cx="10022946" cy="441788"/>
          </a:xfrm>
          <a:prstGeom prst="rect">
            <a:avLst/>
          </a:prstGeom>
          <a:noFill/>
          <a:ln>
            <a:noFill/>
          </a:ln>
        </p:spPr>
        <p:txBody>
          <a:bodyPr wrap="square" anchor="ctr">
            <a:spAutoFit/>
          </a:bodyPr>
          <a:lstStyle/>
          <a:p>
            <a:pPr>
              <a:lnSpc>
                <a:spcPts val="3000"/>
              </a:lnSpc>
              <a:spcBef>
                <a:spcPts val="1200"/>
              </a:spcBef>
              <a:spcAft>
                <a:spcPts val="1200"/>
              </a:spcAft>
              <a:buSzPct val="130000"/>
            </a:pPr>
            <a:r>
              <a:rPr lang="pt" b="0" i="0" strike="noStrike" cap="none" spc="0" baseline="0" dirty="0">
                <a:solidFill>
                  <a:srgbClr val="000000"/>
                </a:solidFill>
                <a:effectLst/>
                <a:latin typeface="Calibri"/>
                <a:ea typeface="Calibri"/>
                <a:cs typeface="Calibri"/>
              </a:rPr>
              <a:t>Visite a </a:t>
            </a:r>
            <a:r>
              <a:rPr lang="pt" b="1" i="0" strike="noStrike" cap="none" spc="0" baseline="0" dirty="0">
                <a:solidFill>
                  <a:srgbClr val="000000"/>
                </a:solidFill>
                <a:effectLst/>
                <a:latin typeface="Calibri"/>
                <a:ea typeface="Calibri"/>
                <a:cs typeface="Calibri"/>
              </a:rPr>
              <a:t>Plataforma de E-Learning da NEPSI</a:t>
            </a:r>
            <a:r>
              <a:rPr lang="pt" b="0" i="0" strike="noStrike" cap="none" spc="0" baseline="0" dirty="0">
                <a:solidFill>
                  <a:srgbClr val="000000"/>
                </a:solidFill>
                <a:effectLst/>
                <a:latin typeface="Calibri"/>
                <a:ea typeface="Calibri"/>
                <a:cs typeface="Calibri"/>
              </a:rPr>
              <a:t> em </a:t>
            </a:r>
            <a:r>
              <a:rPr lang="pt" b="0" i="0" strike="noStrike" cap="none" spc="0" baseline="0" dirty="0">
                <a:solidFill>
                  <a:srgbClr val="000000"/>
                </a:solidFill>
                <a:effectLst/>
                <a:latin typeface="Calibri"/>
                <a:ea typeface="Calibri"/>
                <a:cs typeface="Calibri"/>
                <a:hlinkClick r:id="rId5" history="0"/>
              </a:rPr>
              <a:t>training.nepsi.eu</a:t>
            </a:r>
            <a:r>
              <a:rPr lang="pt" b="0" i="0" strike="noStrike" cap="none" spc="0" baseline="0" dirty="0">
                <a:solidFill>
                  <a:srgbClr val="000000"/>
                </a:solidFill>
                <a:effectLst/>
                <a:latin typeface="Calibri"/>
                <a:ea typeface="Calibri"/>
                <a:cs typeface="Calibri"/>
              </a:rPr>
              <a:t> para mais informações acerca da RCS</a:t>
            </a:r>
          </a:p>
        </p:txBody>
      </p:sp>
    </p:spTree>
    <p:extLst>
      <p:ext uri="{BB962C8B-B14F-4D97-AF65-F5344CB8AC3E}">
        <p14:creationId xmlns:p14="http://schemas.microsoft.com/office/powerpoint/2010/main" val="260423148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d8ecf516-e360-4672-81b9-68723bedb71f" xsi:nil="true"/>
    <lcf76f155ced4ddcb4097134ff3c332f xmlns="6d9d7403-2d8c-4818-ae25-2c5629bc733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7D545FEE-AD81-4023-B6AC-5CAEA335ED97}">
  <ds:schemaRefs>
    <ds:schemaRef ds:uri="http://purl.org/dc/dcmitype/"/>
    <ds:schemaRef ds:uri="d8ecf516-e360-4672-81b9-68723bedb71f"/>
    <ds:schemaRef ds:uri="6d9d7403-2d8c-4818-ae25-2c5629bc7330"/>
    <ds:schemaRef ds:uri="http://schemas.microsoft.com/office/2006/documentManagement/types"/>
    <ds:schemaRef ds:uri="http://purl.org/dc/terms/"/>
    <ds:schemaRef ds:uri="http://www.w3.org/XML/1998/namespace"/>
    <ds:schemaRef ds:uri="http://purl.org/dc/elements/1.1/"/>
    <ds:schemaRef ds:uri="http://schemas.microsoft.com/office/infopath/2007/PartnerControls"/>
    <ds:schemaRef ds:uri="http://schemas.openxmlformats.org/package/2006/metadata/core-properties"/>
    <ds:schemaRef ds:uri="http://schemas.microsoft.com/office/2006/metadata/properties"/>
  </ds:schemaRefs>
</ds:datastoreItem>
</file>

<file path=customXml/itemProps2.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3.xml><?xml version="1.0" encoding="utf-8"?>
<ds:datastoreItem xmlns:ds="http://schemas.openxmlformats.org/officeDocument/2006/customXml" ds:itemID="{EA7551E7-6DD7-4C8D-BB9F-A6B004380959}">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Office Theme</Template>
  <TotalTime>29</TotalTime>
  <Words>1071</Words>
  <Application>Microsoft Macintosh PowerPoint</Application>
  <PresentationFormat>Widescreen</PresentationFormat>
  <Paragraphs>74</Paragraphs>
  <Slides>12</Slides>
  <Notes>9</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42</cp:revision>
  <dcterms:created xsi:type="dcterms:W3CDTF">2020-07-22T09:08:33Z</dcterms:created>
  <dcterms:modified xsi:type="dcterms:W3CDTF">2024-11-13T11:30:22Z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