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6259"/>
  </p:normalViewPr>
  <p:slideViewPr>
    <p:cSldViewPr snapToGrid="0" snapToObjects="1">
      <p:cViewPr varScale="1">
        <p:scale>
          <a:sx n="91" d="100"/>
          <a:sy n="91" d="100"/>
        </p:scale>
        <p:origin x="182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A exposição excessiva à sílica cristalina respirável (RCS) pode conduzir a graves problemas de saúde para os trabalhadores a longo prazo. É por esta razão que é importante que todos os trabalhadores estejam cientes das boas práticas que limitam ou eliminam a exposição ao pó de sílica.</a:t>
            </a:r>
          </a:p>
          <a:p>
            <a:endParaRPr lang="en-US"/>
          </a:p>
          <a:p>
            <a:r>
              <a:rPr lang="pt" sz="1800" b="0" i="0" strike="noStrike" cap="none" spc="0" baseline="0">
                <a:solidFill>
                  <a:srgbClr val="000000"/>
                </a:solidFill>
                <a:effectLst/>
                <a:latin typeface="Calibri"/>
                <a:ea typeface="Calibri"/>
                <a:cs typeface="Calibri"/>
              </a:rPr>
              <a:t>Esta formação fornece informações e orientações acerca da ventilação geral de ambientes que contêm sílica cristalina.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200" b="0" i="0" strike="noStrike" cap="none" spc="0" baseline="0">
                <a:solidFill>
                  <a:srgbClr val="000000"/>
                </a:solidFill>
                <a:effectLst/>
                <a:latin typeface="Calibri"/>
                <a:ea typeface="Calibri"/>
                <a:cs typeface="Calibri"/>
              </a:rPr>
              <a:t>A ventilação é uma parte vital para a manutenção da qualidade do ar no ambiente de trabalho. Um sistema de ventilação de exaustão local devidamente concebido é uma das formas mais eficazes de ajudar a reduzir a exposição ao pó de sílica quando a produção de pó não pode ser evitada através do fecho do sistema ou métodos humedecidos.</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Existem três principais tipos de ventilação. A ventilação por exaustão local é por norma considerada o tipo de ventilação mais eficaz e deve ser sempre utilizada desde que esteja disponível.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t" sz="1000" b="0" i="0" strike="noStrike" cap="none" spc="0" baseline="0">
                <a:solidFill>
                  <a:srgbClr val="000000"/>
                </a:solidFill>
                <a:effectLst/>
                <a:latin typeface="Helvetica"/>
                <a:ea typeface="Helvetica"/>
                <a:cs typeface="Helvetica"/>
              </a:rPr>
              <a:t>Este pacote de formação foi desenvolvido como uma parte integrante do Guia de Boas Práticas da NEPSI - visite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8686801" y="429114"/>
            <a:ext cx="31305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t" sz="1400" b="1" i="0" strike="noStrike" cap="none" spc="0" baseline="0" dirty="0">
                <a:solidFill>
                  <a:srgbClr val="F6A317"/>
                </a:solidFill>
                <a:effectLst/>
                <a:latin typeface="Helvetica"/>
                <a:ea typeface="Helvetica"/>
                <a:cs typeface="Helvetica"/>
              </a:rPr>
              <a:t>FORMAÇÃO EM BOAS PRÁTICAS DE VENTILAÇÃO E SISTEMAS </a:t>
            </a:r>
            <a:br>
              <a:rPr lang="pt" sz="1400" b="1" i="0" strike="noStrike" cap="none" spc="0" baseline="0" dirty="0">
                <a:solidFill>
                  <a:srgbClr val="F6A317"/>
                </a:solidFill>
                <a:effectLst/>
                <a:latin typeface="Helvetica"/>
                <a:ea typeface="Helvetica"/>
                <a:cs typeface="Helvetica"/>
              </a:rPr>
            </a:br>
            <a:r>
              <a:rPr lang="pt" sz="1400" b="1" i="0" strike="noStrike" cap="none" spc="0" baseline="0" dirty="0">
                <a:solidFill>
                  <a:srgbClr val="F6A317"/>
                </a:solidFill>
                <a:effectLst/>
                <a:latin typeface="Helvetica"/>
                <a:ea typeface="Helvetica"/>
                <a:cs typeface="Helvetica"/>
              </a:rPr>
              <a:t>DE VENTILAÇÃO</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424069"/>
            <a:ext cx="6131244" cy="1409377"/>
          </a:xfrm>
        </p:spPr>
        <p:txBody>
          <a:bodyPr anchor="t"/>
          <a:lstStyle/>
          <a:p>
            <a:pPr>
              <a:lnSpc>
                <a:spcPct val="100000"/>
              </a:lnSpc>
            </a:pPr>
            <a:r>
              <a:rPr lang="pt" sz="2800" b="1" i="0" strike="noStrike" cap="none" spc="0" baseline="0" dirty="0">
                <a:solidFill>
                  <a:srgbClr val="FFFFFF"/>
                </a:solidFill>
                <a:effectLst/>
                <a:latin typeface="Helvetica"/>
                <a:ea typeface="Helvetica"/>
                <a:cs typeface="Helvetica"/>
              </a:rPr>
              <a:t>FORMAÇÃO EM BOAS PRÁTICAS DE VENTILAÇÃO E SISTEMAS </a:t>
            </a:r>
            <a:br>
              <a:rPr lang="pt" sz="2800" b="1" i="0" strike="noStrike" cap="none" spc="0" baseline="0" dirty="0">
                <a:solidFill>
                  <a:srgbClr val="FFFFFF"/>
                </a:solidFill>
                <a:effectLst/>
                <a:latin typeface="Helvetica"/>
                <a:ea typeface="Helvetica"/>
                <a:cs typeface="Helvetica"/>
              </a:rPr>
            </a:br>
            <a:r>
              <a:rPr lang="pt" sz="2800" b="1" i="0" strike="noStrike" cap="none" spc="0" baseline="0" dirty="0">
                <a:solidFill>
                  <a:srgbClr val="FFFFFF"/>
                </a:solidFill>
                <a:effectLst/>
                <a:latin typeface="Helvetica"/>
                <a:ea typeface="Helvetica"/>
                <a:cs typeface="Helvetica"/>
              </a:rPr>
              <a:t>DE VENTILAÇÃO</a:t>
            </a:r>
          </a:p>
        </p:txBody>
      </p:sp>
      <p:sp>
        <p:nvSpPr>
          <p:cNvPr id="2" name="Rectangle 1">
            <a:extLst>
              <a:ext uri="{FF2B5EF4-FFF2-40B4-BE49-F238E27FC236}">
                <a16:creationId xmlns:a16="http://schemas.microsoft.com/office/drawing/2014/main" id="{0B4C9CAB-7986-7246-85DA-293E0C28CCC7}"/>
              </a:ext>
            </a:extLst>
          </p:cNvPr>
          <p:cNvSpPr/>
          <p:nvPr/>
        </p:nvSpPr>
        <p:spPr>
          <a:xfrm>
            <a:off x="7869382" y="346364"/>
            <a:ext cx="4003963" cy="902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2800" dirty="0"/>
              <a:t>PREÂMBULO (PARA O FORMADOR)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t-BR" sz="1800" dirty="0">
                <a:latin typeface="Helvetica"/>
                <a:cs typeface="Helvetica"/>
              </a:rPr>
              <a:t>Como parte do programa de formação de implementação de Boas Práticas, a NEPSI tem vindo a desenvolver um conjunto de recursos educacionais.</a:t>
            </a:r>
          </a:p>
          <a:p>
            <a:pPr>
              <a:lnSpc>
                <a:spcPts val="2400"/>
              </a:lnSpc>
            </a:pPr>
            <a:r>
              <a:rPr lang="pt-BR" sz="1800" dirty="0">
                <a:latin typeface="Helvetica"/>
                <a:cs typeface="Helvetica"/>
              </a:rPr>
              <a:t>Cada pacote de formação, em PowerPoint, trata um tópico relevante para os trabalhadores de todas as indústrias que utilizam materiais que contêm sílica cristalina. Os pacotes fornecem informações acerca dos riscos da exposição ao pó relacionados a cada tópico, bem como, quais as boas práticas e medidas disponíveis para redução dos mesmos. O propósito desta formação é informar e educar os trabalhadores para os ajudar a utilizar as medidas de controlo eficazmente e reduzir a sua exposição à sílica cristalina respirável (RCS) no local de trabalho.</a:t>
            </a:r>
          </a:p>
          <a:p>
            <a:pPr>
              <a:lnSpc>
                <a:spcPts val="2400"/>
              </a:lnSpc>
            </a:pPr>
            <a:r>
              <a:rPr lang="pt-BR" sz="1800" dirty="0">
                <a:latin typeface="Helvetica"/>
                <a:cs typeface="Helvetica"/>
              </a:rPr>
              <a:t>Utilize o modelo em branco e respetivos espaços reservados para adicionar informação relevante a este pacote de formação conforme seja necessário.</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POR FAVOR, TOME 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t" sz="1800" b="0" i="0" strike="noStrike" cap="none" spc="0" baseline="0" dirty="0">
                <a:solidFill>
                  <a:srgbClr val="000000"/>
                </a:solidFill>
                <a:effectLst/>
                <a:latin typeface="Helvetica"/>
                <a:ea typeface="Helvetica"/>
                <a:cs typeface="Helvetica"/>
              </a:rPr>
              <a:t>A informação de formação contida neste PowerPoint é de natureza consultiva e informativa. Não constitui uma norma ou regulamento, e não cria novas obrigações legais nem altera as obrigações existentes definidas pela legislação e política de saúde.</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INTRODUÇÃO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pt" sz="1800" b="1" i="0" strike="noStrike" cap="none" spc="0" baseline="0" dirty="0">
                <a:solidFill>
                  <a:srgbClr val="000000"/>
                </a:solidFill>
                <a:effectLst/>
                <a:latin typeface="Helvetica"/>
                <a:ea typeface="Helvetica"/>
                <a:cs typeface="Helvetica"/>
              </a:rPr>
              <a:t>Aprender a proteger-se contra os perigos relacionados com o trabalho é uma prioridade.</a:t>
            </a:r>
          </a:p>
          <a:p>
            <a:r>
              <a:rPr lang="pt" sz="1800" b="0" i="0" strike="noStrike" cap="none" spc="0" baseline="0" dirty="0">
                <a:solidFill>
                  <a:srgbClr val="000000"/>
                </a:solidFill>
                <a:effectLst/>
                <a:latin typeface="Helvetica"/>
                <a:ea typeface="Helvetica"/>
                <a:cs typeface="Helvetica"/>
              </a:rPr>
              <a:t>Nesta formação de PowerPoint aprenderá sobre:</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Os três tipos de sistemas de ventilação em utilização para reduzir o risco de os trabalhadores serem expostos ao pó sílica cristalina respirável (RCS)</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Boas práticas de ventilação</a:t>
            </a:r>
          </a:p>
          <a:p>
            <a:pPr marL="285750" indent="-285750">
              <a:buFont typeface="Arial" panose="020B0604020202020204" pitchFamily="34" charset="0"/>
              <a:buChar char="•"/>
            </a:pPr>
            <a:r>
              <a:rPr lang="pt" sz="1800" b="0" i="0" strike="noStrike" cap="none" spc="0" baseline="0" dirty="0">
                <a:solidFill>
                  <a:srgbClr val="FF0000"/>
                </a:solidFill>
                <a:effectLst/>
                <a:latin typeface="Helvetica"/>
                <a:ea typeface="Helvetica"/>
                <a:cs typeface="Helvetica"/>
              </a:rPr>
              <a:t>Texto a ser preenchido pelo formador - caso tenha adicionado um slide personalizado, insira uma breve visão geral do material para contexto</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2" cy="850900"/>
          </a:xfrm>
        </p:spPr>
        <p:txBody>
          <a:bodyPr/>
          <a:lstStyle/>
          <a:p>
            <a:r>
              <a:rPr lang="pt" sz="2800" b="1" i="0" strike="noStrike" cap="none" spc="0" baseline="0" dirty="0">
                <a:solidFill>
                  <a:srgbClr val="F6A317"/>
                </a:solidFill>
                <a:effectLst/>
                <a:latin typeface="Helvetica"/>
                <a:ea typeface="Helvetica"/>
                <a:cs typeface="Helvetica"/>
              </a:rPr>
              <a:t>TÉCNICAS DE CONTROLO DE POEIRAS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A ventilação (e extração) é uma das cinco principais técnicas de controlo do pó.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BOA HIGIENIZAÇÃO / GESTÃO DOMÉSTICA</a:t>
            </a:r>
          </a:p>
          <a:p>
            <a:r>
              <a:rPr lang="pt" sz="1200" b="0" i="0" strike="noStrike" cap="none" spc="0" baseline="0">
                <a:solidFill>
                  <a:srgbClr val="000000"/>
                </a:solidFill>
                <a:effectLst/>
                <a:latin typeface="Calibri"/>
                <a:ea typeface="Calibri"/>
                <a:cs typeface="Calibri"/>
              </a:rPr>
              <a:t>Lavar a roupa do trabalho e aspirar o pó produzido pelos processos impede a acumulação de pó com o tempo - um espaço de trabalho limpo é um espaço seguro</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FECHADO</a:t>
            </a:r>
          </a:p>
          <a:p>
            <a:pPr>
              <a:spcAft>
                <a:spcPts val="300"/>
              </a:spcAft>
            </a:pPr>
            <a:r>
              <a:rPr lang="pt" sz="1200" b="0" i="0" strike="noStrike" cap="none" spc="0" baseline="0">
                <a:solidFill>
                  <a:srgbClr val="000000"/>
                </a:solidFill>
                <a:effectLst/>
                <a:latin typeface="Calibri"/>
                <a:ea typeface="Calibri"/>
                <a:cs typeface="Calibri"/>
              </a:rPr>
              <a:t>Realizar processos de produção de RCS num ambiente fechado previne a exposição ao pó na sua origem</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EXTRAÇÃO / VENTILAÇÃO</a:t>
            </a:r>
          </a:p>
          <a:p>
            <a:pPr>
              <a:spcAft>
                <a:spcPts val="300"/>
              </a:spcAft>
            </a:pPr>
            <a:r>
              <a:rPr lang="pt" sz="1200" b="0" i="0" strike="noStrike" cap="none" spc="0" baseline="0">
                <a:solidFill>
                  <a:srgbClr val="000000"/>
                </a:solidFill>
                <a:effectLst/>
                <a:latin typeface="Calibri"/>
                <a:ea typeface="Calibri"/>
                <a:cs typeface="Calibri"/>
              </a:rPr>
              <a:t>Captura a RCS na fonte, antes de ficarmos expostos a esta, além disso, faz a substituição do ar contaminado por ar limpo.</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EQUIPAMENTO DE PROTEÇÃO</a:t>
            </a:r>
          </a:p>
          <a:p>
            <a:r>
              <a:rPr lang="pt" sz="1200" b="0" i="0" strike="noStrike" cap="none" spc="0" baseline="0">
                <a:solidFill>
                  <a:srgbClr val="000000"/>
                </a:solidFill>
                <a:effectLst/>
                <a:latin typeface="Calibri"/>
                <a:ea typeface="Calibri"/>
                <a:cs typeface="Calibri"/>
              </a:rPr>
              <a:t>EPI (por exemplo, máscaras) protegem os trabalhadores do pó quando todas a outras medidas de controlo se tornam insuficientes ao controlo dos riscos de exposição</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ÁGUA</a:t>
            </a:r>
          </a:p>
          <a:p>
            <a:pPr>
              <a:spcAft>
                <a:spcPts val="300"/>
              </a:spcAft>
            </a:pPr>
            <a:r>
              <a:rPr lang="pt" sz="1200" b="0" i="0" strike="noStrike" cap="none" spc="0" baseline="0">
                <a:solidFill>
                  <a:srgbClr val="000000"/>
                </a:solidFill>
                <a:effectLst/>
                <a:latin typeface="Calibri"/>
                <a:ea typeface="Calibri"/>
                <a:cs typeface="Calibri"/>
              </a:rPr>
              <a:t>Manter os processos humedecidos evita que o pó seja transportado pelo ar, dado que, as partículas são capturadas através da água</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445386"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RISCOS INERENTES A ESTA ATIVIDADE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852156" cy="2938988"/>
          </a:xfrm>
        </p:spPr>
        <p:txBody>
          <a:bodyPr anchor="t"/>
          <a:lstStyle/>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 bom funcionamento deste equipamento é essencial para que nos possamos proteger da RCS</a:t>
            </a:r>
          </a:p>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exposição prolongada a níveis elevados de RCS pode causar doenças pulmonares incapacitantes</a:t>
            </a:r>
          </a:p>
          <a:p>
            <a:pPr>
              <a:lnSpc>
                <a:spcPts val="2400"/>
              </a:lnSpc>
            </a:pPr>
            <a:r>
              <a:rPr lang="pt" sz="1800" b="0" i="0" strike="noStrike" cap="none" spc="0" baseline="0" dirty="0">
                <a:solidFill>
                  <a:srgbClr val="000000"/>
                </a:solidFill>
                <a:effectLst/>
                <a:latin typeface="Helvetica"/>
                <a:ea typeface="Helvetica"/>
                <a:cs typeface="Helvetica"/>
              </a:rPr>
              <a:t>É importante que nos protejamos da exposição a este pó transportado pelo ar todos os dias. </a:t>
            </a:r>
          </a:p>
          <a:p>
            <a:pPr>
              <a:lnSpc>
                <a:spcPts val="2400"/>
              </a:lnSpc>
            </a:pPr>
            <a:r>
              <a:rPr lang="pt" sz="1800" b="0" i="0" strike="noStrike" cap="none" spc="0" baseline="0" dirty="0">
                <a:solidFill>
                  <a:srgbClr val="000000"/>
                </a:solidFill>
                <a:effectLst/>
                <a:latin typeface="Helvetica"/>
                <a:ea typeface="Helvetica"/>
                <a:cs typeface="Helvetica"/>
              </a:rPr>
              <a:t>Se hoje seguirmos boas práticas estamos a proteger a nossa saúde no futuro.</a:t>
            </a:r>
          </a:p>
          <a:p>
            <a:pPr>
              <a:lnSpc>
                <a:spcPts val="2400"/>
              </a:lnSpc>
            </a:pPr>
            <a:r>
              <a:rPr lang="pt" sz="1800" b="0" i="0" strike="noStrike" cap="none" spc="0" baseline="0" dirty="0">
                <a:solidFill>
                  <a:srgbClr val="000000"/>
                </a:solidFill>
                <a:effectLst/>
                <a:latin typeface="Helvetica"/>
                <a:ea typeface="Helvetica"/>
                <a:cs typeface="Helvetica"/>
              </a:rPr>
              <a:t>Como irá passar a sua reforma?</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p:txBody>
          <a:bodyPr/>
          <a:lstStyle/>
          <a:p>
            <a:pPr>
              <a:lnSpc>
                <a:spcPct val="100000"/>
              </a:lnSpc>
            </a:pPr>
            <a:r>
              <a:rPr lang="pt" sz="2800" b="1" i="0" strike="noStrike" cap="none" spc="0" baseline="0" dirty="0">
                <a:solidFill>
                  <a:srgbClr val="F6A317"/>
                </a:solidFill>
                <a:effectLst/>
                <a:latin typeface="Helvetica"/>
                <a:ea typeface="Helvetica"/>
                <a:cs typeface="Helvetica"/>
              </a:rPr>
              <a:t>COMO É QUE A VENTILAÇÃO REDUZ OS NÍVEIS DE RCS</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spcAft>
                <a:spcPts val="1000"/>
              </a:spcAft>
            </a:pPr>
            <a:r>
              <a:rPr lang="pt" sz="1800" b="0" i="0" strike="noStrike" cap="none" spc="0" baseline="0" dirty="0">
                <a:solidFill>
                  <a:srgbClr val="000000"/>
                </a:solidFill>
                <a:effectLst/>
                <a:latin typeface="Helvetica"/>
                <a:ea typeface="Helvetica"/>
                <a:cs typeface="Helvetica"/>
              </a:rPr>
              <a:t>A ventilação é utilizada para reduzir o risco de exposição dos trabalhadores às partículas suspensas, incluindo a sílica respirável.</a:t>
            </a:r>
          </a:p>
          <a:p>
            <a:pPr>
              <a:spcAft>
                <a:spcPts val="1000"/>
              </a:spcAft>
            </a:pPr>
            <a:r>
              <a:rPr lang="pt" sz="1800" b="0" i="0" strike="noStrike" cap="none" spc="0" baseline="0" dirty="0">
                <a:solidFill>
                  <a:srgbClr val="000000"/>
                </a:solidFill>
                <a:effectLst/>
                <a:latin typeface="Helvetica"/>
                <a:ea typeface="Helvetica"/>
                <a:cs typeface="Helvetica"/>
              </a:rPr>
              <a:t>O propósito da ventilação de sistemas é o de proteger os trabalhadores ao:</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Capturar o pó em suspensão no ar, resultante dos processos de trabalho, antes ficarmos expostos ao mesmo</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Assegurar a qualidade do ar ao substituir o ar contaminado pelo ar limpo</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356842" y="5603249"/>
            <a:ext cx="5327648" cy="305105"/>
          </a:xfrm>
          <a:prstGeom prst="rect">
            <a:avLst/>
          </a:prstGeom>
          <a:noFill/>
        </p:spPr>
        <p:txBody>
          <a:bodyPr wrap="none" rtlCol="0">
            <a:spAutoFit/>
          </a:bodyPr>
          <a:lstStyle/>
          <a:p>
            <a:r>
              <a:rPr lang="pt" sz="1400" b="0" i="0" strike="noStrike" cap="none" spc="0" baseline="0">
                <a:solidFill>
                  <a:srgbClr val="000000"/>
                </a:solidFill>
                <a:effectLst/>
                <a:latin typeface="Helvetica"/>
                <a:ea typeface="Helvetica"/>
                <a:cs typeface="Helvetica"/>
              </a:rPr>
              <a:t>Sistema de ventilação e captura de pó embutido nas ferramentas</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TIPOS DE VENTILAÇÃO</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568139" cy="3682369"/>
          </a:xfrm>
        </p:spPr>
        <p:txBody>
          <a:bodyPr anchor="t"/>
          <a:lstStyle/>
          <a:p>
            <a:pPr>
              <a:spcAft>
                <a:spcPts val="1000"/>
              </a:spcAft>
            </a:pPr>
            <a:r>
              <a:rPr lang="pt" sz="1800" b="0" i="0" strike="noStrike" cap="none" spc="0" baseline="0" dirty="0">
                <a:solidFill>
                  <a:srgbClr val="000000"/>
                </a:solidFill>
                <a:effectLst/>
                <a:latin typeface="Helvetica"/>
                <a:ea typeface="Helvetica"/>
                <a:cs typeface="Helvetica"/>
              </a:rPr>
              <a:t>Existem três tipos de sistemas de ventilação os quais têm diferentes funções:</a:t>
            </a:r>
          </a:p>
          <a:p>
            <a:pPr marL="285750" indent="-285750">
              <a:buFont typeface="Arial" panose="020B0604020202020204" pitchFamily="34" charset="0"/>
              <a:buChar char="•"/>
            </a:pPr>
            <a:r>
              <a:rPr lang="pt" sz="1800" b="1" i="0" strike="noStrike" cap="none" spc="0" baseline="0" dirty="0">
                <a:solidFill>
                  <a:srgbClr val="000000"/>
                </a:solidFill>
                <a:effectLst/>
                <a:latin typeface="Helvetica"/>
                <a:ea typeface="Helvetica"/>
                <a:cs typeface="Helvetica"/>
              </a:rPr>
              <a:t>Ventilação natural</a:t>
            </a:r>
            <a:r>
              <a:rPr lang="pt" sz="1800" b="0" i="0" strike="noStrike" cap="none" spc="0" baseline="0" dirty="0">
                <a:solidFill>
                  <a:srgbClr val="000000"/>
                </a:solidFill>
                <a:effectLst/>
                <a:latin typeface="Helvetica"/>
                <a:ea typeface="Helvetica"/>
                <a:cs typeface="Helvetica"/>
              </a:rPr>
              <a:t> - (por exemplo, ar fresco das janelas, portas, etc.) permite o fluxo de ar, reduzindo naturalmente a concentração de contaminantes transportados pelo ar</a:t>
            </a:r>
          </a:p>
          <a:p>
            <a:pPr marL="285750" indent="-285750">
              <a:buFont typeface="Arial" panose="020B0604020202020204" pitchFamily="34" charset="0"/>
              <a:buChar char="•"/>
            </a:pPr>
            <a:r>
              <a:rPr lang="pt" sz="1800" b="1" i="0" strike="noStrike" cap="none" spc="0" baseline="0" dirty="0">
                <a:solidFill>
                  <a:srgbClr val="000000"/>
                </a:solidFill>
                <a:effectLst/>
                <a:latin typeface="Helvetica"/>
                <a:ea typeface="Helvetica"/>
                <a:cs typeface="Helvetica"/>
              </a:rPr>
              <a:t>Ventiladores de parede</a:t>
            </a:r>
            <a:r>
              <a:rPr lang="pt" sz="1800" b="0" i="0" strike="noStrike" cap="none" spc="0" baseline="0" dirty="0">
                <a:solidFill>
                  <a:srgbClr val="000000"/>
                </a:solidFill>
                <a:effectLst/>
                <a:latin typeface="Helvetica"/>
                <a:ea typeface="Helvetica"/>
                <a:cs typeface="Helvetica"/>
              </a:rPr>
              <a:t> - utilizados para criar um fluxo de ar através da parede, substituindo ar contaminado por ar limpo</a:t>
            </a:r>
          </a:p>
          <a:p>
            <a:pPr marL="285750" indent="-285750">
              <a:buFont typeface="Arial" panose="020B0604020202020204" pitchFamily="34" charset="0"/>
              <a:buChar char="•"/>
            </a:pPr>
            <a:r>
              <a:rPr lang="pt" sz="1800" b="1" i="0" strike="noStrike" cap="none" spc="0" baseline="0" dirty="0">
                <a:solidFill>
                  <a:srgbClr val="000000"/>
                </a:solidFill>
                <a:effectLst/>
                <a:latin typeface="Helvetica"/>
                <a:ea typeface="Helvetica"/>
                <a:cs typeface="Helvetica"/>
              </a:rPr>
              <a:t>Ventilação por exaustão</a:t>
            </a:r>
            <a:r>
              <a:rPr lang="pt" sz="1800" b="0" i="0" strike="noStrike" cap="none" spc="0" baseline="0" dirty="0">
                <a:solidFill>
                  <a:srgbClr val="000000"/>
                </a:solidFill>
                <a:effectLst/>
                <a:latin typeface="Helvetica"/>
                <a:ea typeface="Helvetica"/>
                <a:cs typeface="Helvetica"/>
              </a:rPr>
              <a:t> - utilizada para captar o pó transportado pelo ar antes de chegar à zona de respiração dos trabalhadores, sendo então extraído de forma segura</a:t>
            </a:r>
          </a:p>
          <a:p>
            <a:pPr marL="285750" indent="-285750">
              <a:buFont typeface="Arial" panose="020B0604020202020204" pitchFamily="34" charset="0"/>
              <a:buChar char="•"/>
            </a:pPr>
            <a:endParaRPr lang="en-US" sz="1800"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srcRect/>
          <a:stretch/>
        </p:blipFill>
        <p:spPr>
          <a:xfrm>
            <a:off x="6351718" y="1949295"/>
            <a:ext cx="5419725"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766556"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O QUE FAZER E O QUE NÃO FAZER EM RELAÇÃO À VENTILAÇÃO</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0708175" cy="3230407"/>
          </a:xfrm>
        </p:spPr>
        <p:txBody>
          <a:bodyPr/>
          <a:lstStyle/>
          <a:p>
            <a:r>
              <a:rPr lang="pt" sz="1600" b="1" i="0" strike="noStrike" cap="none" spc="0" baseline="0" dirty="0">
                <a:solidFill>
                  <a:srgbClr val="000000"/>
                </a:solidFill>
                <a:effectLst/>
                <a:latin typeface="Helvetica"/>
                <a:ea typeface="Helvetica"/>
                <a:cs typeface="Helvetica"/>
              </a:rPr>
              <a:t>CERTO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Utilizar os sistemas de ventilação sempre que estes se encontrem disponíveis</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Comunicar falhas e problemas relacionados com os sistemas de ventilação</a:t>
            </a:r>
          </a:p>
          <a:p>
            <a:pPr marL="285750" indent="-285750">
              <a:spcAft>
                <a:spcPts val="1000"/>
              </a:spcAft>
              <a:buSzPct val="85000"/>
              <a:buFont typeface=".Apple Color Emoji UI"/>
              <a:buChar char="✅"/>
            </a:pPr>
            <a:r>
              <a:rPr lang="pt" sz="1600" b="0" i="0" strike="noStrike" cap="none" spc="0" baseline="0" dirty="0">
                <a:solidFill>
                  <a:srgbClr val="FF0000"/>
                </a:solidFill>
                <a:effectLst/>
                <a:latin typeface="Helvetica"/>
                <a:ea typeface="Helvetica"/>
                <a:cs typeface="Helvetica"/>
              </a:rPr>
              <a:t>Texto para o formador - Adicione informações extra acerca da ventilação, no geral, e apropriadas ao contexto</a:t>
            </a:r>
          </a:p>
          <a:p>
            <a:r>
              <a:rPr lang="pt" sz="1600" b="1" i="0" strike="noStrike" cap="none" spc="0" baseline="0" dirty="0">
                <a:solidFill>
                  <a:srgbClr val="000000"/>
                </a:solidFill>
                <a:effectLst/>
                <a:latin typeface="Helvetica"/>
                <a:ea typeface="Helvetica"/>
                <a:cs typeface="Helvetica"/>
              </a:rPr>
              <a:t>ERRADO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Interferir com os sistemas de ventilação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Utilizar ventiladores portáteis que possam perturbar o fluxo de ar em torno dos sistemas de ventilação de exaustão, ou que possam perturbar a poeira assentada e fazer com que esta se torne transportável pelo ar</a:t>
            </a:r>
          </a:p>
          <a:p>
            <a:pPr marL="285750" indent="-285750">
              <a:buSzPct val="85000"/>
              <a:buFont typeface=".Apple Color Emoji UI"/>
              <a:buChar char="❌"/>
            </a:pPr>
            <a:r>
              <a:rPr lang="pt" sz="1600" b="0" i="0" strike="noStrike" cap="none" spc="0" baseline="0" dirty="0">
                <a:solidFill>
                  <a:srgbClr val="FF0000"/>
                </a:solidFill>
                <a:effectLst/>
                <a:latin typeface="Helvetica"/>
                <a:ea typeface="Helvetica"/>
                <a:cs typeface="Helvetica"/>
              </a:rPr>
              <a:t>Texto para o formador - Adicione informações extra acerca da ventilação, no geral, e apropriadas ao contexto</a:t>
            </a:r>
          </a:p>
          <a:p>
            <a:pPr marL="285750" indent="-285750">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SLIDE VAZIO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pt" sz="1800" b="0" i="0" strike="noStrike" cap="none" spc="0" baseline="0" dirty="0">
                <a:solidFill>
                  <a:srgbClr val="000000"/>
                </a:solidFill>
                <a:effectLst/>
                <a:latin typeface="Helvetica"/>
                <a:ea typeface="Helvetica"/>
                <a:cs typeface="Helvetica"/>
              </a:rPr>
              <a:t>Sirva-se deste slide para criar material de formação personalizado para cada ambiente/contexto de trabalho.</a:t>
            </a:r>
          </a:p>
          <a:p>
            <a:pPr>
              <a:lnSpc>
                <a:spcPts val="2400"/>
              </a:lnSpc>
            </a:pPr>
            <a:r>
              <a:rPr lang="pt" sz="1800" b="0" i="0" strike="noStrike" cap="none" spc="0" baseline="0" dirty="0">
                <a:solidFill>
                  <a:srgbClr val="000000"/>
                </a:solidFill>
                <a:effectLst/>
                <a:latin typeface="Helvetica"/>
                <a:ea typeface="Helvetica"/>
                <a:cs typeface="Helvetica"/>
              </a:rPr>
              <a:t>Para alterar a imagem, clique no botão direito do rato &gt; alterar imagem &gt; de ficheiro.</a:t>
            </a:r>
          </a:p>
          <a:p>
            <a:pPr>
              <a:lnSpc>
                <a:spcPts val="2400"/>
              </a:lnSpc>
            </a:pPr>
            <a:r>
              <a:rPr lang="pt" sz="1800" b="0" i="0" strike="noStrike" cap="none" spc="0" baseline="0" dirty="0">
                <a:solidFill>
                  <a:srgbClr val="000000"/>
                </a:solidFill>
                <a:effectLst/>
                <a:latin typeface="Helvetica"/>
                <a:ea typeface="Helvetica"/>
                <a:cs typeface="Helvetica"/>
              </a:rPr>
              <a:t>Para criar mais slides, clique no separador 'Novo Slide' na tabela acima.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CONCLUSÃO</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957665" cy="3682369"/>
          </a:xfrm>
        </p:spPr>
        <p:txBody>
          <a:bodyPr/>
          <a:lstStyle/>
          <a:p>
            <a:pPr>
              <a:lnSpc>
                <a:spcPts val="2400"/>
              </a:lnSpc>
              <a:spcBef>
                <a:spcPts val="600"/>
              </a:spcBef>
              <a:spcAft>
                <a:spcPts val="1000"/>
              </a:spcAft>
            </a:pPr>
            <a:r>
              <a:rPr lang="pt" sz="1800" b="0" i="0" strike="noStrike" cap="none" spc="0" baseline="0" dirty="0">
                <a:solidFill>
                  <a:srgbClr val="000000"/>
                </a:solidFill>
                <a:effectLst/>
                <a:latin typeface="Helvetica"/>
                <a:ea typeface="Helvetica"/>
                <a:cs typeface="Helvetica"/>
              </a:rPr>
              <a:t>A ventilação é uma parte fundamental do controlo de pó e ajuda a manter os níveis de qualidade do ar seguros.</a:t>
            </a:r>
          </a:p>
          <a:p>
            <a:pPr>
              <a:lnSpc>
                <a:spcPts val="2400"/>
              </a:lnSpc>
              <a:spcBef>
                <a:spcPts val="600"/>
              </a:spcBef>
              <a:spcAft>
                <a:spcPts val="1000"/>
              </a:spcAft>
            </a:pPr>
            <a:r>
              <a:rPr lang="pt" sz="1800" b="0" i="0" strike="noStrike" cap="none" spc="0" baseline="0" dirty="0">
                <a:solidFill>
                  <a:srgbClr val="000000"/>
                </a:solidFill>
                <a:effectLst/>
                <a:latin typeface="Helvetica"/>
                <a:ea typeface="Helvetica"/>
                <a:cs typeface="Helvetica"/>
              </a:rPr>
              <a:t>Não se esqueça de:</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Utilizar os sistemas de ventilação sempre que possível</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Não interferir no fluxo dos sistemas de ventilação</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Se suspeitar que os sistemas de ventilação não estão a funcionar corretamente, contacte o seu supervisor</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349171" cy="850900"/>
          </a:xfrm>
        </p:spPr>
        <p:txBody>
          <a:bodyPr/>
          <a:lstStyle/>
          <a:p>
            <a:r>
              <a:rPr lang="pt" sz="2800" b="1" i="0" strike="noStrike" cap="none" spc="0" baseline="0" dirty="0">
                <a:solidFill>
                  <a:srgbClr val="F6A317"/>
                </a:solidFill>
                <a:effectLst/>
                <a:latin typeface="Helvetica"/>
                <a:ea typeface="Helvetica"/>
                <a:cs typeface="Helvetica"/>
              </a:rPr>
              <a:t>RECURSOS ADICIONAIS DE APRENDIZAGEM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3" history="0"/>
              </a:rPr>
              <a:t>Boas Práticas Para a Ventilação Geral (Ficha de Trabalho 2.1.9)</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4" history="0"/>
              </a:rPr>
              <a:t>Guia de Boas Práticas NEPSI</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5" history="0"/>
              </a:rPr>
              <a:t>Guia para PMEs da NEPSI</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60550"/>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pt" b="0" i="0" strike="noStrike" cap="none" spc="0" baseline="0" dirty="0">
                <a:solidFill>
                  <a:srgbClr val="000000"/>
                </a:solidFill>
                <a:effectLst/>
                <a:latin typeface="Calibri"/>
                <a:ea typeface="Calibri"/>
                <a:cs typeface="Calibri"/>
              </a:rPr>
              <a:t>Visite a </a:t>
            </a:r>
            <a:r>
              <a:rPr lang="pt" b="1" i="0" strike="noStrike" cap="none" spc="0" baseline="0" dirty="0">
                <a:solidFill>
                  <a:srgbClr val="000000"/>
                </a:solidFill>
                <a:effectLst/>
                <a:latin typeface="Calibri"/>
                <a:ea typeface="Calibri"/>
                <a:cs typeface="Calibri"/>
              </a:rPr>
              <a:t>Plataforma de E-Learning da NEPSI</a:t>
            </a:r>
            <a:r>
              <a:rPr lang="pt" b="0" i="0" strike="noStrike" cap="none" spc="0" baseline="0" dirty="0">
                <a:solidFill>
                  <a:srgbClr val="000000"/>
                </a:solidFill>
                <a:effectLst/>
                <a:latin typeface="Calibri"/>
                <a:ea typeface="Calibri"/>
                <a:cs typeface="Calibri"/>
              </a:rPr>
              <a:t> em </a:t>
            </a:r>
            <a:r>
              <a:rPr lang="pt" b="0" i="0" strike="noStrike" cap="none" spc="0" baseline="0" dirty="0">
                <a:solidFill>
                  <a:srgbClr val="000000"/>
                </a:solidFill>
                <a:effectLst/>
                <a:latin typeface="Calibri"/>
                <a:ea typeface="Calibri"/>
                <a:cs typeface="Calibri"/>
                <a:hlinkClick r:id="rId6" history="0"/>
              </a:rPr>
              <a:t>training.nepsi.eu</a:t>
            </a:r>
            <a:r>
              <a:rPr lang="pt" b="0" i="0" strike="noStrike" cap="none" spc="0" baseline="0" dirty="0">
                <a:solidFill>
                  <a:srgbClr val="000000"/>
                </a:solidFill>
                <a:effectLst/>
                <a:latin typeface="Calibri"/>
                <a:ea typeface="Calibri"/>
                <a:cs typeface="Calibri"/>
              </a:rPr>
              <a:t> para mais informações acerca da RCS</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1701626-E36B-4072-82AC-830250D721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27</TotalTime>
  <Words>1135</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29</cp:revision>
  <dcterms:created xsi:type="dcterms:W3CDTF">2020-06-24T14:34:32Z</dcterms:created>
  <dcterms:modified xsi:type="dcterms:W3CDTF">2024-11-13T11:30:37Z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