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B71FCC1D-CF65-4ED1-B12E-9AE7C3CEB63F}" v="26" dt="2022-10-05T19:35:59.461"/>
    <p1510:client id="{E15100BF-C6BE-4831-9DFB-826AC7889645}" v="6" dt="2022-10-05T16:52:39.6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808080"/>
                </a:solidFill>
                <a:effectLst/>
                <a:latin typeface="+mn-lt"/>
                <a:ea typeface="Calibri"/>
                <a:cs typeface="Calibri"/>
              </a:rPr>
              <a:t>INFORMACJA O DOZWOLONYM UŻYTKU: Niniejszy dokument może zawierać materiały chronione prawami autorskimi, których użycie nie zawsze zostało konkretnie zatwierdzone przez właściciela praw autorskich. Materiały takie są przez nas udostępniane</a:t>
            </a:r>
            <a:r>
              <a:rPr lang="en-IN" sz="1200" b="0" i="0" strike="noStrike" cap="none" spc="0" baseline="0" dirty="0">
                <a:solidFill>
                  <a:srgbClr val="808080"/>
                </a:solidFill>
                <a:effectLst/>
                <a:latin typeface="+mn-lt"/>
                <a:ea typeface="Calibri"/>
                <a:cs typeface="Calibri"/>
              </a:rPr>
              <a:t> w </a:t>
            </a:r>
            <a:r>
              <a:rPr lang="pl" sz="1200" b="0" i="0" strike="noStrike" cap="none" spc="0" baseline="0" dirty="0">
                <a:solidFill>
                  <a:srgbClr val="808080"/>
                </a:solidFill>
                <a:effectLst/>
                <a:latin typeface="+mn-lt"/>
                <a:ea typeface="Calibri"/>
                <a:cs typeface="Calibri"/>
              </a:rPr>
              <a:t>ramach naszych działań nad poprawą zrozumienia zagrożeń związanych</a:t>
            </a:r>
            <a:r>
              <a:rPr lang="en-IN" sz="1200" b="0" i="0" strike="noStrike" cap="none" spc="0" baseline="0" dirty="0">
                <a:solidFill>
                  <a:srgbClr val="808080"/>
                </a:solidFill>
                <a:effectLst/>
                <a:latin typeface="+mn-lt"/>
                <a:ea typeface="Calibri"/>
                <a:cs typeface="Calibri"/>
              </a:rPr>
              <a:t> z </a:t>
            </a:r>
            <a:r>
              <a:rPr lang="pl" sz="1200" b="0" i="0" strike="noStrike" cap="none" spc="0" baseline="0" dirty="0">
                <a:solidFill>
                  <a:srgbClr val="808080"/>
                </a:solidFill>
                <a:effectLst/>
                <a:latin typeface="+mn-lt"/>
                <a:ea typeface="Calibri"/>
                <a:cs typeface="Calibri"/>
              </a:rPr>
              <a:t>respirabilną krzemionką krystaliczną (RKK).</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 </a:t>
            </a:r>
          </a:p>
          <a:p>
            <a:endParaRPr lang="en-US"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Niniejsze szkolenie zawiera podstawowe informacje dotyczące respirabilnej krzemionki krystalicznej (RKK).</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7688687" y="429114"/>
            <a:ext cx="412866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pl" sz="1400" b="1" i="0" strike="noStrike" cap="none" spc="0" baseline="0" dirty="0">
                <a:solidFill>
                  <a:srgbClr val="F6A317"/>
                </a:solidFill>
                <a:effectLst/>
                <a:latin typeface="Helvetica"/>
                <a:ea typeface="Helvetica"/>
                <a:cs typeface="Helvetica"/>
              </a:rPr>
              <a:t>RESPIRABILNA KRZEMIONKA KRYSTALICZNA – WPROWADZENIE OGÓLNE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031343" cy="850900"/>
          </a:xfrm>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RESPIRABILNA KRZEMIONKA KRYSTALICZNA – WPROWADZENIE OGÓLNE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448204" y="149629"/>
            <a:ext cx="4305992" cy="831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794073"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t>NEPSI przygotował zestaw materiałów edukacyjnych do wykorzystania na etapie szkoleniowym procesu wdrażania Dobrych praktyk NEPSI.</a:t>
            </a:r>
          </a:p>
          <a:p>
            <a:pPr>
              <a:lnSpc>
                <a:spcPts val="2400"/>
              </a:lnSpc>
            </a:pPr>
            <a:r>
              <a:rPr lang="pl-PL" sz="1800" dirty="0"/>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56313" cy="3682369"/>
          </a:xfrm>
        </p:spPr>
        <p:txBody>
          <a:bodyPr/>
          <a:lstStyle/>
          <a:p>
            <a:pPr>
              <a:lnSpc>
                <a:spcPts val="24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Miejsc występowania krzemionki krystalicznej</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Działań wytwarzających respirabilną krzemionkę krystaliczną (RKK)</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Zagrożeń związanych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RKK</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Sposobów kontroli RKK</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a:t>
            </a:r>
          </a:p>
          <a:p>
            <a:pPr>
              <a:lnSpc>
                <a:spcPts val="2400"/>
              </a:lnSpc>
            </a:pPr>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rotWithShape="1">
          <a:blip r:embed="rId3"/>
          <a:srcRect l="7363" t="6553" b="2046"/>
          <a:stretch/>
        </p:blipFill>
        <p:spPr>
          <a:xfrm>
            <a:off x="6799811" y="1750929"/>
            <a:ext cx="4839728"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MIEJSCA WYSTĘPOWANIA KRZEMIONKI KRYSTALICZNEJ</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pl" sz="1800" b="0" i="0" strike="noStrike" cap="none" spc="0" baseline="0" dirty="0">
                <a:solidFill>
                  <a:srgbClr val="000000"/>
                </a:solidFill>
                <a:effectLst/>
                <a:latin typeface="Helvetica"/>
                <a:ea typeface="Helvetica"/>
                <a:cs typeface="Helvetica"/>
              </a:rPr>
              <a:t>Krzemionka krystaliczna,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postaci kwarcu mineralnego, występuje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kilku materiałach, jak np.:</a:t>
            </a:r>
          </a:p>
          <a:p>
            <a:pPr marL="285750" indent="-285750">
              <a:lnSpc>
                <a:spcPts val="2400"/>
              </a:lnSpc>
              <a:spcBef>
                <a:spcPts val="600"/>
              </a:spcBef>
              <a:buFont typeface="Arial" panose="020B0604020202020204" pitchFamily="34" charset="0"/>
              <a:buChar char="•"/>
              <a:defRPr/>
            </a:pPr>
            <a:r>
              <a:rPr lang="pl" sz="1800" b="0" i="0" strike="noStrike" cap="none" spc="0" baseline="0" dirty="0">
                <a:solidFill>
                  <a:srgbClr val="000000"/>
                </a:solidFill>
                <a:effectLst/>
                <a:latin typeface="Helvetica"/>
                <a:ea typeface="Helvetica"/>
                <a:cs typeface="Helvetica"/>
              </a:rPr>
              <a:t>Kwarcyt: Ponad 95%</a:t>
            </a:r>
          </a:p>
          <a:p>
            <a:pPr marL="285750" indent="-285750">
              <a:lnSpc>
                <a:spcPts val="2400"/>
              </a:lnSpc>
              <a:spcBef>
                <a:spcPts val="600"/>
              </a:spcBef>
              <a:buFont typeface="Arial" panose="020B0604020202020204" pitchFamily="34" charset="0"/>
              <a:buChar char="•"/>
              <a:defRPr/>
            </a:pPr>
            <a:r>
              <a:rPr lang="pl" sz="1800" b="0" i="0" strike="noStrike" cap="none" spc="0" baseline="0" dirty="0">
                <a:solidFill>
                  <a:srgbClr val="000000"/>
                </a:solidFill>
                <a:effectLst/>
                <a:latin typeface="Helvetica"/>
                <a:ea typeface="Helvetica"/>
                <a:cs typeface="Helvetica"/>
              </a:rPr>
              <a:t>Piasek: Ponad 90%</a:t>
            </a:r>
          </a:p>
          <a:p>
            <a:pPr marL="285750" indent="-285750">
              <a:lnSpc>
                <a:spcPts val="2400"/>
              </a:lnSpc>
              <a:spcBef>
                <a:spcPts val="600"/>
              </a:spcBef>
              <a:buFont typeface="Arial" panose="020B0604020202020204" pitchFamily="34" charset="0"/>
              <a:buChar char="•"/>
              <a:defRPr/>
            </a:pPr>
            <a:r>
              <a:rPr lang="pl" sz="1800" b="0" i="0" strike="noStrike" cap="none" spc="0" baseline="0" dirty="0">
                <a:solidFill>
                  <a:srgbClr val="000000"/>
                </a:solidFill>
                <a:effectLst/>
                <a:latin typeface="Helvetica"/>
                <a:ea typeface="Helvetica"/>
                <a:cs typeface="Helvetica"/>
              </a:rPr>
              <a:t>Piaskowiec: Ponad 90%</a:t>
            </a:r>
          </a:p>
          <a:p>
            <a:pPr marL="285750" indent="-285750">
              <a:lnSpc>
                <a:spcPts val="2400"/>
              </a:lnSpc>
              <a:spcBef>
                <a:spcPts val="600"/>
              </a:spcBef>
              <a:buFont typeface="Arial" panose="020B0604020202020204" pitchFamily="34" charset="0"/>
              <a:buChar char="•"/>
              <a:defRPr/>
            </a:pPr>
            <a:r>
              <a:rPr lang="pl" sz="1800" b="0" i="0" strike="noStrike" cap="none" spc="0" baseline="0" dirty="0">
                <a:solidFill>
                  <a:srgbClr val="000000"/>
                </a:solidFill>
                <a:effectLst/>
                <a:latin typeface="Helvetica"/>
                <a:ea typeface="Helvetica"/>
                <a:cs typeface="Helvetica"/>
              </a:rPr>
              <a:t>Krzemień: Ponad 90%</a:t>
            </a:r>
          </a:p>
          <a:p>
            <a:pPr marL="285750" indent="-285750">
              <a:lnSpc>
                <a:spcPts val="2400"/>
              </a:lnSpc>
              <a:spcBef>
                <a:spcPts val="600"/>
              </a:spcBef>
              <a:buFont typeface="Arial" panose="020B0604020202020204" pitchFamily="34" charset="0"/>
              <a:buChar char="•"/>
              <a:defRPr/>
            </a:pPr>
            <a:r>
              <a:rPr lang="pl" sz="1800" b="0" i="0" strike="noStrike" cap="none" spc="0" baseline="0" dirty="0">
                <a:solidFill>
                  <a:srgbClr val="000000"/>
                </a:solidFill>
                <a:effectLst/>
                <a:latin typeface="Helvetica"/>
                <a:ea typeface="Helvetica"/>
                <a:cs typeface="Helvetica"/>
              </a:rPr>
              <a:t>Żwir: Ponad 80%</a:t>
            </a:r>
          </a:p>
          <a:p>
            <a:pPr marL="285750" indent="-285750">
              <a:lnSpc>
                <a:spcPts val="2400"/>
              </a:lnSpc>
              <a:spcBef>
                <a:spcPts val="600"/>
              </a:spcBef>
              <a:buFont typeface="Arial" panose="020B0604020202020204" pitchFamily="34" charset="0"/>
              <a:buChar char="•"/>
              <a:defRPr/>
            </a:pPr>
            <a:r>
              <a:rPr lang="pl" sz="1800" b="0" i="0" strike="noStrike" cap="none" spc="0" baseline="0" dirty="0">
                <a:solidFill>
                  <a:srgbClr val="000000"/>
                </a:solidFill>
                <a:effectLst/>
                <a:latin typeface="Helvetica"/>
                <a:ea typeface="Helvetica"/>
                <a:cs typeface="Helvetica"/>
              </a:rPr>
              <a:t>Łupek ilasty: 40-60%</a:t>
            </a:r>
          </a:p>
          <a:p>
            <a:pPr marL="285750" indent="-285750">
              <a:lnSpc>
                <a:spcPts val="2400"/>
              </a:lnSpc>
              <a:spcBef>
                <a:spcPts val="600"/>
              </a:spcBef>
              <a:buFont typeface="Arial" panose="020B0604020202020204" pitchFamily="34" charset="0"/>
              <a:buChar char="•"/>
              <a:defRPr/>
            </a:pPr>
            <a:r>
              <a:rPr lang="pl" sz="1800" b="0" i="0" strike="noStrike" cap="none" spc="0" baseline="0" dirty="0">
                <a:solidFill>
                  <a:srgbClr val="000000"/>
                </a:solidFill>
                <a:effectLst/>
                <a:latin typeface="Helvetica"/>
                <a:ea typeface="Helvetica"/>
                <a:cs typeface="Helvetica"/>
              </a:rPr>
              <a:t>Łupek: do 40%</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PROCESY WYTWARZAJĄCE PYŁ</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2" y="2711669"/>
            <a:ext cx="6105695" cy="3333376"/>
          </a:xfrm>
        </p:spPr>
        <p:txBody>
          <a:bodyPr lIns="91440" tIns="45720" rIns="91440" bIns="45720" anchor="t"/>
          <a:lstStyle/>
          <a:p>
            <a:pPr>
              <a:lnSpc>
                <a:spcPts val="2300"/>
              </a:lnSpc>
              <a:spcBef>
                <a:spcPts val="600"/>
              </a:spcBef>
              <a:spcAft>
                <a:spcPts val="1200"/>
              </a:spcAft>
            </a:pPr>
            <a:r>
              <a:rPr lang="pl" sz="1600" b="0" i="0" strike="noStrike" cap="none" spc="0" baseline="0" dirty="0">
                <a:solidFill>
                  <a:srgbClr val="000000"/>
                </a:solidFill>
                <a:effectLst/>
                <a:latin typeface="Helvetica"/>
                <a:ea typeface="Helvetica"/>
                <a:cs typeface="Helvetica"/>
              </a:rPr>
              <a:t>Gdy materiały zawierające krzemionkę krystaliczną poddawane są procesom przemysłowym</a:t>
            </a:r>
            <a:r>
              <a:rPr lang="en-IN" sz="1600" b="0" i="0" strike="noStrike" cap="none" spc="0" baseline="0" dirty="0">
                <a:solidFill>
                  <a:srgbClr val="000000"/>
                </a:solidFill>
                <a:effectLst/>
                <a:latin typeface="Helvetica"/>
                <a:ea typeface="Helvetica"/>
                <a:cs typeface="Helvetica"/>
              </a:rPr>
              <a:t> o </a:t>
            </a:r>
            <a:r>
              <a:rPr lang="pl" sz="1600" b="0" i="0" strike="noStrike" cap="none" spc="0" baseline="0" dirty="0">
                <a:solidFill>
                  <a:srgbClr val="000000"/>
                </a:solidFill>
                <a:effectLst/>
                <a:latin typeface="Helvetica"/>
                <a:ea typeface="Helvetica"/>
                <a:cs typeface="Helvetica"/>
              </a:rPr>
              <a:t>wysokim zużyciu energii, wytwarzany jest drobny pył, który unosi się</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powietrzu, zwany </a:t>
            </a:r>
            <a:r>
              <a:rPr lang="pl" sz="1600" b="0" i="0" strike="noStrike" cap="none" spc="0" baseline="0" dirty="0" err="1">
                <a:solidFill>
                  <a:srgbClr val="000000"/>
                </a:solidFill>
                <a:effectLst/>
                <a:latin typeface="Helvetica"/>
                <a:ea typeface="Helvetica"/>
                <a:cs typeface="Helvetica"/>
              </a:rPr>
              <a:t>respirabilną</a:t>
            </a:r>
            <a:r>
              <a:rPr lang="pl" sz="1600" b="0" i="0" strike="noStrike" cap="none" spc="0" baseline="0" dirty="0">
                <a:solidFill>
                  <a:srgbClr val="000000"/>
                </a:solidFill>
                <a:effectLst/>
                <a:latin typeface="Helvetica"/>
                <a:ea typeface="Helvetica"/>
                <a:cs typeface="Helvetica"/>
              </a:rPr>
              <a:t> krzemionką krystaliczną (RKK). Procesy </a:t>
            </a:r>
            <a:r>
              <a:rPr lang="pl" dirty="0">
                <a:solidFill>
                  <a:srgbClr val="000000"/>
                </a:solidFill>
                <a:latin typeface="Helvetica"/>
                <a:ea typeface="Helvetica"/>
                <a:cs typeface="Helvetica"/>
              </a:rPr>
              <a:t>te obejmują</a:t>
            </a:r>
            <a:r>
              <a:rPr lang="pl" sz="1600" b="0" i="0" strike="noStrike" cap="none" spc="0" baseline="0" dirty="0">
                <a:solidFill>
                  <a:srgbClr val="000000"/>
                </a:solidFill>
                <a:effectLst/>
                <a:latin typeface="Helvetica"/>
                <a:ea typeface="Helvetica"/>
                <a:cs typeface="Helvetica"/>
              </a:rPr>
              <a:t>:</a:t>
            </a:r>
          </a:p>
          <a:p>
            <a:pPr marL="285750" indent="-285750">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Czyszczenie</a:t>
            </a:r>
          </a:p>
          <a:p>
            <a:pPr marL="285750" indent="-285750">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Transport</a:t>
            </a:r>
          </a:p>
          <a:p>
            <a:pPr marL="285750" indent="-285750">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Pakowanie</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worki</a:t>
            </a:r>
          </a:p>
          <a:p>
            <a:pPr marL="285750" indent="-285750">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Pakowanie</a:t>
            </a:r>
          </a:p>
          <a:p>
            <a:pPr marL="285750" indent="-285750">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Kruszenie</a:t>
            </a:r>
          </a:p>
          <a:p>
            <a:pPr marL="285750" indent="-285750">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Mielenie</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41071"/>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Suszenie</a:t>
            </a:r>
          </a:p>
          <a:p>
            <a:pPr marL="285750" indent="-285750" algn="l">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Kształtowanie</a:t>
            </a:r>
          </a:p>
          <a:p>
            <a:pPr marL="285750" indent="-285750" algn="l">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Mieszanie</a:t>
            </a:r>
          </a:p>
          <a:p>
            <a:pPr marL="285750" indent="-285750" algn="l">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Cięcie</a:t>
            </a:r>
          </a:p>
          <a:p>
            <a:pPr marL="285750" indent="-285750" algn="l">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Piłowanie</a:t>
            </a:r>
          </a:p>
          <a:p>
            <a:pPr marL="285750" indent="-285750" algn="l">
              <a:lnSpc>
                <a:spcPts val="2300"/>
              </a:lnSpc>
              <a:spcBef>
                <a:spcPct val="0"/>
              </a:spcBef>
              <a:spcAft>
                <a:spcPts val="300"/>
              </a:spcAft>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Wiercenie </a:t>
            </a:r>
            <a:r>
              <a:rPr lang="pl" sz="1600" b="0" i="0" strike="noStrike" cap="none" spc="0" baseline="0" dirty="0">
                <a:solidFill>
                  <a:srgbClr val="A6A6A6"/>
                </a:solidFill>
                <a:effectLst/>
                <a:latin typeface="Helvetica"/>
                <a:ea typeface="Helvetica"/>
                <a:cs typeface="Helvetica"/>
              </a:rPr>
              <a:t>(lista nie jest wyczerpująca)</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1"/>
            <a:ext cx="5854471" cy="850900"/>
          </a:xfrm>
        </p:spPr>
        <p:txBody>
          <a:bodyPr/>
          <a:lstStyle/>
          <a:p>
            <a:pPr>
              <a:lnSpc>
                <a:spcPct val="100000"/>
              </a:lnSpc>
              <a:spcBef>
                <a:spcPct val="0"/>
              </a:spcBef>
            </a:pPr>
            <a:r>
              <a:rPr lang="pl" sz="2800" b="1" i="0" strike="noStrike" cap="none" spc="0" baseline="0" dirty="0">
                <a:solidFill>
                  <a:srgbClr val="F6A317"/>
                </a:solidFill>
                <a:effectLst/>
                <a:latin typeface="Helvetica"/>
                <a:ea typeface="Helvetica"/>
                <a:cs typeface="Helvetica"/>
              </a:rPr>
              <a:t>KRZEMIONKA — ZAGROŻENIE </a:t>
            </a:r>
          </a:p>
          <a:p>
            <a:pPr>
              <a:lnSpc>
                <a:spcPct val="100000"/>
              </a:lnSpc>
              <a:spcBef>
                <a:spcPct val="0"/>
              </a:spcBef>
            </a:pPr>
            <a:r>
              <a:rPr lang="pl" sz="2800" b="1" i="0" strike="noStrike" cap="none" spc="0" baseline="0" dirty="0">
                <a:solidFill>
                  <a:srgbClr val="F6A317"/>
                </a:solidFill>
                <a:effectLst/>
                <a:latin typeface="Helvetica"/>
                <a:ea typeface="Helvetica"/>
                <a:cs typeface="Helvetica"/>
              </a:rPr>
              <a:t>DLA ZDROWIA</a:t>
            </a:r>
          </a:p>
          <a:p>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400"/>
              </a:lnSpc>
              <a:buNone/>
            </a:pPr>
            <a:r>
              <a:rPr lang="pl" sz="1800" b="0" i="0" strike="noStrike" cap="none" spc="0" baseline="0" dirty="0">
                <a:solidFill>
                  <a:srgbClr val="000000"/>
                </a:solidFill>
                <a:effectLst/>
                <a:latin typeface="Helvetica"/>
                <a:ea typeface="Helvetica"/>
                <a:cs typeface="Helvetica"/>
              </a:rPr>
              <a:t>Gdy materiały zawierające krzemionkę krystaliczną poddawane są procesom</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wysokim zużyciu energii (jak np. piłowanie lub wiercenie), uwalniane są cząsteczki</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postaci bardzo drobnego pyłu respirabilnego, który nawet</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wysokim stężeniu jest niewidoczny gołym okiem.</a:t>
            </a:r>
          </a:p>
          <a:p>
            <a:pPr marL="0" indent="0">
              <a:lnSpc>
                <a:spcPts val="2400"/>
              </a:lnSpc>
              <a:buNone/>
            </a:pPr>
            <a:r>
              <a:rPr lang="pl" sz="1800" b="0" i="0" strike="noStrike" cap="none" spc="0" baseline="0" dirty="0">
                <a:solidFill>
                  <a:srgbClr val="000000"/>
                </a:solidFill>
                <a:effectLst/>
                <a:latin typeface="Helvetica"/>
                <a:ea typeface="Helvetica"/>
                <a:cs typeface="Helvetica"/>
              </a:rPr>
              <a:t>RKK stanowi poważne zagrożenie dla zdrowia pracowników.</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tretch>
            <a:fillRect/>
          </a:stretch>
        </p:blipFill>
        <p:spPr>
          <a:xfrm>
            <a:off x="6631715" y="1820219"/>
            <a:ext cx="4913986"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pl" sz="2800" b="1" i="0" strike="noStrike" cap="none" spc="0" baseline="0">
                <a:solidFill>
                  <a:srgbClr val="F6A317"/>
                </a:solidFill>
                <a:effectLst/>
                <a:latin typeface="Helvetica"/>
                <a:ea typeface="Helvetica"/>
                <a:cs typeface="Helvetica"/>
              </a:rPr>
              <a:t>RKK I KRZEMICA</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400"/>
              </a:lnSpc>
              <a:spcBef>
                <a:spcPts val="600"/>
              </a:spcBef>
              <a:spcAft>
                <a:spcPts val="600"/>
              </a:spcAft>
            </a:pPr>
            <a:r>
              <a:rPr lang="pl" sz="1800" b="0" i="0" strike="noStrike" cap="none" spc="0" baseline="0" dirty="0">
                <a:solidFill>
                  <a:srgbClr val="000000"/>
                </a:solidFill>
                <a:effectLst/>
                <a:latin typeface="Helvetica"/>
                <a:ea typeface="Helvetica"/>
                <a:cs typeface="Helvetica"/>
              </a:rPr>
              <a:t>Stwierdzono, że częste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nadmierne narażenie na RKK (zazwyczaj przez wiele lat) powoduje krzemicę</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raka płuc:</a:t>
            </a:r>
          </a:p>
          <a:p>
            <a:pPr marL="285750" indent="-285750">
              <a:lnSpc>
                <a:spcPts val="2400"/>
              </a:lnSpc>
              <a:spcBef>
                <a:spcPts val="600"/>
              </a:spcBef>
              <a:spcAft>
                <a:spcPts val="6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Krzemica rozwija się</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wyniku wdychania do płuc drobnych cząsteczek pyłu, które prowadzą do przewlekłych problemów</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oddychaniem</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późniejszych etapach życia, 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niektórych przypadkach do śmierci. </a:t>
            </a:r>
          </a:p>
          <a:p>
            <a:pPr marL="285750" indent="-285750">
              <a:lnSpc>
                <a:spcPts val="2400"/>
              </a:lnSpc>
              <a:spcBef>
                <a:spcPts val="600"/>
              </a:spcBef>
              <a:spcAft>
                <a:spcPts val="6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Istnieją trzy różne stadia krzemicy, od „zwykłej krzemicy” po „postępującą włóknicę zmasowaną”.</a:t>
            </a:r>
          </a:p>
          <a:p>
            <a:pPr marL="285750" indent="-285750">
              <a:lnSpc>
                <a:spcPts val="2400"/>
              </a:lnSpc>
              <a:spcBef>
                <a:spcPts val="600"/>
              </a:spcBef>
              <a:spcAft>
                <a:spcPts val="6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Badania epidemiologiczne wykazują, że częstotliwość zachorowania na raka płuc wzrosła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szczególności</a:t>
            </a:r>
            <a:r>
              <a:rPr lang="en-IN" sz="1800" b="0" i="0" strike="noStrike" cap="none" spc="0" baseline="0" dirty="0">
                <a:solidFill>
                  <a:srgbClr val="000000"/>
                </a:solidFill>
                <a:effectLst/>
                <a:latin typeface="Helvetica"/>
                <a:ea typeface="Helvetica"/>
                <a:cs typeface="Helvetica"/>
              </a:rPr>
              <a:t> u </a:t>
            </a:r>
            <a:r>
              <a:rPr lang="pl" sz="1800" b="0" i="0" strike="noStrike" cap="none" spc="0" baseline="0" dirty="0">
                <a:solidFill>
                  <a:srgbClr val="000000"/>
                </a:solidFill>
                <a:effectLst/>
                <a:latin typeface="Helvetica"/>
                <a:ea typeface="Helvetica"/>
                <a:cs typeface="Helvetica"/>
              </a:rPr>
              <a:t>pracowników</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krzemicą.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8274060"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pl" sz="1200" b="0" i="0" strike="noStrike" cap="none" spc="0" baseline="0">
                <a:solidFill>
                  <a:srgbClr val="000000"/>
                </a:solidFill>
                <a:effectLst/>
                <a:latin typeface="Helvetica"/>
                <a:ea typeface="Helvetica"/>
                <a:cs typeface="Helvetica"/>
              </a:rPr>
              <a:t>Zdrowe płuca</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8275196"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8274061" y="6254000"/>
            <a:ext cx="2268160" cy="457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pl" sz="1200" b="0" i="0" strike="noStrike" cap="none" spc="0" baseline="0" dirty="0">
                <a:solidFill>
                  <a:srgbClr val="000000"/>
                </a:solidFill>
                <a:effectLst/>
                <a:latin typeface="Helvetica"/>
                <a:ea typeface="Helvetica"/>
                <a:cs typeface="Helvetica"/>
              </a:rPr>
              <a:t> Płuca</a:t>
            </a:r>
            <a:r>
              <a:rPr lang="en-IN" sz="1200" b="0" i="0" strike="noStrike" cap="none" spc="0" baseline="0" dirty="0">
                <a:solidFill>
                  <a:srgbClr val="000000"/>
                </a:solidFill>
                <a:effectLst/>
                <a:latin typeface="Helvetica"/>
                <a:ea typeface="Helvetica"/>
                <a:cs typeface="Helvetica"/>
              </a:rPr>
              <a:t> z </a:t>
            </a:r>
            <a:r>
              <a:rPr lang="pl" sz="1200" b="0" i="0" strike="noStrike" cap="none" spc="0" baseline="0" dirty="0">
                <a:solidFill>
                  <a:srgbClr val="000000"/>
                </a:solidFill>
                <a:effectLst/>
                <a:latin typeface="Helvetica"/>
                <a:ea typeface="Helvetica"/>
                <a:cs typeface="Helvetica"/>
              </a:rPr>
              <a:t>postępującą włóknicą zmasowaną</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8275196"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pl" sz="2800" b="1" i="0" strike="noStrike" cap="none" spc="0" baseline="0">
                <a:solidFill>
                  <a:srgbClr val="F6A317"/>
                </a:solidFill>
                <a:effectLst/>
                <a:latin typeface="Helvetica"/>
                <a:ea typeface="Helvetica"/>
                <a:cs typeface="Helvetica"/>
              </a:rPr>
              <a:t>OGRANICZANIE NARAŻENIA NA RKK</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9050164" y="2414213"/>
            <a:ext cx="2779386" cy="3961073"/>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218618"/>
            <a:ext cx="8503400" cy="430927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buNone/>
            </a:pPr>
            <a:r>
              <a:rPr lang="pl" sz="1800" b="0" i="0" strike="noStrike" cap="none" spc="0" baseline="0" dirty="0">
                <a:solidFill>
                  <a:srgbClr val="000000"/>
                </a:solidFill>
                <a:effectLst/>
                <a:latin typeface="Helvetica"/>
                <a:ea typeface="Helvetica"/>
                <a:cs typeface="Helvetica"/>
              </a:rPr>
              <a:t>Stosowanie środków kontrolnych</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dobrych praktyk pozwala całkowicie zapobiec wystąpieniu ryzyka zachorowania na chorobę płuc. </a:t>
            </a:r>
          </a:p>
          <a:p>
            <a:pPr marL="0" indent="0">
              <a:lnSpc>
                <a:spcPts val="2400"/>
              </a:lnSpc>
              <a:spcBef>
                <a:spcPts val="600"/>
              </a:spcBef>
              <a:spcAft>
                <a:spcPts val="600"/>
              </a:spcAft>
              <a:buNone/>
            </a:pPr>
            <a:r>
              <a:rPr lang="pl" sz="1800" b="0" i="0" strike="noStrike" cap="none" spc="0" baseline="0" dirty="0">
                <a:solidFill>
                  <a:srgbClr val="000000"/>
                </a:solidFill>
                <a:effectLst/>
                <a:latin typeface="Helvetica"/>
                <a:ea typeface="Helvetica"/>
                <a:cs typeface="Helvetica"/>
              </a:rPr>
              <a:t>Przestrzegamy Dobrych praktyk NEPSI, które obejmują cztery główne kroki:</a:t>
            </a:r>
          </a:p>
          <a:p>
            <a:pPr marL="285750" indent="-285750">
              <a:lnSpc>
                <a:spcPts val="2400"/>
              </a:lnSpc>
              <a:spcBef>
                <a:spcPct val="0"/>
              </a:spcBef>
            </a:pPr>
            <a:r>
              <a:rPr lang="pl" sz="1800" b="1" i="0" strike="noStrike" cap="none" spc="0" baseline="0" dirty="0">
                <a:solidFill>
                  <a:srgbClr val="000000"/>
                </a:solidFill>
                <a:effectLst/>
                <a:latin typeface="Helvetica"/>
                <a:ea typeface="Helvetica"/>
                <a:cs typeface="Helvetica"/>
              </a:rPr>
              <a:t>Ocena ryzyka:</a:t>
            </a:r>
            <a:r>
              <a:rPr lang="pl" sz="1800" b="0" i="0" strike="noStrike" cap="none" spc="0" baseline="0" dirty="0">
                <a:solidFill>
                  <a:srgbClr val="000000"/>
                </a:solidFill>
                <a:effectLst/>
                <a:latin typeface="Helvetica"/>
                <a:ea typeface="Helvetica"/>
                <a:cs typeface="Helvetica"/>
              </a:rPr>
              <a:t> Ocena ryzyka narażenia na pył</a:t>
            </a:r>
          </a:p>
          <a:p>
            <a:pPr marL="285750" indent="-285750">
              <a:lnSpc>
                <a:spcPts val="2400"/>
              </a:lnSpc>
              <a:spcBef>
                <a:spcPct val="0"/>
              </a:spcBef>
            </a:pPr>
            <a:r>
              <a:rPr lang="pl" sz="1800" b="1" i="0" strike="noStrike" cap="none" spc="0" baseline="0" dirty="0">
                <a:solidFill>
                  <a:srgbClr val="000000"/>
                </a:solidFill>
                <a:effectLst/>
                <a:latin typeface="Helvetica"/>
                <a:ea typeface="Helvetica"/>
                <a:cs typeface="Helvetica"/>
              </a:rPr>
              <a:t>Kontrola:</a:t>
            </a:r>
            <a:r>
              <a:rPr lang="pl" sz="1800" b="0" i="0" strike="noStrike" cap="none" spc="0" baseline="0" dirty="0">
                <a:solidFill>
                  <a:srgbClr val="000000"/>
                </a:solidFill>
                <a:effectLst/>
                <a:latin typeface="Helvetica"/>
                <a:ea typeface="Helvetica"/>
                <a:cs typeface="Helvetica"/>
              </a:rPr>
              <a:t> Decydowanie, jak kontrolować narażenie na pył</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zapobiegać mu</a:t>
            </a:r>
          </a:p>
          <a:p>
            <a:pPr marL="285750" indent="-285750">
              <a:lnSpc>
                <a:spcPts val="2400"/>
              </a:lnSpc>
              <a:spcBef>
                <a:spcPct val="0"/>
              </a:spcBef>
            </a:pPr>
            <a:r>
              <a:rPr lang="pl" sz="1800" b="1" i="0" strike="noStrike" cap="none" spc="0" baseline="0" dirty="0">
                <a:solidFill>
                  <a:srgbClr val="000000"/>
                </a:solidFill>
                <a:effectLst/>
                <a:latin typeface="Helvetica"/>
                <a:ea typeface="Helvetica"/>
                <a:cs typeface="Helvetica"/>
              </a:rPr>
              <a:t>Monitorowanie:</a:t>
            </a:r>
            <a:r>
              <a:rPr lang="pl" sz="1800" b="0" i="0" strike="noStrike" cap="none" spc="0" baseline="0" dirty="0">
                <a:solidFill>
                  <a:srgbClr val="000000"/>
                </a:solidFill>
                <a:effectLst/>
                <a:latin typeface="Helvetica"/>
                <a:ea typeface="Helvetica"/>
                <a:cs typeface="Helvetica"/>
              </a:rPr>
              <a:t> Monitorowanie skuteczności środków kontrolnych</a:t>
            </a:r>
          </a:p>
          <a:p>
            <a:pPr marL="285750" indent="-285750">
              <a:lnSpc>
                <a:spcPts val="2400"/>
              </a:lnSpc>
              <a:spcBef>
                <a:spcPct val="0"/>
              </a:spcBef>
            </a:pPr>
            <a:r>
              <a:rPr lang="pl" sz="1800" b="1" i="0" strike="noStrike" cap="none" spc="0" baseline="0" dirty="0">
                <a:solidFill>
                  <a:srgbClr val="000000"/>
                </a:solidFill>
                <a:effectLst/>
                <a:latin typeface="Helvetica"/>
                <a:ea typeface="Helvetica"/>
                <a:cs typeface="Helvetica"/>
              </a:rPr>
              <a:t>Edukacja:</a:t>
            </a:r>
            <a:r>
              <a:rPr lang="pl" sz="1800" b="0" i="0" strike="noStrike" cap="none" spc="0" baseline="0" dirty="0">
                <a:solidFill>
                  <a:srgbClr val="000000"/>
                </a:solidFill>
                <a:effectLst/>
                <a:latin typeface="Helvetica"/>
                <a:ea typeface="Helvetica"/>
                <a:cs typeface="Helvetica"/>
              </a:rPr>
              <a:t> Zapewnianie informacji, instruktażu</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szkoleń</a:t>
            </a:r>
          </a:p>
          <a:p>
            <a:pPr marL="0" indent="0">
              <a:lnSpc>
                <a:spcPts val="2400"/>
              </a:lnSpc>
              <a:buNone/>
            </a:pPr>
            <a:r>
              <a:rPr lang="pl" sz="1800" b="1" i="0" strike="noStrike" cap="none" spc="0" baseline="0" dirty="0">
                <a:solidFill>
                  <a:srgbClr val="000000"/>
                </a:solidFill>
                <a:effectLst/>
                <a:latin typeface="Helvetica"/>
                <a:ea typeface="Helvetica"/>
                <a:cs typeface="Helvetica"/>
              </a:rPr>
              <a:t>NEPSI</a:t>
            </a:r>
            <a:r>
              <a:rPr lang="pl" sz="1800" b="0" i="0" strike="noStrike" cap="none" spc="0" baseline="0" dirty="0">
                <a:solidFill>
                  <a:srgbClr val="000000"/>
                </a:solidFill>
                <a:effectLst/>
                <a:latin typeface="Helvetica"/>
                <a:ea typeface="Helvetica"/>
                <a:cs typeface="Helvetica"/>
              </a:rPr>
              <a:t> to skrót od „</a:t>
            </a:r>
            <a:r>
              <a:rPr lang="pl" sz="1800" b="0" i="0" strike="noStrike" cap="none" spc="0" baseline="0" dirty="0" err="1">
                <a:solidFill>
                  <a:srgbClr val="000000"/>
                </a:solidFill>
                <a:effectLst/>
                <a:latin typeface="Helvetica"/>
                <a:ea typeface="Helvetica"/>
                <a:cs typeface="Helvetica"/>
              </a:rPr>
              <a:t>European</a:t>
            </a:r>
            <a:r>
              <a:rPr lang="pl" sz="1800" b="0" i="0" strike="noStrike" cap="none" spc="0" baseline="0" dirty="0">
                <a:solidFill>
                  <a:srgbClr val="000000"/>
                </a:solidFill>
                <a:effectLst/>
                <a:latin typeface="Helvetica"/>
                <a:ea typeface="Helvetica"/>
                <a:cs typeface="Helvetica"/>
              </a:rPr>
              <a:t> Network for </a:t>
            </a:r>
            <a:r>
              <a:rPr lang="pl" sz="1800" b="0" i="0" strike="noStrike" cap="none" spc="0" baseline="0" dirty="0" err="1">
                <a:solidFill>
                  <a:srgbClr val="000000"/>
                </a:solidFill>
                <a:effectLst/>
                <a:latin typeface="Helvetica"/>
                <a:ea typeface="Helvetica"/>
                <a:cs typeface="Helvetica"/>
              </a:rPr>
              <a:t>Silica</a:t>
            </a:r>
            <a:r>
              <a:rPr lang="pl" sz="1800" b="0" i="0" strike="noStrike" cap="none" spc="0" baseline="0" dirty="0">
                <a:solidFill>
                  <a:srgbClr val="000000"/>
                </a:solidFill>
                <a:effectLst/>
                <a:latin typeface="Helvetica"/>
                <a:ea typeface="Helvetica"/>
                <a:cs typeface="Helvetica"/>
              </a:rPr>
              <a:t>” (Europejska Sieć Krzemionki), która została utworzona przez branżowe stowarzyszenia pracowników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pracodawców po podpisaniu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ramach dialogu społecznego</a:t>
            </a:r>
            <a:r>
              <a:rPr lang="pl" sz="1800" dirty="0">
                <a:solidFill>
                  <a:srgbClr val="000000"/>
                </a:solidFill>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a:t>
            </a:r>
            <a:r>
              <a:rPr lang="pl" sz="1800" dirty="0">
                <a:latin typeface="Helvetica"/>
                <a:ea typeface="+mn-lt"/>
                <a:cs typeface="+mn-lt"/>
              </a:rPr>
              <a:t>Umowy dotyczącej </a:t>
            </a:r>
            <a:r>
              <a:rPr lang="pl" sz="1800" b="0" i="0" strike="noStrike" cap="none" spc="0" baseline="0" dirty="0">
                <a:effectLst/>
                <a:latin typeface="Helvetica"/>
                <a:ea typeface="+mn-lt"/>
                <a:cs typeface="+mn-lt"/>
              </a:rPr>
              <a:t>ochrony zdrowia pracowników </a:t>
            </a:r>
            <a:r>
              <a:rPr lang="pl" sz="1800" dirty="0">
                <a:latin typeface="Helvetica"/>
                <a:ea typeface="+mn-lt"/>
                <a:cs typeface="+mn-lt"/>
              </a:rPr>
              <a:t>poprzez </a:t>
            </a:r>
            <a:r>
              <a:rPr lang="pl" sz="1800" b="0" i="0" strike="noStrike" cap="none" spc="0" baseline="0" dirty="0">
                <a:effectLst/>
                <a:latin typeface="Helvetica"/>
                <a:ea typeface="+mn-lt"/>
                <a:cs typeface="+mn-lt"/>
              </a:rPr>
              <a:t>prawidłowe </a:t>
            </a:r>
            <a:r>
              <a:rPr lang="pl" sz="1800" dirty="0">
                <a:latin typeface="Helvetica"/>
                <a:ea typeface="+mn-lt"/>
                <a:cs typeface="+mn-lt"/>
              </a:rPr>
              <a:t>obchodzenie się i użytkowanie </a:t>
            </a:r>
            <a:r>
              <a:rPr lang="pl" sz="1800" b="0" i="0" strike="noStrike" cap="none" spc="0" baseline="0" dirty="0">
                <a:effectLst/>
                <a:latin typeface="Helvetica"/>
                <a:ea typeface="+mn-lt"/>
                <a:cs typeface="+mn-lt"/>
              </a:rPr>
              <a:t>krzemionki krystalicznej</a:t>
            </a:r>
            <a:r>
              <a:rPr lang="pl" sz="1800" dirty="0">
                <a:latin typeface="Helvetica"/>
                <a:ea typeface="+mn-lt"/>
                <a:cs typeface="+mn-lt"/>
              </a:rPr>
              <a:t> i produktów, które ją zawierają</a:t>
            </a:r>
            <a:r>
              <a:rPr lang="pl" sz="1800" dirty="0">
                <a:solidFill>
                  <a:srgbClr val="000000"/>
                </a:solidFill>
                <a:latin typeface="Helvetica"/>
                <a:ea typeface="+mn-lt"/>
                <a:cs typeface="Helvetica"/>
              </a:rPr>
              <a:t>”.</a:t>
            </a:r>
            <a:endParaRPr lang="pl" sz="1800" b="0" i="0" strike="noStrike" cap="none" spc="0" baseline="0" dirty="0">
              <a:solidFill>
                <a:srgbClr val="000000"/>
              </a:solidFill>
              <a:effectLst/>
              <a:latin typeface="Helvetica"/>
              <a:ea typeface="Helvetica"/>
              <a:cs typeface="Helvetica"/>
            </a:endParaRP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2" cy="850900"/>
          </a:xfrm>
        </p:spPr>
        <p:txBody>
          <a:bodyPr/>
          <a:lstStyle/>
          <a:p>
            <a:pPr>
              <a:lnSpc>
                <a:spcPct val="100000"/>
              </a:lnSpc>
              <a:spcBef>
                <a:spcPct val="0"/>
              </a:spcBef>
            </a:pPr>
            <a:r>
              <a:rPr lang="pl" sz="2800" b="1" i="0" strike="noStrike" cap="none" spc="0" baseline="0" dirty="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Istnieje pięć głównych metod kontroli pyłu, które używane są do kontroli RKK</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stanowią część Dobrych praktyk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5815464" cy="850900"/>
          </a:xfrm>
        </p:spPr>
        <p:txBody>
          <a:bodyPr/>
          <a:lstStyle/>
          <a:p>
            <a:pPr>
              <a:lnSpc>
                <a:spcPct val="100000"/>
              </a:lnSpc>
              <a:spcBef>
                <a:spcPct val="0"/>
              </a:spcBef>
            </a:pPr>
            <a:r>
              <a:rPr lang="pl" sz="2800" b="1" i="0" strike="noStrike" cap="none" spc="0" baseline="0" dirty="0">
                <a:solidFill>
                  <a:srgbClr val="F6A317"/>
                </a:solidFill>
                <a:effectLst/>
                <a:latin typeface="Helvetica"/>
                <a:ea typeface="Helvetica"/>
                <a:cs typeface="Helvetica"/>
              </a:rPr>
              <a:t>STOSOWANE PRZEZ NAS ŚRODKI OCHRONY PRZED RKK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pl" sz="1800" b="0" i="0" strike="noStrike" cap="none" spc="0" baseline="0" dirty="0">
                <a:solidFill>
                  <a:srgbClr val="FF0000"/>
                </a:solidFill>
                <a:effectLst/>
                <a:latin typeface="Helvetica"/>
                <a:ea typeface="Helvetica"/>
                <a:cs typeface="Helvetica"/>
              </a:rPr>
              <a:t>Miejsce dla instruktora na dodanie informacji</a:t>
            </a:r>
            <a:r>
              <a:rPr lang="en-IN" sz="1800" b="0" i="0" strike="noStrike" cap="none" spc="0" baseline="0" dirty="0">
                <a:solidFill>
                  <a:srgbClr val="FF0000"/>
                </a:solidFill>
                <a:effectLst/>
                <a:latin typeface="Helvetica"/>
                <a:ea typeface="Helvetica"/>
                <a:cs typeface="Helvetica"/>
              </a:rPr>
              <a:t> o </a:t>
            </a:r>
            <a:r>
              <a:rPr lang="pl" sz="1800" b="0" i="0" strike="noStrike" cap="none" spc="0" baseline="0" dirty="0">
                <a:solidFill>
                  <a:srgbClr val="FF0000"/>
                </a:solidFill>
                <a:effectLst/>
                <a:latin typeface="Helvetica"/>
                <a:ea typeface="Helvetica"/>
                <a:cs typeface="Helvetica"/>
              </a:rPr>
              <a:t>środkach ochrony, jakie muszą być stosowane przez pracowników</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tym zakładzie (np. włączanie systemów wentylacyjnych, stosowanie ŚOI itp.)</a:t>
            </a:r>
          </a:p>
          <a:p>
            <a:pPr>
              <a:lnSpc>
                <a:spcPts val="2400"/>
              </a:lnSpc>
            </a:pPr>
            <a:endParaRPr lang="en-US" sz="1800" dirty="0">
              <a:solidFill>
                <a:srgbClr val="FF0000"/>
              </a:solidFill>
              <a:cs typeface="Helvetica"/>
            </a:endParaRPr>
          </a:p>
          <a:p>
            <a:pPr>
              <a:lnSpc>
                <a:spcPts val="2400"/>
              </a:lnSpc>
            </a:pPr>
            <a:r>
              <a:rPr lang="pl" sz="1800" b="0" i="0" strike="noStrike" cap="none" spc="0" baseline="0" dirty="0">
                <a:solidFill>
                  <a:srgbClr val="FF0000"/>
                </a:solidFill>
                <a:effectLst/>
                <a:latin typeface="Helvetica"/>
                <a:ea typeface="Helvetica"/>
                <a:cs typeface="Helvetica"/>
              </a:rPr>
              <a:t>*Weź pod uwagę dodanie zdjęć*</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581207" y="1640901"/>
            <a:ext cx="4127500" cy="4127500"/>
          </a:xfrm>
          <a:prstGeom prst="rect">
            <a:avLst/>
          </a:prstGeom>
        </p:spPr>
      </p:pic>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803965" cy="3682369"/>
          </a:xfrm>
        </p:spPr>
        <p:txBody>
          <a:bodyPr anchor="t"/>
          <a:lstStyle/>
          <a:p>
            <a:pPr>
              <a:lnSpc>
                <a:spcPts val="2400"/>
              </a:lnSpc>
              <a:spcBef>
                <a:spcPts val="600"/>
              </a:spcBef>
            </a:pPr>
            <a:r>
              <a:rPr lang="pl" sz="1800" b="0" i="0" strike="noStrike" cap="none" spc="0" baseline="0" dirty="0">
                <a:solidFill>
                  <a:srgbClr val="000000"/>
                </a:solidFill>
                <a:effectLst/>
                <a:latin typeface="Helvetica"/>
                <a:ea typeface="Helvetica"/>
                <a:cs typeface="Helvetica"/>
              </a:rPr>
              <a:t>RKK stanowi ryzyko zawodowe, które może prowadzić do zmieniających życie problemów zdrowotnych, takich jak krzemica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rak płuc. Pamiętaj:</a:t>
            </a:r>
          </a:p>
          <a:p>
            <a:pPr marL="285750" indent="-285750">
              <a:lnSpc>
                <a:spcPts val="2400"/>
              </a:lnSpc>
              <a:spcBef>
                <a:spcPts val="600"/>
              </a:spcBef>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RKK stanowi poważne zagrożenie dla zdrowia pracowników</a:t>
            </a:r>
          </a:p>
          <a:p>
            <a:pPr marL="285750" indent="-285750">
              <a:lnSpc>
                <a:spcPts val="2400"/>
              </a:lnSpc>
              <a:spcBef>
                <a:spcPts val="600"/>
              </a:spcBef>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Stosowanie odpowiednich środków kontrolnych pozwala całkowicie zapobiegać występowaniu zagrożeń związanych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narażeniem na nią</a:t>
            </a:r>
          </a:p>
          <a:p>
            <a:pPr marL="285750" indent="-285750">
              <a:lnSpc>
                <a:spcPts val="2400"/>
              </a:lnSpc>
              <a:spcBef>
                <a:spcPts val="600"/>
              </a:spcBef>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Środki kontrolne muszą być obecne, utrzymywane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stosowane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a:t>
            </a:r>
          </a:p>
          <a:p>
            <a:pPr marL="285750" indent="-285750">
              <a:lnSpc>
                <a:spcPts val="2400"/>
              </a:lnSpc>
              <a:spcBef>
                <a:spcPts val="600"/>
              </a:spcBef>
              <a:buClr>
                <a:srgbClr val="F1B600"/>
              </a:buClr>
              <a:buSzPct val="120000"/>
              <a:buFont typeface="Wingdings" pitchFamily="2" charset="2"/>
              <a:buChar char="q"/>
            </a:pPr>
            <a:r>
              <a:rPr lang="pl" sz="1800" b="0" i="0" strike="noStrike" cap="none" spc="0" baseline="0" dirty="0">
                <a:solidFill>
                  <a:srgbClr val="FF0000"/>
                </a:solidFill>
                <a:effectLst/>
                <a:latin typeface="Helvetica"/>
                <a:ea typeface="Helvetica"/>
                <a:cs typeface="Helvetica"/>
              </a:rPr>
              <a:t>Miejsce dla instruktora na wnioski dotyczącego konkretnego kontekstu</a:t>
            </a:r>
          </a:p>
        </p:txBody>
      </p:sp>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307673"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dotyczący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pl" sz="2800" b="1" i="0" strike="noStrike" cap="none" spc="0" baseline="0">
                <a:solidFill>
                  <a:srgbClr val="F6A317"/>
                </a:solidFill>
                <a:effectLst/>
                <a:latin typeface="Helvetica"/>
                <a:ea typeface="Helvetica"/>
                <a:cs typeface="Helvetica"/>
              </a:rPr>
              <a:t>PAMIĘTAJ</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pl" sz="2800" b="1" i="0" strike="noStrike" cap="none" spc="0" baseline="0">
                <a:solidFill>
                  <a:srgbClr val="F6A317"/>
                </a:solidFill>
                <a:effectLst/>
                <a:latin typeface="Helvetica"/>
                <a:ea typeface="Helvetica"/>
                <a:cs typeface="Helvetica"/>
              </a:rPr>
              <a:t>DODATKOWE MATERIAŁY SZKOLENIOWE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789812"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Karty zadań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4"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5" history="0"/>
              </a:rPr>
              <a:t>Przewodnik NEPSI dla małych</a:t>
            </a:r>
            <a:r>
              <a:rPr lang="en-IN" sz="1600" b="0" i="0" strike="noStrike" cap="none" spc="0" baseline="0" dirty="0">
                <a:solidFill>
                  <a:srgbClr val="000000"/>
                </a:solidFill>
                <a:effectLst/>
                <a:latin typeface="Helvetica"/>
                <a:ea typeface="Helvetica"/>
                <a:cs typeface="Helvetica"/>
                <a:hlinkClick r:id="rId5" history="0"/>
              </a:rPr>
              <a:t> </a:t>
            </a:r>
            <a:r>
              <a:rPr lang="en-IN" sz="1600" b="0" i="0" strike="noStrike" cap="none" spc="0" baseline="0" dirty="0" err="1">
                <a:solidFill>
                  <a:srgbClr val="000000"/>
                </a:solidFill>
                <a:effectLst/>
                <a:latin typeface="Helvetica"/>
                <a:ea typeface="Helvetica"/>
                <a:cs typeface="Helvetica"/>
                <a:hlinkClick r:id="rId5" history="0"/>
              </a:rPr>
              <a:t>i</a:t>
            </a:r>
            <a:r>
              <a:rPr lang="en-IN" sz="1600" b="0" i="0" strike="noStrike" cap="none" spc="0" baseline="0" dirty="0">
                <a:solidFill>
                  <a:srgbClr val="000000"/>
                </a:solidFill>
                <a:effectLst/>
                <a:latin typeface="Helvetica"/>
                <a:ea typeface="Helvetica"/>
                <a:cs typeface="Helvetica"/>
                <a:hlinkClick r:id="rId5" history="0"/>
              </a:rPr>
              <a:t> </a:t>
            </a:r>
            <a:r>
              <a:rPr lang="pl" sz="1600" b="0" i="0" strike="noStrike" cap="none" spc="0" baseline="0" dirty="0">
                <a:solidFill>
                  <a:srgbClr val="000000"/>
                </a:solidFill>
                <a:effectLst/>
                <a:latin typeface="Helvetica"/>
                <a:ea typeface="Helvetica"/>
                <a:cs typeface="Helvetica"/>
                <a:hlinkClick r:id="rId5" history="0"/>
              </a:rPr>
              <a:t>średnich przedsiębiorstw</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9AAF8CBF-42FA-4269-8AFC-6F76B1BCC8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106</TotalTime>
  <Words>1072</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35</cp:revision>
  <dcterms:created xsi:type="dcterms:W3CDTF">2020-07-21T15:14:21Z</dcterms:created>
  <dcterms:modified xsi:type="dcterms:W3CDTF">2024-11-13T10:50:40Z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