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512564-FD60-5B49-81CA-180295909D65}" v="2" dt="2020-12-09T20:22:16.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7347" autoAdjust="0"/>
  </p:normalViewPr>
  <p:slideViewPr>
    <p:cSldViewPr snapToGrid="0" snapToObjects="1">
      <p:cViewPr varScale="1">
        <p:scale>
          <a:sx n="93" d="100"/>
          <a:sy n="93" d="100"/>
        </p:scale>
        <p:origin x="1768"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800" b="0" i="0" strike="noStrike" cap="none" spc="0" baseline="0">
                <a:solidFill>
                  <a:srgbClr val="000000"/>
                </a:solidFill>
                <a:effectLst/>
                <a:latin typeface="Calibri"/>
                <a:ea typeface="Calibri"/>
                <a:cs typeface="Calibri"/>
              </a:rPr>
              <a:t>A exposição excessiva à sílica cristalina respirável (RCS) pode conduzir a graves problemas de saúde para os trabalhadores a longo prazo. É por esta razão que é importante que todos os trabalhadores estejam cientes das boas práticas que limitam ou eliminam a exposição ao pó de sílica.</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pt" sz="1200" b="0" i="0" strike="noStrike" cap="none" spc="0" baseline="0">
                <a:solidFill>
                  <a:srgbClr val="000000"/>
                </a:solidFill>
                <a:effectLst/>
                <a:latin typeface="Calibri"/>
                <a:ea typeface="Calibri"/>
                <a:cs typeface="Calibri"/>
              </a:rPr>
              <a:t>Esta formação fornece orientações acerca de serviços, manutenção e atividades de reparação em ambientes que contêm materiais com sílica cristalina.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200" b="0" i="0" strike="noStrike" cap="none" spc="0" baseline="0">
                <a:solidFill>
                  <a:srgbClr val="000000"/>
                </a:solidFill>
                <a:effectLst/>
                <a:latin typeface="Calibri"/>
                <a:ea typeface="Calibri"/>
                <a:cs typeface="Calibri"/>
              </a:rPr>
              <a:t>A certos empregados e prestadores de serviços - por exemplo, instaladores, eletricistas, vigilantes e operários - ser-lhes-á pedido que realizem atividades de manutenção, serviço e reparação. Os trabalhadores podem tomar várias medidas para garantir que estas atividades sejam realizadas sem perturbações.</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800" b="0" i="0" strike="noStrike" cap="none" spc="0" baseline="0" dirty="0">
                <a:solidFill>
                  <a:srgbClr val="000000"/>
                </a:solidFill>
                <a:effectLst/>
                <a:latin typeface="Calibri"/>
                <a:ea typeface="Calibri"/>
                <a:cs typeface="Calibri"/>
              </a:rPr>
              <a:t>Os locais de trabalho são lugares movimentados. Tenha em consideração os fatores ambientais no ecrã, para auxiliar as suas atividades de serviço, manutenção e reparação. </a:t>
            </a:r>
          </a:p>
          <a:p>
            <a:endParaRPr lang="en-US" dirty="0"/>
          </a:p>
          <a:p>
            <a:r>
              <a:rPr lang="pt" sz="1800" b="0" i="0" strike="noStrike" cap="none" spc="0" baseline="0" dirty="0">
                <a:solidFill>
                  <a:srgbClr val="000000"/>
                </a:solidFill>
                <a:effectLst/>
                <a:latin typeface="Calibri"/>
                <a:ea typeface="Calibri"/>
                <a:cs typeface="Calibri"/>
              </a:rPr>
              <a:t>Assegure-se de que o local de trabalho está limpo, sem quaisquer derramamentos, e que os sistemas de extração estão ligados e funcionais. Isto irá reduzir o risco de acidentes de trabalho - um ambiente de trabalho limpo é um ambiente seguro.</a:t>
            </a:r>
          </a:p>
          <a:p>
            <a:endParaRPr lang="en-US" dirty="0"/>
          </a:p>
          <a:p>
            <a:r>
              <a:rPr lang="pt" sz="1800" b="0" i="0" strike="noStrike" cap="none" spc="0" baseline="0" dirty="0">
                <a:solidFill>
                  <a:srgbClr val="000000"/>
                </a:solidFill>
                <a:effectLst/>
                <a:latin typeface="Calibri"/>
                <a:ea typeface="Calibri"/>
                <a:cs typeface="Calibri"/>
              </a:rPr>
              <a:t>Fornecer cintas para realizar os transportes irá minimizar os derramamentos.</a:t>
            </a:r>
          </a:p>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800" b="0" i="0" strike="noStrike" cap="none" spc="0" baseline="0">
                <a:solidFill>
                  <a:srgbClr val="000000"/>
                </a:solidFill>
                <a:effectLst/>
                <a:latin typeface="Calibri"/>
                <a:ea typeface="Calibri"/>
                <a:cs typeface="Calibri"/>
              </a:rPr>
              <a:t>Embora o risco de exposição ao pó seja uma grande preocupação para todos os trabalhadores do local, perigos adicionais podem representar riscos a quem realiza serviços, manutenção e atividades de reparação. Antes de iniciar quaisquer atividades tenha em consideração os perigos, que vão além da exposição à RCS, ilustrados neste ecrã.</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800" b="0" i="0" strike="noStrike" cap="none" spc="0" baseline="0">
                <a:solidFill>
                  <a:srgbClr val="000000"/>
                </a:solidFill>
                <a:effectLst/>
                <a:latin typeface="Calibri"/>
                <a:ea typeface="Calibri"/>
                <a:cs typeface="Calibri"/>
              </a:rPr>
              <a:t>Este vídeo ilustra boas práticas de atividades de serviço, manutenção e reparação.</a:t>
            </a:r>
          </a:p>
          <a:p>
            <a:endParaRPr lang="en-US"/>
          </a:p>
          <a:p>
            <a:r>
              <a:rPr lang="pt" sz="1200" b="0" i="0" strike="noStrike" cap="none" spc="0" baseline="0">
                <a:solidFill>
                  <a:srgbClr val="000000"/>
                </a:solidFill>
                <a:effectLst/>
                <a:latin typeface="Calibri"/>
                <a:ea typeface="Calibri"/>
                <a:cs typeface="Calibri"/>
              </a:rPr>
              <a:t>Ao lado da imagem do vídeo pode ver um gráfico e uma barra vermelha, onde está ilustrada a concentração de pó em mg/m3.</a:t>
            </a:r>
          </a:p>
          <a:p>
            <a:endParaRPr lang="en-GB" sz="1200" b="0" i="0" u="none" strike="noStrike" kern="1200">
              <a:solidFill>
                <a:schemeClr val="tx1"/>
              </a:solidFill>
              <a:effectLst/>
              <a:latin typeface="+mn-lt"/>
              <a:ea typeface="+mn-ea"/>
              <a:cs typeface="+mn-cs"/>
            </a:endParaRPr>
          </a:p>
          <a:p>
            <a:r>
              <a:rPr lang="pt" sz="1200" b="0" i="0" strike="noStrike" cap="none" spc="0" baseline="0">
                <a:solidFill>
                  <a:srgbClr val="000000"/>
                </a:solidFill>
                <a:effectLst/>
                <a:latin typeface="Calibri"/>
                <a:ea typeface="Calibri"/>
                <a:cs typeface="Calibri"/>
              </a:rPr>
              <a:t>A medição da concentração de pó não trata apenas a sílica cristalina respirável, mas sim uma medição semiquantitativa. Aqui o importante não é o valor da concentração de pó, mas sim a diferença relativa entre os níveis de exposição durante a prática recomendada e outras práticas.</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pt" sz="1200" b="0" i="0" strike="noStrike" cap="none" spc="0" baseline="0">
                <a:solidFill>
                  <a:srgbClr val="000000"/>
                </a:solidFill>
                <a:effectLst/>
                <a:latin typeface="Calibri"/>
                <a:ea typeface="Calibri"/>
                <a:cs typeface="Calibri"/>
              </a:rPr>
              <a:t>As atividades de serviço, reparação e manutenção são rotineiras e necessárias a qualquer indústria. Verificar e implementar medidas de apoio ao trabalhador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pt" sz="1000" b="0" i="0" strike="noStrike" cap="none" spc="0" baseline="0">
                <a:solidFill>
                  <a:srgbClr val="000000"/>
                </a:solidFill>
                <a:effectLst/>
                <a:latin typeface="Helvetica"/>
                <a:ea typeface="Helvetica"/>
                <a:cs typeface="Helvetica"/>
              </a:rPr>
              <a:t>Este pacote de formação foi desenvolvido como uma parte integrante do Guia de Boas Práticas da NEPSI - visite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8360229" y="429114"/>
            <a:ext cx="3457122"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pt" sz="1400" b="1" i="0" strike="noStrike" cap="none" spc="0" baseline="0" dirty="0">
                <a:solidFill>
                  <a:srgbClr val="F6A317"/>
                </a:solidFill>
                <a:effectLst/>
                <a:latin typeface="Helvetica"/>
                <a:ea typeface="Helvetica"/>
                <a:cs typeface="Helvetica"/>
              </a:rPr>
              <a:t>BOAS PRÁTICAS DE FORMAÇÃO PARA SERVIÇOS, MANUTENÇÃO E ATIVIDADES DE REPARAÇÃO</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622849"/>
            <a:ext cx="6658080" cy="1691348"/>
          </a:xfrm>
        </p:spPr>
        <p:txBody>
          <a:bodyPr anchor="t"/>
          <a:lstStyle/>
          <a:p>
            <a:pPr>
              <a:lnSpc>
                <a:spcPct val="100000"/>
              </a:lnSpc>
            </a:pPr>
            <a:r>
              <a:rPr lang="pt" sz="2800" b="1" i="0" strike="noStrike" cap="none" spc="0" baseline="0" dirty="0">
                <a:solidFill>
                  <a:srgbClr val="FFFFFF"/>
                </a:solidFill>
                <a:effectLst/>
                <a:latin typeface="Helvetica"/>
                <a:ea typeface="Helvetica"/>
                <a:cs typeface="Helvetica"/>
              </a:rPr>
              <a:t>BOAS PRÁTICAS DE FORMAÇÃO PARA SERVIÇOS, MANUTENÇÃO E ATIVIDADES DE REPARAÇÃO</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a:p>
        </p:txBody>
      </p:sp>
      <p:sp>
        <p:nvSpPr>
          <p:cNvPr id="2" name="Rectangle 1">
            <a:extLst>
              <a:ext uri="{FF2B5EF4-FFF2-40B4-BE49-F238E27FC236}">
                <a16:creationId xmlns:a16="http://schemas.microsoft.com/office/drawing/2014/main" id="{38DA2A35-C7D5-2D42-BBF6-9ECD4BF6FA32}"/>
              </a:ext>
            </a:extLst>
          </p:cNvPr>
          <p:cNvSpPr/>
          <p:nvPr/>
        </p:nvSpPr>
        <p:spPr>
          <a:xfrm>
            <a:off x="7172325" y="257174"/>
            <a:ext cx="4629150" cy="10046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2800" dirty="0"/>
              <a:t>PREÂMBULO (PARA O FORMADOR)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pt-BR" sz="1800" dirty="0">
                <a:latin typeface="Helvetica"/>
                <a:cs typeface="Helvetica"/>
              </a:rPr>
              <a:t>Como parte do programa de formação de implementação de Boas Práticas, a NEPSI tem vindo a desenvolver um conjunto de recursos educacionais.</a:t>
            </a:r>
          </a:p>
          <a:p>
            <a:pPr>
              <a:lnSpc>
                <a:spcPts val="2400"/>
              </a:lnSpc>
            </a:pPr>
            <a:r>
              <a:rPr lang="pt-BR" sz="1800" dirty="0">
                <a:latin typeface="Helvetica"/>
                <a:cs typeface="Helvetica"/>
              </a:rPr>
              <a:t>Cada pacote de formação, em PowerPoint, trata um tópico relevante para os trabalhadores de todas as indústrias que utilizam materiais que contêm sílica cristalina. Os pacotes fornecem informações acerca dos riscos da exposição ao pó relacionados a cada tópico, bem como, quais as boas práticas e medidas disponíveis para redução dos mesmos. O propósito desta formação é informar e educar os trabalhadores para os ajudar a utilizar as medidas de controlo eficazmente e reduzir a sua exposição à sílica cristalina respirável (RCS) no local de trabalho.</a:t>
            </a:r>
          </a:p>
          <a:p>
            <a:pPr>
              <a:lnSpc>
                <a:spcPts val="2400"/>
              </a:lnSpc>
            </a:pPr>
            <a:r>
              <a:rPr lang="pt-BR" sz="1800" dirty="0">
                <a:latin typeface="Helvetica"/>
                <a:cs typeface="Helvetica"/>
              </a:rPr>
              <a:t>Utilize o modelo em branco e respetivos espaços reservados para adicionar informação relevante a este pacote de formação conforme seja necessário.</a:t>
            </a:r>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POR FAVOR, TOME 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pt" sz="1800" b="0" i="0" strike="noStrike" cap="none" spc="0" baseline="0" dirty="0">
                <a:solidFill>
                  <a:srgbClr val="000000"/>
                </a:solidFill>
                <a:effectLst/>
                <a:latin typeface="Helvetica"/>
                <a:ea typeface="Helvetica"/>
                <a:cs typeface="Helvetica"/>
              </a:rPr>
              <a:t>A informação de formação contida neste PowerPoint é de natureza consultiva e informativa. Não constitui uma norma ou regulamento, e não cria novas obrigações legais nem altera as obrigações existentes definidas pela legislação e política de saúde.</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INTRODUÇÃO</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spcAft>
                <a:spcPts val="1000"/>
              </a:spcAft>
            </a:pPr>
            <a:r>
              <a:rPr lang="pt" sz="1800" b="1" i="0" strike="noStrike" cap="none" spc="0" baseline="0" dirty="0">
                <a:solidFill>
                  <a:srgbClr val="000000"/>
                </a:solidFill>
                <a:effectLst/>
                <a:latin typeface="Helvetica"/>
                <a:ea typeface="Helvetica"/>
                <a:cs typeface="Helvetica"/>
              </a:rPr>
              <a:t>Aprender a proteger-se contra os perigos relacionados com o trabalho é uma prioridade.</a:t>
            </a:r>
          </a:p>
          <a:p>
            <a:r>
              <a:rPr lang="pt" sz="1800" b="0" i="0" strike="noStrike" cap="none" spc="0" baseline="0" dirty="0">
                <a:solidFill>
                  <a:srgbClr val="000000"/>
                </a:solidFill>
                <a:effectLst/>
                <a:latin typeface="Helvetica"/>
                <a:ea typeface="Helvetica"/>
                <a:cs typeface="Helvetica"/>
              </a:rPr>
              <a:t>Nesta formação de PowerPoint aprenderá sobre:</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Como minimizar o risco prejudicial de exposição ao pó de sílica cristalina (RCS) sempre que realiza serviços, manutenção e atividades de reparação</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Perigos adicionais no local de trabalho</a:t>
            </a:r>
          </a:p>
          <a:p>
            <a:pPr marL="285750" indent="-285750">
              <a:buFont typeface="Arial" panose="020B0604020202020204" pitchFamily="34" charset="0"/>
              <a:buChar char="•"/>
            </a:pPr>
            <a:r>
              <a:rPr lang="pt" sz="1800" b="0" i="0" strike="noStrike" cap="none" spc="0" baseline="0" dirty="0">
                <a:solidFill>
                  <a:srgbClr val="FF0000"/>
                </a:solidFill>
                <a:effectLst/>
                <a:latin typeface="Helvetica"/>
                <a:ea typeface="Helvetica"/>
                <a:cs typeface="Helvetica"/>
              </a:rPr>
              <a:t>Texto a ser preenchido pelo formador - caso tenha adicionado um slide personalizado, insira uma breve visão geral do material para contextualizar</a:t>
            </a:r>
          </a:p>
          <a:p>
            <a:pPr marL="285750" indent="-285750">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a:blip r:embed="rId4"/>
          <a:srcRect l="10796" r="10796"/>
          <a:stretch>
            <a:fillRect/>
          </a:stretch>
        </p:blipFill>
        <p:spPr>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TÉCNICAS DE CONTROLO DE POEIRAS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434944" cy="3682369"/>
          </a:xfrm>
        </p:spPr>
        <p:txBody>
          <a:bodyPr/>
          <a:lstStyle/>
          <a:p>
            <a:pPr>
              <a:lnSpc>
                <a:spcPts val="2400"/>
              </a:lnSpc>
            </a:pPr>
            <a:r>
              <a:rPr lang="pt" sz="1800" b="0" i="0" strike="noStrike" cap="none" spc="0" baseline="0" dirty="0">
                <a:solidFill>
                  <a:srgbClr val="000000"/>
                </a:solidFill>
                <a:effectLst/>
                <a:latin typeface="Helvetica"/>
                <a:ea typeface="Helvetica"/>
                <a:cs typeface="Helvetica"/>
              </a:rPr>
              <a:t>As atividades de manutenção, serviço e reparação são apoiadas por uma boa higiene e manutenção do local, que é uma das cinco principais técnicas de controlo de poeiras.</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BOA HIGIENIZAÇÃO / GESTÃO DOMÉSTICA</a:t>
            </a:r>
          </a:p>
          <a:p>
            <a:r>
              <a:rPr lang="pt" sz="1200" b="0" i="0" strike="noStrike" cap="none" spc="0" baseline="0">
                <a:solidFill>
                  <a:srgbClr val="000000"/>
                </a:solidFill>
                <a:effectLst/>
                <a:latin typeface="Calibri"/>
                <a:ea typeface="Calibri"/>
                <a:cs typeface="Calibri"/>
              </a:rPr>
              <a:t>Lavar a roupa do trabalho e aspirar o pó produzido pelos processos impede a acumulação de pó com o tempo - um espaço de trabalho limpo é um espaço seguro</a:t>
            </a:r>
          </a:p>
          <a:p>
            <a:endParaRPr lang="en-US"/>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FECHADO</a:t>
            </a:r>
          </a:p>
          <a:p>
            <a:pPr>
              <a:spcAft>
                <a:spcPts val="300"/>
              </a:spcAft>
            </a:pPr>
            <a:r>
              <a:rPr lang="pt" sz="1200" b="0" i="0" strike="noStrike" cap="none" spc="0" baseline="0">
                <a:solidFill>
                  <a:srgbClr val="000000"/>
                </a:solidFill>
                <a:effectLst/>
                <a:latin typeface="Calibri"/>
                <a:ea typeface="Calibri"/>
                <a:cs typeface="Calibri"/>
              </a:rPr>
              <a:t>Realizar processos de produção de RCS num ambiente fechado previne a exposição ao pó na sua origem</a:t>
            </a:r>
          </a:p>
          <a:p>
            <a:pPr>
              <a:spcAft>
                <a:spcPts val="300"/>
              </a:spcAft>
            </a:pPr>
            <a:endParaRPr lang="en-US"/>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EXTRAÇÃO / VENTILAÇÃO</a:t>
            </a:r>
          </a:p>
          <a:p>
            <a:pPr>
              <a:spcAft>
                <a:spcPts val="300"/>
              </a:spcAft>
            </a:pPr>
            <a:r>
              <a:rPr lang="pt" sz="1200" b="0" i="0" strike="noStrike" cap="none" spc="0" baseline="0">
                <a:solidFill>
                  <a:srgbClr val="000000"/>
                </a:solidFill>
                <a:effectLst/>
                <a:latin typeface="Calibri"/>
                <a:ea typeface="Calibri"/>
                <a:cs typeface="Calibri"/>
              </a:rPr>
              <a:t>Captura a RCS na fonte, antes de ficarmos expostos a esta, além disso, faz a substituição do ar contaminado por ar limpo.</a:t>
            </a:r>
          </a:p>
          <a:p>
            <a:endParaRPr lang="en-US"/>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131928"/>
            <a:ext cx="2134062" cy="1823001"/>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EQUIPAMENTO DE PROTEÇÃO</a:t>
            </a:r>
          </a:p>
          <a:p>
            <a:r>
              <a:rPr lang="pt" sz="1200" b="0" i="0" strike="noStrike" cap="none" spc="0" baseline="0">
                <a:solidFill>
                  <a:srgbClr val="000000"/>
                </a:solidFill>
                <a:effectLst/>
                <a:latin typeface="Calibri"/>
                <a:ea typeface="Calibri"/>
                <a:cs typeface="Calibri"/>
              </a:rPr>
              <a:t>EPI (por exemplo, máscaras) protegem os trabalhadores da poeira quando todas a outras medidas de controlo se tornam insuficientes ao controlo dos riscos de exposição</a:t>
            </a:r>
          </a:p>
          <a:p>
            <a:endParaRPr lang="en-US"/>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ÁGUA</a:t>
            </a:r>
          </a:p>
          <a:p>
            <a:pPr>
              <a:spcAft>
                <a:spcPts val="300"/>
              </a:spcAft>
            </a:pPr>
            <a:r>
              <a:rPr lang="pt" sz="1200" b="0" i="0" strike="noStrike" cap="none" spc="0" baseline="0">
                <a:solidFill>
                  <a:srgbClr val="000000"/>
                </a:solidFill>
                <a:effectLst/>
                <a:latin typeface="Calibri"/>
                <a:ea typeface="Calibri"/>
                <a:cs typeface="Calibri"/>
              </a:rPr>
              <a:t>Manter os processos humedecidos evita que o pó seja transportado pelo ar, dado que, as partículas são capturadas através da água</a:t>
            </a:r>
          </a:p>
          <a:p>
            <a:pPr>
              <a:spcAft>
                <a:spcPts val="300"/>
              </a:spcAft>
            </a:pPr>
            <a:endParaRPr lang="en-US"/>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4709155"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RISCOS INERENTES A ESTA ATIVIDADE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660132" cy="2938988"/>
          </a:xfrm>
        </p:spPr>
        <p:txBody>
          <a:bodyPr anchor="t"/>
          <a:lstStyle/>
          <a:p>
            <a:pPr marL="342900" indent="-342900">
              <a:lnSpc>
                <a:spcPts val="27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Esta atividade pode produzir muito pó</a:t>
            </a:r>
          </a:p>
          <a:p>
            <a:pPr marL="342900" indent="-342900">
              <a:lnSpc>
                <a:spcPts val="27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 exposição prolongada a níveis elevados de RCS pode causar doenças pulmonares incapacitantes</a:t>
            </a:r>
          </a:p>
          <a:p>
            <a:pPr>
              <a:lnSpc>
                <a:spcPts val="2700"/>
              </a:lnSpc>
            </a:pPr>
            <a:r>
              <a:rPr lang="pt" sz="1800" b="0" i="0" strike="noStrike" cap="none" spc="0" baseline="0" dirty="0">
                <a:solidFill>
                  <a:srgbClr val="000000"/>
                </a:solidFill>
                <a:effectLst/>
                <a:latin typeface="Helvetica"/>
                <a:ea typeface="Helvetica"/>
                <a:cs typeface="Helvetica"/>
              </a:rPr>
              <a:t>É importante que nos protejamos da exposição a este pó transportado pelo ar todos os dias. </a:t>
            </a:r>
          </a:p>
          <a:p>
            <a:pPr>
              <a:lnSpc>
                <a:spcPts val="2700"/>
              </a:lnSpc>
            </a:pPr>
            <a:r>
              <a:rPr lang="pt" sz="1800" b="0" i="0" strike="noStrike" cap="none" spc="0" baseline="0" dirty="0">
                <a:solidFill>
                  <a:srgbClr val="000000"/>
                </a:solidFill>
                <a:effectLst/>
                <a:latin typeface="Helvetica"/>
                <a:ea typeface="Helvetica"/>
                <a:cs typeface="Helvetica"/>
              </a:rPr>
              <a:t>Se hoje seguirmos boas práticas estamos a proteger a nossa saúde no futuro.</a:t>
            </a:r>
          </a:p>
          <a:p>
            <a:pPr>
              <a:lnSpc>
                <a:spcPts val="2700"/>
              </a:lnSpc>
            </a:pPr>
            <a:r>
              <a:rPr lang="pt" sz="1800" b="0" i="0" strike="noStrike" cap="none" spc="0" baseline="0" dirty="0">
                <a:solidFill>
                  <a:srgbClr val="000000"/>
                </a:solidFill>
                <a:effectLst/>
                <a:latin typeface="Helvetica"/>
                <a:ea typeface="Helvetica"/>
                <a:cs typeface="Helvetica"/>
              </a:rPr>
              <a:t>Como irá passar a sua reforma?</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pt" sz="2800" b="1" i="0" strike="noStrike" cap="none" spc="0" baseline="0" dirty="0">
                <a:solidFill>
                  <a:srgbClr val="F6A317"/>
                </a:solidFill>
                <a:effectLst/>
                <a:latin typeface="Helvetica"/>
                <a:ea typeface="Helvetica"/>
                <a:cs typeface="Helvetica"/>
              </a:rPr>
              <a:t>TIPOS DE MANUTENÇÃO, SERVIÇOS E REPARAÇÃO</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808288"/>
            <a:ext cx="5453624" cy="3236757"/>
          </a:xfrm>
        </p:spPr>
        <p:txBody>
          <a:bodyPr/>
          <a:lstStyle/>
          <a:p>
            <a:pPr marL="285750" indent="-285750">
              <a:buFont typeface="Arial" panose="020B0604020202020204" pitchFamily="34" charset="0"/>
              <a:buChar char="•"/>
            </a:pPr>
            <a:r>
              <a:rPr lang="pt" sz="2000" b="0" i="0" strike="noStrike" cap="none" spc="0" baseline="0">
                <a:solidFill>
                  <a:srgbClr val="000000"/>
                </a:solidFill>
                <a:effectLst/>
                <a:latin typeface="Helvetica"/>
                <a:ea typeface="Helvetica"/>
                <a:cs typeface="Helvetica"/>
              </a:rPr>
              <a:t>Manutenção Preventiva Planeada Diariamente/Serviço/ Reparação</a:t>
            </a:r>
          </a:p>
          <a:p>
            <a:pPr marL="285750" indent="-285750">
              <a:buFont typeface="Arial" panose="020B0604020202020204" pitchFamily="34" charset="0"/>
              <a:buChar char="•"/>
            </a:pPr>
            <a:r>
              <a:rPr lang="pt" sz="2000" b="0" i="0" strike="noStrike" cap="none" spc="0" baseline="0">
                <a:solidFill>
                  <a:srgbClr val="000000"/>
                </a:solidFill>
                <a:effectLst/>
                <a:latin typeface="Helvetica"/>
                <a:ea typeface="Helvetica"/>
                <a:cs typeface="Helvetica"/>
              </a:rPr>
              <a:t>Manutenção de Rotina Preventiva Planeada/Serviço/Reparação</a:t>
            </a:r>
          </a:p>
          <a:p>
            <a:pPr marL="285750" indent="-285750">
              <a:buFont typeface="Arial" panose="020B0604020202020204" pitchFamily="34" charset="0"/>
              <a:buChar char="•"/>
            </a:pPr>
            <a:r>
              <a:rPr lang="pt" sz="2000" b="0" i="0" strike="noStrike" cap="none" spc="0" baseline="0">
                <a:solidFill>
                  <a:srgbClr val="000000"/>
                </a:solidFill>
                <a:effectLst/>
                <a:latin typeface="Helvetica"/>
                <a:ea typeface="Helvetica"/>
                <a:cs typeface="Helvetica"/>
              </a:rPr>
              <a:t>Avarias e Emergências</a:t>
            </a:r>
          </a:p>
          <a:p>
            <a:endParaRPr lang="en-US" sz="2000">
              <a:solidFill>
                <a:schemeClr val="bg1">
                  <a:lumMod val="65000"/>
                </a:schemeClr>
              </a:solidFill>
            </a:endParaRPr>
          </a:p>
          <a:p>
            <a:r>
              <a:rPr lang="pt" sz="2000" b="0" i="0" strike="noStrike" cap="none" spc="0" baseline="0">
                <a:solidFill>
                  <a:srgbClr val="A6A6A6"/>
                </a:solidFill>
                <a:effectLst/>
                <a:latin typeface="Helvetica"/>
                <a:ea typeface="Helvetica"/>
                <a:cs typeface="Helvetica"/>
              </a:rPr>
              <a:t>    (Lista não exaustiva)</a:t>
            </a:r>
          </a:p>
          <a:p>
            <a:endParaRPr lang="en-US" sz="200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a:blip r:embed="rId4" cstate="print">
            <a:extLst>
              <a:ext uri="{28A0092B-C50C-407E-A947-70E740481C1C}">
                <a14:useLocalDpi xmlns:a14="http://schemas.microsoft.com/office/drawing/2010/main"/>
              </a:ext>
            </a:extLst>
          </a:blip>
          <a:srcRect l="22467" t="-738" r="-12"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36072" cy="850900"/>
          </a:xfrm>
        </p:spPr>
        <p:txBody>
          <a:bodyPr/>
          <a:lstStyle/>
          <a:p>
            <a:r>
              <a:rPr lang="pt" sz="2800" b="1" i="0" strike="noStrike" cap="none" spc="0" baseline="0" dirty="0">
                <a:solidFill>
                  <a:srgbClr val="F6A317"/>
                </a:solidFill>
                <a:effectLst/>
                <a:latin typeface="Helvetica"/>
                <a:ea typeface="Helvetica"/>
                <a:cs typeface="Helvetica"/>
              </a:rPr>
              <a:t>FATORES AMBIENTAIS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5032"/>
            <a:ext cx="5453624" cy="3301845"/>
          </a:xfrm>
        </p:spPr>
        <p:txBody>
          <a:bodyPr/>
          <a:lstStyle/>
          <a:p>
            <a:pPr>
              <a:spcAft>
                <a:spcPts val="1000"/>
              </a:spcAft>
            </a:pPr>
            <a:r>
              <a:rPr lang="pt" sz="1500" b="0" i="0" strike="noStrike" cap="none" spc="0" baseline="0" dirty="0">
                <a:solidFill>
                  <a:srgbClr val="000000"/>
                </a:solidFill>
                <a:effectLst/>
                <a:latin typeface="Helvetica"/>
                <a:ea typeface="Helvetica"/>
                <a:cs typeface="Helvetica"/>
              </a:rPr>
              <a:t>O que pode ajudar nestas situações:</a:t>
            </a:r>
          </a:p>
          <a:p>
            <a:pPr marL="285750" indent="-285750">
              <a:buFont typeface="Arial" panose="020B0604020202020204" pitchFamily="34" charset="0"/>
              <a:buChar char="•"/>
            </a:pPr>
            <a:r>
              <a:rPr lang="pt" sz="1500" b="0" i="0" strike="noStrike" cap="none" spc="0" baseline="0" dirty="0">
                <a:solidFill>
                  <a:srgbClr val="000000"/>
                </a:solidFill>
                <a:effectLst/>
                <a:latin typeface="Helvetica"/>
                <a:ea typeface="Helvetica"/>
                <a:cs typeface="Helvetica"/>
              </a:rPr>
              <a:t>Planear com antecedência, ter procedimentos e equipamentos (incluindo os de proteção individual) a postos para lidar com possíveis falhas, avarias e derramamentos em segurança</a:t>
            </a:r>
          </a:p>
          <a:p>
            <a:pPr marL="285750" indent="-285750">
              <a:buFont typeface="Arial" panose="020B0604020202020204" pitchFamily="34" charset="0"/>
              <a:buChar char="•"/>
            </a:pPr>
            <a:r>
              <a:rPr lang="pt" sz="1500" b="0" i="0" strike="noStrike" cap="none" spc="0" baseline="0" dirty="0">
                <a:solidFill>
                  <a:srgbClr val="000000"/>
                </a:solidFill>
                <a:effectLst/>
                <a:latin typeface="Helvetica"/>
                <a:ea typeface="Helvetica"/>
                <a:cs typeface="Helvetica"/>
              </a:rPr>
              <a:t>Garantir que o local de trabalho se encontra limpo através dos métodos de limpeza apropriados</a:t>
            </a:r>
          </a:p>
          <a:p>
            <a:pPr marL="285750" indent="-285750">
              <a:buFont typeface="Arial" panose="020B0604020202020204" pitchFamily="34" charset="0"/>
              <a:buChar char="•"/>
            </a:pPr>
            <a:r>
              <a:rPr lang="pt" sz="1500" b="0" i="0" strike="noStrike" cap="none" spc="0" baseline="0" dirty="0">
                <a:solidFill>
                  <a:srgbClr val="000000"/>
                </a:solidFill>
                <a:effectLst/>
                <a:latin typeface="Helvetica"/>
                <a:ea typeface="Helvetica"/>
                <a:cs typeface="Helvetica"/>
              </a:rPr>
              <a:t>Limpar os pavimentos e equipamentos com mangueiras húmidas e de baixa pressão - nunca varrer o pó com uma vassoura seca </a:t>
            </a:r>
          </a:p>
          <a:p>
            <a:pPr marL="285750" indent="-285750">
              <a:buFont typeface="Arial" panose="020B0604020202020204" pitchFamily="34" charset="0"/>
              <a:buChar char="•"/>
            </a:pPr>
            <a:r>
              <a:rPr lang="pt" sz="1500" b="0" i="0" strike="noStrike" cap="none" spc="0" baseline="0" dirty="0">
                <a:solidFill>
                  <a:srgbClr val="000000"/>
                </a:solidFill>
                <a:effectLst/>
                <a:latin typeface="Helvetica"/>
                <a:ea typeface="Helvetica"/>
                <a:cs typeface="Helvetica"/>
              </a:rPr>
              <a:t>Limpar os derramamentos a seco com sistemas de aspiração HEPA - nunca limpar com ar comprimido</a:t>
            </a:r>
          </a:p>
          <a:p>
            <a:pPr marL="285750" indent="-285750">
              <a:buFont typeface="Arial" panose="020B0604020202020204" pitchFamily="34" charset="0"/>
              <a:buChar char="•"/>
            </a:pPr>
            <a:r>
              <a:rPr lang="pt" sz="1500" b="0" i="0" strike="noStrike" cap="none" spc="0" baseline="0" dirty="0">
                <a:solidFill>
                  <a:srgbClr val="000000"/>
                </a:solidFill>
                <a:effectLst/>
                <a:latin typeface="Helvetica"/>
                <a:ea typeface="Helvetica"/>
                <a:cs typeface="Helvetica"/>
              </a:rPr>
              <a:t>Verificar se os sistemas de extração de pó estão ligados</a:t>
            </a:r>
          </a:p>
          <a:p>
            <a:pPr marL="285750" indent="-285750">
              <a:buFont typeface="Arial" panose="020B0604020202020204" pitchFamily="34" charset="0"/>
              <a:buChar char="•"/>
            </a:pPr>
            <a:r>
              <a:rPr lang="pt" sz="1500" b="0" i="0" strike="noStrike" cap="none" spc="0" baseline="0" dirty="0">
                <a:solidFill>
                  <a:srgbClr val="000000"/>
                </a:solidFill>
                <a:effectLst/>
                <a:latin typeface="Helvetica"/>
                <a:ea typeface="Helvetica"/>
                <a:cs typeface="Helvetica"/>
              </a:rPr>
              <a:t>Forneça cintas para os transportes</a:t>
            </a: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76" r="10876"/>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OUTROS PERIGOS</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p:txBody>
          <a:bodyPr/>
          <a:lstStyle/>
          <a:p>
            <a:pPr marL="0" indent="0">
              <a:buNone/>
            </a:pPr>
            <a:r>
              <a:rPr lang="pt" sz="1800" b="0" i="0" strike="noStrike" cap="none" spc="0" baseline="0" dirty="0">
                <a:solidFill>
                  <a:srgbClr val="000000"/>
                </a:solidFill>
                <a:effectLst/>
                <a:latin typeface="Helvetica"/>
                <a:ea typeface="Helvetica"/>
                <a:cs typeface="Helvetica"/>
              </a:rPr>
              <a:t>Antes de iniciar as atividades de serviço, manutenção e reparação, tenha em atenção os seguintes riscos:</a:t>
            </a:r>
          </a:p>
          <a:p>
            <a:r>
              <a:rPr lang="pt" sz="1800" b="0" i="0" strike="noStrike" cap="none" spc="0" baseline="0" dirty="0">
                <a:solidFill>
                  <a:srgbClr val="000000"/>
                </a:solidFill>
                <a:effectLst/>
                <a:latin typeface="Helvetica"/>
                <a:ea typeface="Helvetica"/>
                <a:cs typeface="Helvetica"/>
              </a:rPr>
              <a:t>Ruído excessivo</a:t>
            </a:r>
          </a:p>
          <a:p>
            <a:r>
              <a:rPr lang="pt" sz="1800" b="0" i="0" strike="noStrike" cap="none" spc="0" baseline="0" dirty="0">
                <a:solidFill>
                  <a:srgbClr val="000000"/>
                </a:solidFill>
                <a:effectLst/>
                <a:latin typeface="Helvetica"/>
                <a:ea typeface="Helvetica"/>
                <a:cs typeface="Helvetica"/>
              </a:rPr>
              <a:t>Trabalho em alturas</a:t>
            </a:r>
          </a:p>
          <a:p>
            <a:r>
              <a:rPr lang="pt" sz="1800" b="0" i="0" strike="noStrike" cap="none" spc="0" baseline="0" dirty="0">
                <a:solidFill>
                  <a:srgbClr val="000000"/>
                </a:solidFill>
                <a:effectLst/>
                <a:latin typeface="Helvetica"/>
                <a:ea typeface="Helvetica"/>
                <a:cs typeface="Helvetica"/>
              </a:rPr>
              <a:t>Máquinas movíveis</a:t>
            </a:r>
          </a:p>
          <a:p>
            <a:r>
              <a:rPr lang="pt" sz="1800" b="0" i="0" strike="noStrike" cap="none" spc="0" baseline="0" dirty="0">
                <a:solidFill>
                  <a:srgbClr val="000000"/>
                </a:solidFill>
                <a:effectLst/>
                <a:latin typeface="Helvetica"/>
                <a:ea typeface="Helvetica"/>
                <a:cs typeface="Helvetica"/>
              </a:rPr>
              <a:t>Espaços confinados</a:t>
            </a:r>
          </a:p>
          <a:p>
            <a:r>
              <a:rPr lang="pt" sz="1800" b="0" i="0" strike="noStrike" cap="none" spc="0" baseline="0" dirty="0">
                <a:solidFill>
                  <a:srgbClr val="000000"/>
                </a:solidFill>
                <a:effectLst/>
                <a:latin typeface="Helvetica"/>
                <a:ea typeface="Helvetica"/>
                <a:cs typeface="Helvetica"/>
              </a:rPr>
              <a:t>Processos de soldagem, queima, corte e esmerilhamento</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a:blip r:embed="rId3" cstate="print">
            <a:extLst>
              <a:ext uri="{28A0092B-C50C-407E-A947-70E740481C1C}">
                <a14:useLocalDpi xmlns:a14="http://schemas.microsoft.com/office/drawing/2010/main"/>
              </a:ext>
            </a:extLst>
          </a:blip>
          <a:srcRect l="11698"/>
          <a:stretch>
            <a:fillRect/>
          </a:stretch>
        </p:blipFill>
        <p:spPr>
          <a:xfrm>
            <a:off x="6592888" y="1608138"/>
            <a:ext cx="5224462"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608297"/>
            <a:ext cx="5229687" cy="341632"/>
          </a:xfrm>
          <a:prstGeom prst="rect">
            <a:avLst/>
          </a:prstGeom>
        </p:spPr>
        <p:txBody>
          <a:bodyPr wrap="square">
            <a:spAutoFit/>
          </a:bodyPr>
          <a:lstStyle/>
          <a:p>
            <a:pPr lvl="0">
              <a:lnSpc>
                <a:spcPct val="90000"/>
              </a:lnSpc>
              <a:spcBef>
                <a:spcPts val="1000"/>
              </a:spcBef>
              <a:spcAft>
                <a:spcPts val="1000"/>
              </a:spcAft>
            </a:pPr>
            <a:r>
              <a:rPr lang="pt" b="0" i="0" strike="noStrike" cap="none" spc="0" baseline="0" dirty="0">
                <a:solidFill>
                  <a:srgbClr val="000000"/>
                </a:solidFill>
                <a:effectLst/>
                <a:latin typeface="Helvetica"/>
                <a:ea typeface="Helvetica"/>
                <a:cs typeface="Helvetica"/>
              </a:rPr>
              <a:t>Acesso restrito a pessoal autorizado</a:t>
            </a: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40901"/>
            <a:ext cx="4178804" cy="850900"/>
          </a:xfrm>
        </p:spPr>
        <p:txBody>
          <a:bodyPr/>
          <a:lstStyle/>
          <a:p>
            <a:r>
              <a:rPr lang="pt" sz="2800" b="1" i="0" strike="noStrike" cap="none" spc="0" baseline="0" dirty="0">
                <a:solidFill>
                  <a:srgbClr val="F6A317"/>
                </a:solidFill>
                <a:effectLst/>
                <a:latin typeface="Arial"/>
                <a:ea typeface="Arial"/>
                <a:cs typeface="Arial"/>
              </a:rPr>
              <a:t>BOAS PRÁTICAS DE HIGIENE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743200"/>
            <a:ext cx="5453624" cy="3301845"/>
          </a:xfrm>
        </p:spPr>
        <p:txBody>
          <a:bodyPr/>
          <a:lstStyle/>
          <a:p>
            <a:pPr marL="285750" indent="-285750">
              <a:lnSpc>
                <a:spcPts val="2400"/>
              </a:lnSpc>
              <a:spcAft>
                <a:spcPts val="1000"/>
              </a:spcAft>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Faça as suas refeições numa área afastada dos processos de trabalho que envolvam uma possível exposição à RCS</a:t>
            </a:r>
          </a:p>
          <a:p>
            <a:pPr marL="285750" indent="-285750">
              <a:lnSpc>
                <a:spcPts val="2400"/>
              </a:lnSpc>
              <a:spcAft>
                <a:spcPts val="1000"/>
              </a:spcAft>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Antes de comer, beber ou fumar os trabalhadores devem lavar as mãos e a cara, bem como, mudar de roupa</a:t>
            </a:r>
          </a:p>
          <a:p>
            <a:pPr marL="285750" indent="-285750">
              <a:lnSpc>
                <a:spcPts val="2400"/>
              </a:lnSpc>
              <a:spcAft>
                <a:spcPts val="1000"/>
              </a:spcAft>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Fumar é mau para a sua saúde e potencia os problemas de saúde associados ao pó de sílica cristalina.</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7802876" cy="850900"/>
          </a:xfrm>
        </p:spPr>
        <p:txBody>
          <a:bodyPr/>
          <a:lstStyle/>
          <a:p>
            <a:r>
              <a:rPr lang="pt" sz="2800" b="1" i="0" strike="noStrike" cap="none" spc="0" baseline="0" dirty="0">
                <a:solidFill>
                  <a:srgbClr val="F6A317"/>
                </a:solidFill>
                <a:effectLst/>
                <a:latin typeface="Helvetica"/>
                <a:ea typeface="Helvetica"/>
                <a:cs typeface="Helvetica"/>
              </a:rPr>
              <a:t>O QUE FAZER E O QUE NÃO FAZER NOS SERVIÇOS, MANUTENÇÃO E REPARAÇÃO</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814638"/>
            <a:ext cx="9445749" cy="3230407"/>
          </a:xfrm>
        </p:spPr>
        <p:txBody>
          <a:bodyPr/>
          <a:lstStyle/>
          <a:p>
            <a:r>
              <a:rPr lang="pt" sz="1600" b="1" i="0" strike="noStrike" cap="none" spc="0" baseline="0" dirty="0">
                <a:solidFill>
                  <a:srgbClr val="000000"/>
                </a:solidFill>
                <a:effectLst/>
                <a:latin typeface="Helvetica"/>
                <a:ea typeface="Helvetica"/>
                <a:cs typeface="Helvetica"/>
              </a:rPr>
              <a:t>CERTO</a:t>
            </a:r>
          </a:p>
          <a:p>
            <a:pPr marL="285750" indent="-285750">
              <a:buSzPct val="85000"/>
              <a:buFont typeface=".Apple Color Emoji UI"/>
              <a:buChar char="✅"/>
            </a:pPr>
            <a:r>
              <a:rPr lang="pt" sz="1600" b="0" i="0" strike="noStrike" cap="none" spc="0" baseline="0" dirty="0">
                <a:solidFill>
                  <a:srgbClr val="000000"/>
                </a:solidFill>
                <a:effectLst/>
                <a:latin typeface="Helvetica"/>
                <a:ea typeface="Helvetica"/>
                <a:cs typeface="Helvetica"/>
              </a:rPr>
              <a:t>Estar preparado para possíveis falhas, avarias e derramamentos</a:t>
            </a:r>
          </a:p>
          <a:p>
            <a:pPr marL="285750" indent="-285750">
              <a:buSzPct val="85000"/>
              <a:buFont typeface=".Apple Color Emoji UI"/>
              <a:buChar char="✅"/>
            </a:pPr>
            <a:r>
              <a:rPr lang="pt" sz="1600" b="0" i="0" strike="noStrike" cap="none" spc="0" baseline="0" dirty="0">
                <a:solidFill>
                  <a:srgbClr val="000000"/>
                </a:solidFill>
                <a:effectLst/>
                <a:latin typeface="Helvetica"/>
                <a:ea typeface="Helvetica"/>
                <a:cs typeface="Helvetica"/>
              </a:rPr>
              <a:t>Assegurar que o local de trabalho se encontra limpo</a:t>
            </a:r>
          </a:p>
          <a:p>
            <a:pPr marL="285750" indent="-285750">
              <a:buSzPct val="85000"/>
              <a:buFont typeface=".Apple Color Emoji UI"/>
              <a:buChar char="✅"/>
            </a:pPr>
            <a:r>
              <a:rPr lang="pt" sz="1600" b="0" i="0" strike="noStrike" cap="none" spc="0" baseline="0" dirty="0">
                <a:solidFill>
                  <a:srgbClr val="000000"/>
                </a:solidFill>
                <a:effectLst/>
                <a:latin typeface="Helvetica"/>
                <a:ea typeface="Helvetica"/>
                <a:cs typeface="Helvetica"/>
              </a:rPr>
              <a:t>Limpar derramamentos de imediato</a:t>
            </a:r>
          </a:p>
          <a:p>
            <a:pPr marL="285750" indent="-285750">
              <a:spcAft>
                <a:spcPts val="1000"/>
              </a:spcAft>
              <a:buSzPct val="85000"/>
              <a:buFont typeface=".Apple Color Emoji UI"/>
              <a:buChar char="✅"/>
            </a:pPr>
            <a:r>
              <a:rPr lang="pt" sz="1600" b="0" i="0" strike="noStrike" cap="none" spc="0" baseline="0" dirty="0">
                <a:solidFill>
                  <a:srgbClr val="000000"/>
                </a:solidFill>
                <a:effectLst/>
                <a:latin typeface="Helvetica"/>
                <a:ea typeface="Helvetica"/>
                <a:cs typeface="Helvetica"/>
              </a:rPr>
              <a:t>Comunicar quaisquer situações em que os equipamentos ou instalações apresentem danos</a:t>
            </a:r>
          </a:p>
          <a:p>
            <a:r>
              <a:rPr lang="pt" sz="1600" b="1" i="0" strike="noStrike" cap="none" spc="0" baseline="0" dirty="0">
                <a:solidFill>
                  <a:srgbClr val="000000"/>
                </a:solidFill>
                <a:effectLst/>
                <a:latin typeface="Helvetica"/>
                <a:ea typeface="Helvetica"/>
                <a:cs typeface="Helvetica"/>
              </a:rPr>
              <a:t>ERRADO</a:t>
            </a:r>
          </a:p>
          <a:p>
            <a:pPr marL="285750" indent="-285750">
              <a:buSzPct val="85000"/>
              <a:buFont typeface=".Apple Color Emoji UI"/>
              <a:buChar char="❌"/>
            </a:pPr>
            <a:r>
              <a:rPr lang="pt" sz="1600" b="0" i="0" strike="noStrike" cap="none" spc="0" baseline="0" dirty="0">
                <a:solidFill>
                  <a:srgbClr val="000000"/>
                </a:solidFill>
                <a:effectLst/>
                <a:latin typeface="Helvetica"/>
                <a:ea typeface="Helvetica"/>
                <a:cs typeface="Helvetica"/>
              </a:rPr>
              <a:t>Utilizar equipamentos muito desgastados ou avariados</a:t>
            </a:r>
          </a:p>
          <a:p>
            <a:pPr marL="285750" indent="-285750">
              <a:buSzPct val="85000"/>
              <a:buFont typeface=".Apple Color Emoji UI"/>
              <a:buChar char="❌"/>
            </a:pPr>
            <a:r>
              <a:rPr lang="pt" sz="1600" b="0" i="0" strike="noStrike" cap="none" spc="0" baseline="0" dirty="0">
                <a:solidFill>
                  <a:srgbClr val="000000"/>
                </a:solidFill>
                <a:effectLst/>
                <a:latin typeface="Helvetica"/>
                <a:ea typeface="Helvetica"/>
                <a:cs typeface="Helvetica"/>
              </a:rPr>
              <a:t>Fazer limpeza com uma vassoura seca ou ar comprimido</a:t>
            </a:r>
          </a:p>
          <a:p>
            <a:pPr marL="285750" indent="-285750">
              <a:buSzPct val="85000"/>
              <a:buFont typeface=".Apple Color Emoji UI"/>
              <a:buChar char="❌"/>
            </a:pPr>
            <a:r>
              <a:rPr lang="pt" sz="1600" b="0" i="0" strike="noStrike" cap="none" spc="0" baseline="0" dirty="0">
                <a:solidFill>
                  <a:srgbClr val="FF0000"/>
                </a:solidFill>
                <a:effectLst/>
                <a:latin typeface="Helvetica"/>
                <a:ea typeface="Helvetica"/>
                <a:cs typeface="Helvetica"/>
              </a:rPr>
              <a:t>Texto para o formador - informações adicionais necessárias</a:t>
            </a:r>
          </a:p>
          <a:p>
            <a:pPr>
              <a:buSzPct val="85000"/>
            </a:pPr>
            <a:endParaRPr lang="en-US" dirty="0"/>
          </a:p>
          <a:p>
            <a:pPr marL="285750" indent="-285750">
              <a:buSzPct val="85000"/>
              <a:buFont typeface=".Apple Color Emoji UI"/>
              <a:buChar char="✅"/>
            </a:pPr>
            <a:endParaRPr lang="en-US" dirty="0"/>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r>
              <a:rPr lang="pt" sz="2800" b="1" i="0" strike="noStrike" cap="none" spc="0" baseline="0" dirty="0">
                <a:solidFill>
                  <a:srgbClr val="F6A317"/>
                </a:solidFill>
                <a:effectLst/>
                <a:latin typeface="Helvetica"/>
                <a:ea typeface="Helvetica"/>
                <a:cs typeface="Helvetica"/>
              </a:rPr>
              <a:t>SLIDE VAZIO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pt" sz="1800" b="0" i="0" strike="noStrike" cap="none" spc="0" baseline="0" dirty="0">
                <a:solidFill>
                  <a:srgbClr val="000000"/>
                </a:solidFill>
                <a:effectLst/>
                <a:latin typeface="Helvetica"/>
                <a:ea typeface="Helvetica"/>
                <a:cs typeface="Helvetica"/>
              </a:rPr>
              <a:t>Sirva-se deste slide para criar material de formação personalizado para cada ambiente/contexto de trabalho.</a:t>
            </a:r>
          </a:p>
          <a:p>
            <a:pPr>
              <a:lnSpc>
                <a:spcPts val="2400"/>
              </a:lnSpc>
            </a:pPr>
            <a:r>
              <a:rPr lang="pt" sz="1800" b="0" i="0" strike="noStrike" cap="none" spc="0" baseline="0" dirty="0">
                <a:solidFill>
                  <a:srgbClr val="000000"/>
                </a:solidFill>
                <a:effectLst/>
                <a:latin typeface="Helvetica"/>
                <a:ea typeface="Helvetica"/>
                <a:cs typeface="Helvetica"/>
              </a:rPr>
              <a:t>Para alterar a imagem, clique no botão direito do rato &gt; alterar imagem &gt; de ficheiro.</a:t>
            </a:r>
          </a:p>
          <a:p>
            <a:pPr>
              <a:lnSpc>
                <a:spcPts val="2400"/>
              </a:lnSpc>
            </a:pPr>
            <a:r>
              <a:rPr lang="pt" sz="1800" b="0" i="0" strike="noStrike" cap="none" spc="0" baseline="0" dirty="0">
                <a:solidFill>
                  <a:srgbClr val="000000"/>
                </a:solidFill>
                <a:effectLst/>
                <a:latin typeface="Helvetica"/>
                <a:ea typeface="Helvetica"/>
                <a:cs typeface="Helvetica"/>
              </a:rPr>
              <a:t>Para criar mais slides, clique no separador 'Novo Slide' na tabela acima.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r>
              <a:rPr lang="pt" sz="2800" b="1" i="0" strike="noStrike" cap="none" spc="0" baseline="0" dirty="0">
                <a:solidFill>
                  <a:srgbClr val="F6A317"/>
                </a:solidFill>
                <a:effectLst/>
                <a:latin typeface="Helvetica"/>
                <a:ea typeface="Helvetica"/>
                <a:cs typeface="Helvetica"/>
              </a:rPr>
              <a:t>CONCLUSÃO</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nchor="t"/>
          <a:lstStyle/>
          <a:p>
            <a:pPr>
              <a:lnSpc>
                <a:spcPts val="2400"/>
              </a:lnSpc>
              <a:spcBef>
                <a:spcPts val="600"/>
              </a:spcBef>
              <a:spcAft>
                <a:spcPts val="1000"/>
              </a:spcAft>
            </a:pPr>
            <a:r>
              <a:rPr lang="pt" sz="1800" b="0" i="0" strike="noStrike" cap="none" spc="0" baseline="0" dirty="0">
                <a:solidFill>
                  <a:srgbClr val="000000"/>
                </a:solidFill>
                <a:effectLst/>
                <a:latin typeface="Helvetica"/>
                <a:ea typeface="Helvetica"/>
                <a:cs typeface="Helvetica"/>
              </a:rPr>
              <a:t>As atividades de serviço, reparação e manutenção são rotineiras e necessárias a qualquer indústria. Não se esqueça de:</a:t>
            </a:r>
          </a:p>
          <a:p>
            <a:pPr marL="285750" indent="-285750">
              <a:lnSpc>
                <a:spcPts val="24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Estar preparado para possíveis falhas, avarias e derramamentos</a:t>
            </a:r>
          </a:p>
          <a:p>
            <a:pPr marL="285750" indent="-285750">
              <a:lnSpc>
                <a:spcPts val="24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Manter o local de trabalho limpo e ventilado </a:t>
            </a:r>
          </a:p>
          <a:p>
            <a:pPr marL="285750" indent="-285750">
              <a:lnSpc>
                <a:spcPts val="24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Estar ciente de outros perigos próprios do local de trabalho</a:t>
            </a:r>
          </a:p>
          <a:p>
            <a:pPr marL="285750" indent="-285750">
              <a:lnSpc>
                <a:spcPts val="24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FF0000"/>
                </a:solidFill>
                <a:effectLst/>
                <a:latin typeface="Helvetica"/>
                <a:ea typeface="Helvetica"/>
                <a:cs typeface="Helvetica"/>
              </a:rPr>
              <a:t>Conclusões que ajudem à contextualização, a ser fornecidas pelo formador</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8110724" cy="850900"/>
          </a:xfrm>
        </p:spPr>
        <p:txBody>
          <a:bodyPr/>
          <a:lstStyle/>
          <a:p>
            <a:r>
              <a:rPr lang="pt" sz="2800" b="1" i="0" strike="noStrike" cap="none" spc="0" baseline="0" dirty="0">
                <a:solidFill>
                  <a:srgbClr val="F6A317"/>
                </a:solidFill>
                <a:effectLst/>
                <a:latin typeface="Helvetica"/>
                <a:ea typeface="Helvetica"/>
                <a:cs typeface="Helvetica"/>
              </a:rPr>
              <a:t>RECURSOS ADICIONAIS DE APRENDIZAGEM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dirty="0">
                <a:solidFill>
                  <a:srgbClr val="000000"/>
                </a:solidFill>
                <a:effectLst/>
                <a:latin typeface="Helvetica"/>
                <a:ea typeface="Helvetica"/>
                <a:cs typeface="Helvetica"/>
                <a:hlinkClick r:id="rId7" history="0"/>
              </a:rPr>
              <a:t>Boas Práticas Para Atividades de Serviço, Manutenção e Reparação (Ficha de Trabalho 2.1.14)</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dirty="0">
                <a:solidFill>
                  <a:srgbClr val="000000"/>
                </a:solidFill>
                <a:effectLst/>
                <a:latin typeface="Helvetica"/>
                <a:ea typeface="Helvetica"/>
                <a:cs typeface="Helvetica"/>
                <a:hlinkClick r:id="rId8" history="0"/>
              </a:rPr>
              <a:t>Guia de Boas Práticas NEPSI</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9" history="0"/>
              </a:rPr>
              <a:t>Guia para PMEs da NEPSI</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26296" y="5260550"/>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pt" b="0" i="0" strike="noStrike" cap="none" spc="0" baseline="0" dirty="0">
                <a:solidFill>
                  <a:srgbClr val="000000"/>
                </a:solidFill>
                <a:effectLst/>
                <a:latin typeface="Calibri"/>
                <a:ea typeface="Calibri"/>
                <a:cs typeface="Calibri"/>
              </a:rPr>
              <a:t>Visite a </a:t>
            </a:r>
            <a:r>
              <a:rPr lang="pt" b="1" i="0" strike="noStrike" cap="none" spc="0" baseline="0" dirty="0">
                <a:solidFill>
                  <a:srgbClr val="000000"/>
                </a:solidFill>
                <a:effectLst/>
                <a:latin typeface="Calibri"/>
                <a:ea typeface="Calibri"/>
                <a:cs typeface="Calibri"/>
              </a:rPr>
              <a:t>Plataforma de E-Learning da NEPSI</a:t>
            </a:r>
            <a:r>
              <a:rPr lang="pt" b="0" i="0" strike="noStrike" cap="none" spc="0" baseline="0" dirty="0">
                <a:solidFill>
                  <a:srgbClr val="000000"/>
                </a:solidFill>
                <a:effectLst/>
                <a:latin typeface="Calibri"/>
                <a:ea typeface="Calibri"/>
                <a:cs typeface="Calibri"/>
              </a:rPr>
              <a:t> em </a:t>
            </a:r>
            <a:r>
              <a:rPr lang="pt" b="0" i="0" strike="noStrike" cap="none" spc="0" baseline="0" dirty="0">
                <a:solidFill>
                  <a:srgbClr val="000000"/>
                </a:solidFill>
                <a:effectLst/>
                <a:latin typeface="Calibri"/>
                <a:ea typeface="Calibri"/>
                <a:cs typeface="Calibri"/>
                <a:hlinkClick r:id="rId10" history="0"/>
              </a:rPr>
              <a:t>training.nepsi.eu</a:t>
            </a:r>
            <a:r>
              <a:rPr lang="pt" b="0" i="0" strike="noStrike" cap="none" spc="0" baseline="0" dirty="0">
                <a:solidFill>
                  <a:srgbClr val="000000"/>
                </a:solidFill>
                <a:effectLst/>
                <a:latin typeface="Calibri"/>
                <a:ea typeface="Calibri"/>
                <a:cs typeface="Calibri"/>
              </a:rPr>
              <a:t> para mais informações acerca da RCS</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6D55EC5-6B2C-41D7-A6C1-DBEF21C2E6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http://purl.org/dc/elements/1.1/"/>
    <ds:schemaRef ds:uri="http://schemas.openxmlformats.org/package/2006/metadata/core-properties"/>
    <ds:schemaRef ds:uri="http://www.w3.org/XML/1998/namespace"/>
    <ds:schemaRef ds:uri="http://purl.org/dc/dcmitype/"/>
    <ds:schemaRef ds:uri="http://schemas.microsoft.com/office/2006/metadata/properties"/>
    <ds:schemaRef ds:uri="http://purl.org/dc/terms/"/>
    <ds:schemaRef ds:uri="6d9d7403-2d8c-4818-ae25-2c5629bc7330"/>
    <ds:schemaRef ds:uri="http://schemas.microsoft.com/office/infopath/2007/PartnerControls"/>
    <ds:schemaRef ds:uri="d8ecf516-e360-4672-81b9-68723bedb71f"/>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17</TotalTime>
  <Words>1384</Words>
  <Application>Microsoft Macintosh PowerPoint</Application>
  <PresentationFormat>Widescreen</PresentationFormat>
  <Paragraphs>115</Paragraphs>
  <Slides>15</Slides>
  <Notes>13</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36</cp:revision>
  <dcterms:created xsi:type="dcterms:W3CDTF">2020-06-26T08:41:49Z</dcterms:created>
  <dcterms:modified xsi:type="dcterms:W3CDTF">2024-11-13T11:31:05Z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