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3" r:id="rId22"/>
    <p:sldId id="266"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7B7169-24F8-4F20-86BE-2B054E119A5F}" v="1" dt="2022-09-21T16:33:53.641"/>
    <p1510:client id="{6A105EC6-0528-4365-BD9A-CB76952063B9}" v="51" dt="2022-09-21T16:03:05.1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77" autoAdjust="0"/>
    <p:restoredTop sz="75510"/>
  </p:normalViewPr>
  <p:slideViewPr>
    <p:cSldViewPr snapToGrid="0" snapToObjects="1">
      <p:cViewPr varScale="1">
        <p:scale>
          <a:sx n="90" d="100"/>
          <a:sy n="90" d="100"/>
        </p:scale>
        <p:origin x="1672"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koje ograničavaju ili eliminiraju izloženost silikonskoj prašini.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a:solidFill>
                  <a:schemeClr val="tx1"/>
                </a:solidFill>
                <a:effectLst/>
                <a:latin typeface="Helvetica" pitchFamily="2" charset="0"/>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Helvetica"/>
                <a:ea typeface="Helvetica"/>
                <a:cs typeface="Helvetica"/>
              </a:rPr>
              <a:t>Ova obuka pruža vodič za sečenje, brušenje i peskarenje materijala koji sadrže kristalizirani silicijum. </a:t>
            </a:r>
          </a:p>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hr" sz="1200" b="0" i="0" strike="noStrike" cap="none" spc="0" baseline="0">
                <a:solidFill>
                  <a:srgbClr val="000000"/>
                </a:solidFill>
                <a:effectLst/>
                <a:latin typeface="Helvetica"/>
                <a:ea typeface="Helvetica"/>
                <a:cs typeface="Helvetica"/>
              </a:rPr>
              <a:t>Osobna zaštitna oprema je bilo koja stavka zaštitne odjeće ili opreme, dizajnirana da zaštiti onoga koji je nosi od ozljeda i infekcija. </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hr" sz="1200" b="0" i="0" strike="noStrike" cap="none" spc="0" baseline="0">
                <a:solidFill>
                  <a:srgbClr val="000000"/>
                </a:solidFill>
                <a:effectLst/>
                <a:latin typeface="Helvetica"/>
                <a:ea typeface="Helvetica"/>
                <a:cs typeface="Helvetica"/>
              </a:rPr>
              <a:t>Iako osobna zaštitna oprema treba biti dostupna na svim lokacijama, ona treba da bude posljednji izbor zaštite, kada su sve ostale kontrolne mjere isprobane i nisu uspjele osigurati dovoljnu kontrolu izloženosti prašini</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200" b="0" i="0" strike="noStrike" cap="none" spc="0" baseline="0">
                <a:solidFill>
                  <a:srgbClr val="000000"/>
                </a:solidFill>
                <a:effectLst/>
                <a:latin typeface="Calibri"/>
                <a:ea typeface="Calibri"/>
                <a:cs typeface="Calibri"/>
              </a:rPr>
              <a:t>Sljedeći dijagrami sumira rizik procesa upravljanja rizikom i iz perspektive poslodavca i iz perspektive zaposlenog, kada se primjeni na kontrolu kristaliziranog silicijuma koji se može udahnuti. Zdravstvene i sigurnosne sisteme koji se primjenjuju u kompanijama moraju poštivati i poslodavci i zaposleni.</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hr" sz="1200" b="0" i="0" strike="noStrike" cap="none" spc="0" baseline="0">
                <a:solidFill>
                  <a:srgbClr val="000000"/>
                </a:solidFill>
                <a:effectLst/>
                <a:latin typeface="Helvetica"/>
                <a:ea typeface="Helvetica"/>
                <a:cs typeface="Helvetica"/>
              </a:rPr>
              <a:t>Osobna zaštitna oprema se treba nositi samo kada su za to data specifična uputstva i treba se odabirati na osnovu performanci (npr. zaštitni faktor), udobnosti i izdržljivosti.</a:t>
            </a:r>
          </a:p>
          <a:p>
            <a:pPr algn="l">
              <a:lnSpc>
                <a:spcPts val="2300"/>
              </a:lnSpc>
              <a:spcBef>
                <a:spcPts val="600"/>
              </a:spcBef>
              <a:spcAft>
                <a:spcPts val="600"/>
              </a:spcAft>
            </a:pPr>
            <a:r>
              <a:rPr lang="hr" sz="1200" b="0" i="0" strike="noStrike" cap="none" spc="0" baseline="0">
                <a:solidFill>
                  <a:srgbClr val="000000"/>
                </a:solidFill>
                <a:effectLst/>
                <a:latin typeface="Helvetica"/>
                <a:ea typeface="Helvetica"/>
                <a:cs typeface="Helvetica"/>
              </a:rPr>
              <a:t>Radni zadaci koji zahtijevaju korištenje osobne zaštitne opreme bit će istaknuti oznakama i piktogramima.</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hr" sz="1200" b="0" i="0" strike="noStrike" cap="none" spc="0" baseline="0">
                <a:solidFill>
                  <a:srgbClr val="000000"/>
                </a:solidFill>
                <a:effectLst/>
                <a:latin typeface="Helvetica"/>
                <a:ea typeface="Helvetica"/>
                <a:cs typeface="Helvetica"/>
              </a:rPr>
              <a:t>Zaštitna odjeća (kombinezoni) mora se koristiti u svim radnim zadacima sa prašinom. Mogu se koristiti kombinezoni tamnih boja da bi se lakše uočila kontaminacija prašinom.</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hr" sz="1200" b="0" i="0" strike="noStrike" cap="none" spc="0" baseline="0">
                <a:solidFill>
                  <a:srgbClr val="000000"/>
                </a:solidFill>
                <a:effectLst/>
                <a:latin typeface="Helvetica"/>
                <a:ea typeface="Helvetica"/>
                <a:cs typeface="Helvetica"/>
              </a:rPr>
              <a:t>Pošto bude potvrđeno da je osobna zaštitna oprema neophodna za trenutni radni zadatak, radnici moraju provjeriti ima li njihova oprema oštećenja ili je istrošena od korištenja.</a:t>
            </a:r>
          </a:p>
          <a:p>
            <a:pPr marL="0" indent="0" algn="l">
              <a:lnSpc>
                <a:spcPts val="2300"/>
              </a:lnSpc>
              <a:spcBef>
                <a:spcPts val="600"/>
              </a:spcBef>
              <a:spcAft>
                <a:spcPts val="600"/>
              </a:spcAft>
              <a:buFont typeface="Arial" panose="020B0604020202020204" pitchFamily="34" charset="0"/>
              <a:buNone/>
            </a:pPr>
            <a:r>
              <a:rPr lang="hr" sz="1200" b="0" i="0" strike="noStrike" cap="none" spc="0" baseline="0">
                <a:solidFill>
                  <a:srgbClr val="000000"/>
                </a:solidFill>
                <a:effectLst/>
                <a:latin typeface="Helvetica"/>
                <a:ea typeface="Helvetica"/>
                <a:cs typeface="Helvetica"/>
              </a:rPr>
              <a:t>Oštećena osobna zaštitna oprema stavlja radnike u nepotreban rizik. Ako se nešto koristi redovito ili se dijeli među radnicima, vrlo je vjerojatno da će se pojaviti oštećenja nakon višestruke i dugotrajnog korištenja.</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marL="0" indent="0" algn="l">
              <a:lnSpc>
                <a:spcPts val="2300"/>
              </a:lnSpc>
              <a:spcBef>
                <a:spcPts val="600"/>
              </a:spcBef>
              <a:spcAft>
                <a:spcPts val="600"/>
              </a:spcAft>
              <a:buFont typeface="Arial" panose="020B0604020202020204" pitchFamily="34" charset="0"/>
              <a:buNone/>
            </a:pPr>
            <a:r>
              <a:rPr lang="hr" sz="1200" b="0" i="0" strike="noStrike" cap="none" spc="0" baseline="0">
                <a:solidFill>
                  <a:srgbClr val="000000"/>
                </a:solidFill>
                <a:effectLst/>
                <a:latin typeface="Helvetica"/>
                <a:ea typeface="Helvetica"/>
                <a:cs typeface="Helvetica"/>
              </a:rPr>
              <a:t>Čim osobna zaštitna oprema bude oštećena, mora se odmah zamijeniti.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hr" sz="1200" b="0" i="0" strike="noStrike" cap="none" spc="0" baseline="0" dirty="0">
                <a:solidFill>
                  <a:srgbClr val="000000"/>
                </a:solidFill>
                <a:effectLst/>
                <a:latin typeface="Helvetica"/>
                <a:ea typeface="Helvetica"/>
                <a:cs typeface="Helvetica"/>
              </a:rPr>
              <a:t>Nošenje osobne zaštitne opreme može biti neudobno, ali je važno postarati se da se nosi propisno.</a:t>
            </a:r>
          </a:p>
          <a:p>
            <a:pPr algn="l">
              <a:lnSpc>
                <a:spcPts val="2300"/>
              </a:lnSpc>
              <a:spcBef>
                <a:spcPts val="600"/>
              </a:spcBef>
              <a:spcAft>
                <a:spcPts val="600"/>
              </a:spcAft>
            </a:pPr>
            <a:r>
              <a:rPr lang="hr" sz="1200" b="0" i="0" strike="noStrike" cap="none" spc="0" baseline="0" dirty="0">
                <a:solidFill>
                  <a:srgbClr val="000000"/>
                </a:solidFill>
                <a:effectLst/>
                <a:latin typeface="Helvetica"/>
                <a:ea typeface="Helvetica"/>
                <a:cs typeface="Helvetica"/>
              </a:rPr>
              <a:t>Stavke poput maski, zaštitnih naočala i kaciga moraju biti podešene tako da odgovaraju veličini osobe koja je nosi.</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hr" sz="1200" b="0" i="0" strike="noStrike" cap="none" spc="0" baseline="0" dirty="0">
                <a:solidFill>
                  <a:srgbClr val="000000"/>
                </a:solidFill>
                <a:effectLst/>
                <a:latin typeface="Helvetica"/>
                <a:ea typeface="Helvetica"/>
                <a:cs typeface="Helvetica"/>
              </a:rPr>
              <a:t>Prilikom nošenja većeg broja dijelova osobne zaštitne opreme (poput zaštitne maske i vizira za zavarivanje) postarajte se da budu kompatibilni.</a:t>
            </a:r>
          </a:p>
          <a:p>
            <a:pPr marL="0" marR="0" indent="0" algn="l" defTabSz="914400" rtl="0" eaLnBrk="1" fontAlgn="auto" latinLnBrk="0" hangingPunct="1">
              <a:lnSpc>
                <a:spcPts val="2300"/>
              </a:lnSpc>
              <a:spcBef>
                <a:spcPts val="600"/>
              </a:spcBef>
              <a:spcAft>
                <a:spcPts val="600"/>
              </a:spcAft>
              <a:buClrTx/>
              <a:buSzTx/>
              <a:buFontTx/>
              <a:buNone/>
              <a:defRPr/>
            </a:pPr>
            <a:r>
              <a:rPr lang="hr" sz="1200" b="0" i="0" strike="noStrike" cap="none" spc="0" baseline="0" dirty="0">
                <a:solidFill>
                  <a:srgbClr val="000000"/>
                </a:solidFill>
                <a:effectLst/>
                <a:latin typeface="Helvetica"/>
                <a:ea typeface="Helvetica"/>
                <a:cs typeface="Helvetica"/>
              </a:rPr>
              <a:t>Također, budite svjesni ostalih faktora koji mogu umanjiti učinkovitost osobne </a:t>
            </a:r>
            <a:r>
              <a:rPr lang="hr" dirty="0">
                <a:solidFill>
                  <a:srgbClr val="000000"/>
                </a:solidFill>
                <a:latin typeface="Helvetica"/>
                <a:ea typeface="Helvetica"/>
                <a:cs typeface="Helvetica"/>
              </a:rPr>
              <a:t>zaštitne</a:t>
            </a:r>
            <a:r>
              <a:rPr lang="hr" sz="1200" b="0" i="0" strike="noStrike" cap="none" spc="0" baseline="0" dirty="0">
                <a:solidFill>
                  <a:srgbClr val="000000"/>
                </a:solidFill>
                <a:effectLst/>
                <a:latin typeface="Helvetica"/>
                <a:ea typeface="Helvetica"/>
                <a:cs typeface="Helvetica"/>
              </a:rPr>
              <a:t> opreme, poput brkova i brade. Operatori sa brkovima i/ili bradom trebaju koristiti respiratore sa dovodom zraka da bi </a:t>
            </a:r>
            <a:r>
              <a:rPr lang="hr" sz="1200" b="0" i="0" strike="noStrike" cap="none" spc="0" baseline="0" dirty="0" err="1">
                <a:solidFill>
                  <a:srgbClr val="000000"/>
                </a:solidFill>
                <a:effectLst/>
                <a:latin typeface="Helvetica"/>
                <a:ea typeface="Helvetica"/>
                <a:cs typeface="Helvetica"/>
              </a:rPr>
              <a:t>sprječili</a:t>
            </a:r>
            <a:r>
              <a:rPr lang="hr" sz="1200" b="0" i="0" strike="noStrike" cap="none" spc="0" baseline="0" dirty="0">
                <a:solidFill>
                  <a:srgbClr val="000000"/>
                </a:solidFill>
                <a:effectLst/>
                <a:latin typeface="Helvetica"/>
                <a:ea typeface="Helvetica"/>
                <a:cs typeface="Helvetica"/>
              </a:rPr>
              <a:t> da prašina uđe pod masku</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hr" sz="1200" b="0" i="0" strike="noStrike" cap="none" spc="0" baseline="0">
                <a:solidFill>
                  <a:srgbClr val="000000"/>
                </a:solidFill>
                <a:effectLst/>
                <a:latin typeface="Helvetica"/>
                <a:ea typeface="Helvetica"/>
                <a:cs typeface="Helvetica"/>
              </a:rPr>
              <a:t>Nakon korištenja, treba očistiti osobnu zaštitnu opremu (ako je to potrebno) i uskladištiti je u za to određenu prostoriju. Osobnu zaštitnu opremu, poput odjeće, treba da očisti poslodavac.</a:t>
            </a:r>
          </a:p>
          <a:p>
            <a:pPr algn="l">
              <a:lnSpc>
                <a:spcPts val="2300"/>
              </a:lnSpc>
              <a:spcBef>
                <a:spcPts val="600"/>
              </a:spcBef>
              <a:spcAft>
                <a:spcPts val="600"/>
              </a:spcAft>
            </a:pPr>
            <a:r>
              <a:rPr lang="hr" sz="1200" b="0" i="0" strike="noStrike" cap="none" spc="0" baseline="0">
                <a:solidFill>
                  <a:srgbClr val="000000"/>
                </a:solidFill>
                <a:effectLst/>
                <a:latin typeface="Helvetica"/>
                <a:ea typeface="Helvetica"/>
                <a:cs typeface="Helvetica"/>
              </a:rPr>
              <a:t>Ni u kom slučaju ne smijete nositi kući osobnu zaštitnu opremu.</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Sljedeće pokazuje dobru praksu u pogledu čišćenja osobne zaštitne opreme. </a:t>
            </a:r>
            <a:r>
              <a:rPr lang="hr" sz="1200" b="0" i="0" strike="noStrike" cap="none" spc="0" baseline="0">
                <a:solidFill>
                  <a:srgbClr val="000000"/>
                </a:solidFill>
                <a:effectLst/>
                <a:latin typeface="Calibri"/>
                <a:ea typeface="Calibri"/>
                <a:cs typeface="Calibri"/>
              </a:rPr>
              <a:t>Pored slike videa, možete videti grafikon i crvenu liniju koji ilustruju koncentraciju prašine u mg/m3.</a:t>
            </a:r>
          </a:p>
          <a:p>
            <a:endParaRPr lang="en-GB" sz="1200" b="0" i="0" u="none" strike="noStrike" kern="1200">
              <a:solidFill>
                <a:schemeClr val="tx1"/>
              </a:solidFill>
              <a:effectLst/>
              <a:latin typeface="+mn-lt"/>
              <a:ea typeface="+mn-ea"/>
              <a:cs typeface="+mn-cs"/>
            </a:endParaRPr>
          </a:p>
          <a:p>
            <a:r>
              <a:rPr lang="hr" sz="1200" b="0" i="0" strike="noStrike" cap="none" spc="0" baseline="0">
                <a:solidFill>
                  <a:srgbClr val="000000"/>
                </a:solidFill>
                <a:effectLst/>
                <a:latin typeface="Calibri"/>
                <a:ea typeface="Calibri"/>
                <a:cs typeface="Calibri"/>
              </a:rPr>
              <a:t>Mjerenje koncentracije prašine ne tiče se isključivo kristaliziranog silicijumaa koji se može udahnuti, već je zasnovana na polu-kvantitativnim merenjima. Nije ključna vrijednost koncentracije prašine, već relativna razlika između nivoa izloženosti tokom preporučene i drugih praksi.</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hr" sz="1800" b="0" i="0" strike="noStrike" cap="none" spc="0" baseline="0">
                <a:solidFill>
                  <a:srgbClr val="000000"/>
                </a:solidFill>
                <a:effectLst/>
                <a:latin typeface="Calibri"/>
                <a:ea typeface="Calibri"/>
                <a:cs typeface="Calibri"/>
              </a:rPr>
              <a:t>Osobnu zaštitnu opremu treba koristiti samo kao </a:t>
            </a:r>
            <a:r>
              <a:rPr lang="hr" sz="1800" b="1" i="0" strike="noStrike" cap="none" spc="0" baseline="0">
                <a:solidFill>
                  <a:srgbClr val="000000"/>
                </a:solidFill>
                <a:effectLst/>
                <a:latin typeface="Calibri"/>
                <a:ea typeface="Calibri"/>
                <a:cs typeface="Calibri"/>
              </a:rPr>
              <a:t>posljednje sredstvo</a:t>
            </a:r>
            <a:r>
              <a:rPr lang="hr" sz="1800" b="0" i="0" strike="noStrike" cap="none" spc="0" baseline="0">
                <a:solidFill>
                  <a:srgbClr val="000000"/>
                </a:solidFill>
                <a:effectLst/>
                <a:latin typeface="Calibri"/>
                <a:ea typeface="Calibri"/>
                <a:cs typeface="Calibri"/>
              </a:rPr>
              <a:t>, kada sve ostale kontrolne mjere nisu dovoljne da kontrolišu izloženost prašini Kada je korištenje osobne zaštitne opreme neophodno, njezino korištenje treba biti kontrolirano i nadgledano.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4267104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24013515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451668" y="429114"/>
            <a:ext cx="336568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r" sz="1400" b="1" i="0" strike="noStrike" cap="none" spc="0" baseline="0" dirty="0">
                <a:solidFill>
                  <a:srgbClr val="F6A317"/>
                </a:solidFill>
                <a:effectLst/>
                <a:latin typeface="Helvetica"/>
                <a:ea typeface="Helvetica"/>
                <a:cs typeface="Helvetica"/>
              </a:rPr>
              <a:t>OBUKA DOBRE PRAKSE ZA OSOBNU ZAŠTITNU OPREMU</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18.xml"/><Relationship Id="rId7" Type="http://schemas.openxmlformats.org/officeDocument/2006/relationships/hyperlink" Target="https://guide.nepsi.eu/sheets" TargetMode="Externa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17.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19.xml"/><Relationship Id="rId9" Type="http://schemas.openxmlformats.org/officeDocument/2006/relationships/hyperlink" Target="https://toolkit.nepsi.eu/" TargetMode="External"/></Relationships>
</file>

<file path=ppt/slides/_rels/slide19.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20.tiff"/><Relationship Id="rId5" Type="http://schemas.openxmlformats.org/officeDocument/2006/relationships/notesSlide" Target="../notesSlides/notesSlide18.xml"/><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6565532" cy="1440413"/>
          </a:xfrm>
        </p:spPr>
        <p:txBody>
          <a:bodyPr/>
          <a:lstStyle/>
          <a:p>
            <a:pPr>
              <a:lnSpc>
                <a:spcPct val="100000"/>
              </a:lnSpc>
            </a:pPr>
            <a:r>
              <a:rPr lang="hr" sz="2800" b="1" i="0" strike="noStrike" cap="none" spc="0" baseline="0" dirty="0">
                <a:solidFill>
                  <a:srgbClr val="FFFFFF"/>
                </a:solidFill>
                <a:effectLst/>
                <a:latin typeface="Helvetica"/>
                <a:ea typeface="Helvetica"/>
                <a:cs typeface="Helvetica"/>
              </a:rPr>
              <a:t>OBUKA DOBRE PRAKSE ZA OSOBNU ZAŠTITNU OPREMU</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8880231" y="235527"/>
            <a:ext cx="2882278"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dirty="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r" sz="1800" dirty="0">
                <a:latin typeface="Helvetica"/>
                <a:cs typeface="Helvetica"/>
              </a:rPr>
              <a:t>Kao dio obrazovnog koraka u primjeni NEPSI dobre prakse, Nepsi je razvio niz obrazovnih resursa.</a:t>
            </a:r>
          </a:p>
          <a:p>
            <a:pPr>
              <a:lnSpc>
                <a:spcPts val="2400"/>
              </a:lnSpc>
            </a:pPr>
            <a:r>
              <a:rPr lang="hr" sz="1800" dirty="0">
                <a:latin typeface="Helvetica"/>
                <a:cs typeface="Helvetica"/>
              </a:rPr>
              <a:t>Svaka PowerPoint obuka pokriva temu relevantnu za radnike diljem svih industrija koje koriste materijale koji sadrže kristalizirani silicijum. Paketi pružaju informacije o rizicima izloženosti prašini u vezi s temom, dobrom praksom i mjerama koje su dostupne za njihovo reduciranje. Svrha obuke je da informira i obrazuje radnike ne bi li im pomogla da efikasno koriste kontrolne mjere i umanje sopstvenu izloženost kristaliziranom silicijumu koji se može udahnuti (RCS) na radnome mjestu.</a:t>
            </a:r>
          </a:p>
          <a:p>
            <a:pPr>
              <a:lnSpc>
                <a:spcPts val="2400"/>
              </a:lnSpc>
            </a:pPr>
            <a:r>
              <a:rPr lang="hr" sz="1800" dirty="0">
                <a:latin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lIns="91440" tIns="45720" rIns="91440" bIns="45720" anchor="t"/>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dirty="0">
                <a:solidFill>
                  <a:srgbClr val="000000"/>
                </a:solidFill>
                <a:effectLst/>
                <a:latin typeface="Helvetica"/>
                <a:ea typeface="Helvetica"/>
                <a:cs typeface="Helvetica"/>
              </a:rPr>
              <a:t>Informacije u ovoj PowerPoint prezentaciji</a:t>
            </a:r>
            <a:r>
              <a:rPr lang="hr" sz="1800" dirty="0">
                <a:solidFill>
                  <a:srgbClr val="000000"/>
                </a:solidFill>
                <a:latin typeface="Helvetica"/>
                <a:ea typeface="Helvetica"/>
                <a:cs typeface="Helvetica"/>
              </a:rPr>
              <a:t> </a:t>
            </a:r>
            <a:r>
              <a:rPr lang="hr" sz="1800" b="0" i="0" strike="noStrike" cap="none" spc="0" baseline="0" dirty="0">
                <a:solidFill>
                  <a:srgbClr val="000000"/>
                </a:solidFill>
                <a:effectLst/>
                <a:latin typeface="Helvetica"/>
                <a:ea typeface="Helvetica"/>
                <a:cs typeface="Helvetica"/>
              </a:rPr>
              <a:t>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658726" cy="3682369"/>
          </a:xfrm>
        </p:spPr>
        <p:txBody>
          <a:bodyPr/>
          <a:lstStyle/>
          <a:p>
            <a:pPr>
              <a:lnSpc>
                <a:spcPct val="100000"/>
              </a:lnSpc>
            </a:pPr>
            <a:r>
              <a:rPr lang="hr" sz="1800" b="1" i="0" strike="noStrike" cap="none" spc="0" baseline="0" dirty="0">
                <a:solidFill>
                  <a:srgbClr val="000000"/>
                </a:solidFill>
                <a:effectLst/>
                <a:latin typeface="Helvetica"/>
                <a:ea typeface="Helvetica"/>
                <a:cs typeface="Helvetica"/>
              </a:rPr>
              <a:t>Znanje kako se zaštiti od zdravstvenih rizika na poslu je prioritet.</a:t>
            </a:r>
          </a:p>
          <a:p>
            <a:pPr>
              <a:lnSpc>
                <a:spcPct val="100000"/>
              </a:lnSpc>
            </a:pPr>
            <a:r>
              <a:rPr lang="hr" sz="1800" b="0" i="0" strike="noStrike" cap="none" spc="0" baseline="0" dirty="0">
                <a:solidFill>
                  <a:srgbClr val="000000"/>
                </a:solidFill>
                <a:effectLst/>
                <a:latin typeface="Helvetica"/>
                <a:ea typeface="Helvetica"/>
                <a:cs typeface="Helvetica"/>
              </a:rPr>
              <a:t>U ovoj PowerPoint obuci naučit ćete: </a:t>
            </a:r>
          </a:p>
          <a:p>
            <a:pPr marL="342900" indent="-342900">
              <a:lnSpc>
                <a:spcPct val="1000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Šta je </a:t>
            </a:r>
            <a:r>
              <a:rPr lang="hr" sz="1800" b="1" i="0" strike="noStrike" cap="none" spc="0" baseline="0" dirty="0">
                <a:solidFill>
                  <a:srgbClr val="000000"/>
                </a:solidFill>
                <a:effectLst/>
                <a:latin typeface="Helvetica"/>
                <a:ea typeface="Helvetica"/>
                <a:cs typeface="Helvetica"/>
              </a:rPr>
              <a:t>osobna zaštitna oprema</a:t>
            </a:r>
            <a:r>
              <a:rPr lang="hr" sz="1800" b="0" i="0" strike="noStrike" cap="none" spc="0" baseline="0" dirty="0">
                <a:solidFill>
                  <a:srgbClr val="000000"/>
                </a:solidFill>
                <a:effectLst/>
                <a:latin typeface="Helvetica"/>
                <a:ea typeface="Helvetica"/>
                <a:cs typeface="Helvetica"/>
              </a:rPr>
              <a:t> i kako može pomoći u minimaliziranju štetne izloženosti RCS-u.</a:t>
            </a:r>
          </a:p>
          <a:p>
            <a:pPr marL="342900" indent="-342900">
              <a:lnSpc>
                <a:spcPct val="1000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Kako i kada nositi osobnu zaštitnu opremu</a:t>
            </a:r>
          </a:p>
          <a:p>
            <a:pPr marL="342900" indent="-342900">
              <a:lnSpc>
                <a:spcPct val="1000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Najbolja praksa korištenja osobne zaštitne opreme</a:t>
            </a:r>
          </a:p>
          <a:p>
            <a:pPr marL="285750" indent="-285750">
              <a:lnSpc>
                <a:spcPct val="100000"/>
              </a:lnSpc>
              <a:buFont typeface="Arial" panose="020B0604020202020204" pitchFamily="34" charset="0"/>
              <a:buChar char="•"/>
            </a:pPr>
            <a:r>
              <a:rPr lang="hr" sz="1800" b="0" i="0" strike="noStrike" cap="none" spc="0" baseline="0" dirty="0">
                <a:solidFill>
                  <a:srgbClr val="FF0000"/>
                </a:solidFill>
                <a:effectLst/>
                <a:latin typeface="Helvetica"/>
                <a:ea typeface="Helvetica"/>
                <a:cs typeface="Helvetica"/>
              </a:rPr>
              <a:t>Tekst koji predavač može popuniti – ako dodate prilagođeni slajd, ubacite kratak pregled povezanog materijala</a:t>
            </a:r>
          </a:p>
          <a:p>
            <a:pPr marL="342900" indent="-342900">
              <a:lnSpc>
                <a:spcPct val="100000"/>
              </a:lnSpc>
              <a:buFont typeface="Arial" panose="020B0604020202020204" pitchFamily="34" charset="0"/>
              <a:buChar char="•"/>
            </a:pPr>
            <a:endParaRPr lang="en-US" sz="1800" dirty="0"/>
          </a:p>
          <a:p>
            <a:pPr>
              <a:lnSpc>
                <a:spcPct val="100000"/>
              </a:lnSpc>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hr" sz="1800" b="0" i="0" strike="noStrike" cap="none" spc="0" baseline="0">
                <a:solidFill>
                  <a:srgbClr val="000000"/>
                </a:solidFill>
                <a:effectLst/>
                <a:latin typeface="Helvetica"/>
                <a:ea typeface="Helvetica"/>
                <a:cs typeface="Helvetica"/>
              </a:rPr>
              <a:t>Osobna zaštitna oprema jedna je od pet glavnih kontrola prašine</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a:t>
            </a:r>
            <a:r>
              <a:rPr lang="hr" sz="1200" dirty="0">
                <a:solidFill>
                  <a:srgbClr val="000000"/>
                </a:solidFill>
                <a:latin typeface="Calibri"/>
                <a:ea typeface="Calibri"/>
                <a:cs typeface="Calibri"/>
              </a:rPr>
              <a:t>sigurno radno</a:t>
            </a:r>
            <a:r>
              <a:rPr lang="hr" sz="1200" b="0" i="0" strike="noStrike" cap="none" spc="0" baseline="0" dirty="0">
                <a:solidFill>
                  <a:srgbClr val="000000"/>
                </a:solidFill>
                <a:effectLst/>
                <a:latin typeface="Calibri"/>
                <a:ea typeface="Calibri"/>
                <a:cs typeface="Calibri"/>
              </a:rPr>
              <a:t> </a:t>
            </a:r>
            <a:r>
              <a:rPr lang="hr" sz="1200" dirty="0">
                <a:solidFill>
                  <a:srgbClr val="000000"/>
                </a:solidFill>
                <a:latin typeface="Calibri"/>
                <a:ea typeface="Calibri"/>
                <a:cs typeface="Calibri"/>
              </a:rPr>
              <a:t>mjesto</a:t>
            </a:r>
            <a:r>
              <a:rPr lang="hr" sz="1200" b="0" i="0" strike="noStrike" cap="none" spc="0" baseline="0" dirty="0">
                <a:solidFill>
                  <a:srgbClr val="000000"/>
                </a:solidFill>
                <a:effectLst/>
                <a:latin typeface="Calibri"/>
                <a:ea typeface="Calibri"/>
                <a:cs typeface="Calibri"/>
              </a:rPr>
              <a:t>.</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sustav.</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VRSTE OSOBNE ZAŠTITNE OPREME</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a:xfrm>
            <a:off x="777243" y="2708031"/>
            <a:ext cx="5453624" cy="3337014"/>
          </a:xfrm>
        </p:spPr>
        <p:txBody>
          <a:bodyPr/>
          <a:lstStyle/>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Prigušivači sluha</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Šlem</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Zaštitne naočale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Maska / respiratorna zaštitna oprema</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Radni kombinezon</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Radna jakna</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Čizme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Rukavice</a:t>
            </a:r>
          </a:p>
          <a:p>
            <a:pPr>
              <a:lnSpc>
                <a:spcPts val="2400"/>
              </a:lnSpc>
            </a:pPr>
            <a:endParaRPr lang="en-US" sz="18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ZAŠTO KORISTITI OSOBNU ZAŠTITNU OPREMU?</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725615"/>
            <a:ext cx="5453624" cy="3319430"/>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Osobna zaštitna oprema koristi se za zaštitu od fizičkih ozljeda i rizika na radnom mjestu, uključujući i prašinu kristaliziranog silicijuma koja se može udahnuti.</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Korištenje osobne zaštitne opreme je važno jer predstavlja preventivnu mjeru kontrole rizika</a:t>
            </a:r>
          </a:p>
          <a:p>
            <a:pPr marL="342900" indent="-342900">
              <a:lnSpc>
                <a:spcPts val="2400"/>
              </a:lnSpc>
              <a:buFont typeface="Arial" panose="020B0604020202020204" pitchFamily="34" charset="0"/>
              <a:buChar char="•"/>
            </a:pPr>
            <a:r>
              <a:rPr lang="hr" sz="1800" b="0" i="0" strike="noStrike" cap="none" spc="0" baseline="0" dirty="0">
                <a:solidFill>
                  <a:srgbClr val="FF0000"/>
                </a:solidFill>
                <a:effectLst/>
                <a:latin typeface="Helvetica"/>
                <a:ea typeface="Helvetica"/>
                <a:cs typeface="Helvetica"/>
              </a:rPr>
              <a:t>Respiratorna zaštitna oprema pomaže minimaliziranju naše izloženosti štetnoj prašini kristaliziranog silicijuma (RCS)</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RIZIK OD OVE AKTIVNOSTI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Ispravno funkcioniranje ove opreme je ključno za zaštitu od RCS-a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doživotnih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se svakoga dana zaštitimo od izloženosti toj prašini koja se nalazi u zraku </a:t>
            </a:r>
          </a:p>
          <a:p>
            <a:pPr>
              <a:lnSpc>
                <a:spcPts val="2400"/>
              </a:lnSpc>
            </a:pPr>
            <a:r>
              <a:rPr lang="hr" sz="1800" b="0" i="0" strike="noStrike" cap="none" spc="0" baseline="0" dirty="0">
                <a:solidFill>
                  <a:srgbClr val="000000"/>
                </a:solidFill>
                <a:effectLst/>
                <a:latin typeface="Helvetica"/>
                <a:ea typeface="Helvetica"/>
                <a:cs typeface="Helvetica"/>
              </a:rPr>
              <a:t>Sadašnjim poštovinjem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mirovinu?</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660073"/>
            <a:ext cx="3837234" cy="3232572"/>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Zato što osobna zaštitna oprema štiti samo onog koji je nosi i zato što može biti pogrešno korištena ili oštećena, ona nije u potpunosti pouzdana. </a:t>
            </a:r>
          </a:p>
          <a:p>
            <a:pPr>
              <a:lnSpc>
                <a:spcPts val="2400"/>
              </a:lnSpc>
            </a:pPr>
            <a:r>
              <a:rPr lang="hr" sz="1800" b="0" i="0" strike="noStrike" cap="none" spc="0" baseline="0" dirty="0">
                <a:solidFill>
                  <a:srgbClr val="000000"/>
                </a:solidFill>
                <a:effectLst/>
                <a:latin typeface="Helvetica"/>
                <a:ea typeface="Helvetica"/>
                <a:cs typeface="Helvetica"/>
              </a:rPr>
              <a:t>Radnici bi trebali nosit osobnu zaštitnu opremu samo kada se od njih to i traži i to kao </a:t>
            </a:r>
            <a:r>
              <a:rPr lang="hr" sz="1800" b="1" i="0" strike="noStrike" cap="none" spc="0" baseline="0" dirty="0">
                <a:solidFill>
                  <a:srgbClr val="000000"/>
                </a:solidFill>
                <a:effectLst/>
                <a:latin typeface="Helvetica"/>
                <a:ea typeface="Helvetica"/>
                <a:cs typeface="Helvetica"/>
              </a:rPr>
              <a:t>posljednji izbor kada sve ostale kontrolne mjere nisu dovoljne</a:t>
            </a:r>
            <a:r>
              <a:rPr lang="hr" sz="1800" b="0" i="0" strike="noStrike" cap="none" spc="0" baseline="0" dirty="0">
                <a:solidFill>
                  <a:srgbClr val="000000"/>
                </a:solidFill>
                <a:effectLst/>
                <a:latin typeface="Helvetica"/>
                <a:ea typeface="Helvetica"/>
                <a:cs typeface="Helvetica"/>
              </a:rPr>
              <a:t>.</a:t>
            </a:r>
          </a:p>
          <a:p>
            <a:pPr>
              <a:lnSpc>
                <a:spcPts val="2400"/>
              </a:lnSpc>
            </a:pPr>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HIJERARHIJA KONTROLE RIZIKA</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KOJU OSOBNU ZAŠTITNU OPREMU MI KORISTIMO?</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2767122"/>
            <a:ext cx="5453624" cy="3682369"/>
          </a:xfrm>
        </p:spPr>
        <p:txBody>
          <a:bodyPr/>
          <a:lstStyle/>
          <a:p>
            <a:pPr>
              <a:lnSpc>
                <a:spcPts val="2400"/>
              </a:lnSpc>
              <a:spcBef>
                <a:spcPts val="600"/>
              </a:spcBef>
              <a:spcAft>
                <a:spcPts val="600"/>
              </a:spcAft>
              <a:defRPr/>
            </a:pPr>
            <a:r>
              <a:rPr lang="hr" sz="1800" b="0" i="0" strike="noStrike" cap="none" spc="0" baseline="0" dirty="0">
                <a:solidFill>
                  <a:srgbClr val="FF0000"/>
                </a:solidFill>
                <a:effectLst/>
                <a:latin typeface="Helvetica"/>
                <a:ea typeface="Helvetica"/>
                <a:cs typeface="Helvetica"/>
              </a:rPr>
              <a:t>Tekst za predavača – unesite informaciju o osobnoj zaštitnoj opremi specifičnoj za vaš radni kontekst.</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src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PROVERAVANJE OŠTEĆENJA</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400"/>
              </a:lnSpc>
              <a:spcAft>
                <a:spcPts val="1000"/>
              </a:spcAft>
            </a:pPr>
            <a:r>
              <a:rPr lang="hr" sz="1800" b="0" i="0" strike="noStrike" cap="none" spc="0" baseline="0" dirty="0">
                <a:solidFill>
                  <a:srgbClr val="000000"/>
                </a:solidFill>
                <a:effectLst/>
                <a:latin typeface="Helvetica"/>
                <a:ea typeface="Helvetica"/>
                <a:cs typeface="Helvetica"/>
              </a:rPr>
              <a:t>Prije stavljanja osobne zaštitne opreme na sebe, provjerite ima li oštećenja:</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Iscepanost</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Poderanost</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Prosutost</a:t>
            </a:r>
          </a:p>
          <a:p>
            <a:pPr marL="285750" indent="-285750">
              <a:lnSpc>
                <a:spcPts val="2400"/>
              </a:lnSpc>
              <a:spcAft>
                <a:spcPts val="10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Pukotine, naprsline (šlemovi, maske, zaštitne naočale, zaštita nožnih prstiju)</a:t>
            </a:r>
          </a:p>
          <a:p>
            <a:pPr>
              <a:lnSpc>
                <a:spcPts val="2400"/>
              </a:lnSpc>
            </a:pPr>
            <a:r>
              <a:rPr lang="hr" sz="1800" b="1" i="0" strike="noStrike" cap="none" spc="0" baseline="0" dirty="0">
                <a:solidFill>
                  <a:srgbClr val="000000"/>
                </a:solidFill>
                <a:effectLst/>
                <a:latin typeface="Helvetica"/>
                <a:ea typeface="Helvetica"/>
                <a:cs typeface="Helvetica"/>
              </a:rPr>
              <a:t>Odmah zamijenite oštećenu osobnu zaštitnu opremu</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521753" y="3416368"/>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877529" y="3719234"/>
            <a:ext cx="3400519" cy="366126"/>
          </a:xfrm>
          <a:prstGeom prst="rect">
            <a:avLst/>
          </a:prstGeom>
          <a:noFill/>
        </p:spPr>
        <p:txBody>
          <a:bodyPr wrap="none" lIns="91440" tIns="45720" rIns="91440" bIns="45720" rtlCol="0" anchor="t">
            <a:spAutoFit/>
          </a:bodyPr>
          <a:lstStyle/>
          <a:p>
            <a:r>
              <a:rPr lang="hr" sz="1800" b="0" i="0" strike="noStrike" cap="none" spc="0" baseline="0" dirty="0">
                <a:solidFill>
                  <a:srgbClr val="000000"/>
                </a:solidFill>
                <a:effectLst/>
                <a:latin typeface="Helvetica"/>
                <a:ea typeface="Helvetica"/>
                <a:cs typeface="Helvetica"/>
              </a:rPr>
              <a:t>(</a:t>
            </a:r>
            <a:r>
              <a:rPr lang="hr" dirty="0">
                <a:solidFill>
                  <a:srgbClr val="000000"/>
                </a:solidFill>
                <a:latin typeface="Helvetica"/>
                <a:ea typeface="Helvetica"/>
                <a:cs typeface="Helvetica"/>
              </a:rPr>
              <a:t>kombinezoni</a:t>
            </a:r>
            <a:r>
              <a:rPr lang="hr" sz="1800" b="0" i="0" strike="noStrike" cap="none" spc="0" baseline="0" dirty="0">
                <a:solidFill>
                  <a:srgbClr val="000000"/>
                </a:solidFill>
                <a:effectLst/>
                <a:latin typeface="Helvetica"/>
                <a:ea typeface="Helvetica"/>
                <a:cs typeface="Helvetica"/>
              </a:rPr>
              <a:t>, rukavice, čizme)</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ISPRAVNO KORIŠTENJE</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lIns="91440" tIns="45720" rIns="91440" bIns="45720" anchor="t"/>
          <a:lstStyle/>
          <a:p>
            <a:pPr>
              <a:lnSpc>
                <a:spcPts val="2400"/>
              </a:lnSpc>
              <a:spcAft>
                <a:spcPts val="1000"/>
              </a:spcAft>
            </a:pPr>
            <a:r>
              <a:rPr lang="hr" sz="1800" b="0" i="0" strike="noStrike" cap="none" spc="0" baseline="0" dirty="0">
                <a:solidFill>
                  <a:srgbClr val="000000"/>
                </a:solidFill>
                <a:effectLst/>
                <a:latin typeface="Helvetica"/>
                <a:ea typeface="Helvetica"/>
                <a:cs typeface="Helvetica"/>
              </a:rPr>
              <a:t>Kada stavljate osobnu zaštitnu opremu, provjerite: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Da li vam propisno stoji</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Da li ugrožava sposobnost onog koji je </a:t>
            </a:r>
            <a:r>
              <a:rPr lang="hr" sz="1800" dirty="0">
                <a:solidFill>
                  <a:srgbClr val="000000"/>
                </a:solidFill>
                <a:latin typeface="Helvetica"/>
                <a:ea typeface="Helvetica"/>
                <a:cs typeface="Helvetica"/>
              </a:rPr>
              <a:t>nosi</a:t>
            </a:r>
            <a:r>
              <a:rPr lang="hr" sz="1800" b="0" i="0" strike="noStrike" cap="none" spc="0" baseline="0" dirty="0">
                <a:solidFill>
                  <a:srgbClr val="000000"/>
                </a:solidFill>
                <a:effectLst/>
                <a:latin typeface="Helvetica"/>
                <a:ea typeface="Helvetica"/>
                <a:cs typeface="Helvetica"/>
              </a:rPr>
              <a:t> da sigurno obavi radni zadatak (npr. pretjerano ograničeno vidno polje)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Da li je kompatibilna sa ostalim dijelovima osobne zaštitne opreme</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POSLE KORIŠTENJA</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lIns="91440" tIns="45720" rIns="91440" bIns="45720" anchor="t"/>
          <a:lstStyle/>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Tamo gdje je to moguće, koristite postrojenja poput </a:t>
            </a:r>
            <a:r>
              <a:rPr lang="hr" sz="1800" dirty="0">
                <a:solidFill>
                  <a:srgbClr val="000000"/>
                </a:solidFill>
                <a:latin typeface="Helvetica"/>
                <a:ea typeface="Helvetica"/>
                <a:cs typeface="Helvetica"/>
              </a:rPr>
              <a:t>zračnih tuševa</a:t>
            </a:r>
            <a:r>
              <a:rPr lang="hr" sz="1800" b="0" i="0" strike="noStrike" cap="none" spc="0" baseline="0" dirty="0">
                <a:solidFill>
                  <a:srgbClr val="000000"/>
                </a:solidFill>
                <a:effectLst/>
                <a:latin typeface="Helvetica"/>
                <a:ea typeface="Helvetica"/>
                <a:cs typeface="Helvetica"/>
              </a:rPr>
              <a:t> da sigurno uklonite prašinu s osobne zaštitne opreme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Prljavu odjeću i opremu skladištite u za to određene prostorije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Ne nosite zaprljanu osobnu zaštitnu opremu kući</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Zamijenite osobnu zaštitnu opremu u skladu sa uputstvima proizvođača</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FILTRI</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Maske i filtri za prašinu su obično klasficirani kao FFP1, FFP2 i FFP3.  </a:t>
            </a:r>
          </a:p>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Budući da se prašina kristaliziranog silicijuma koja se može udahnuti smatra visokorizičnom, štetnom prašinom, vodite računa da nosite respiratorne maske klase FFP2 ili FFP3 sa filtrima ili maske N95 sa filtrima, u skladu sa vašom procjenom rizika. </a:t>
            </a:r>
          </a:p>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Klasifikacija maski se nalazi na njezinoj oznaci</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ČIŠĆENJE ODJEĆE</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lIns="91440" tIns="45720" rIns="91440" bIns="45720" anchor="t"/>
          <a:lstStyle/>
          <a:p>
            <a:pPr>
              <a:lnSpc>
                <a:spcPts val="2400"/>
              </a:lnSpc>
            </a:pPr>
            <a:r>
              <a:rPr lang="hr" sz="1800" b="0" i="0" strike="noStrike" cap="none" spc="0" baseline="0" dirty="0">
                <a:solidFill>
                  <a:srgbClr val="000000"/>
                </a:solidFill>
                <a:effectLst/>
                <a:latin typeface="Helvetica"/>
                <a:ea typeface="Helvetica"/>
                <a:cs typeface="Helvetica"/>
              </a:rPr>
              <a:t>Da biste </a:t>
            </a:r>
            <a:r>
              <a:rPr lang="hr" sz="1800" dirty="0">
                <a:solidFill>
                  <a:srgbClr val="000000"/>
                </a:solidFill>
                <a:latin typeface="Helvetica"/>
                <a:ea typeface="Helvetica"/>
                <a:cs typeface="Helvetica"/>
              </a:rPr>
              <a:t>izbjegli</a:t>
            </a:r>
            <a:r>
              <a:rPr lang="hr" sz="1800" b="0" i="0" strike="noStrike" cap="none" spc="0" baseline="0" dirty="0">
                <a:solidFill>
                  <a:srgbClr val="000000"/>
                </a:solidFill>
                <a:effectLst/>
                <a:latin typeface="Helvetica"/>
                <a:ea typeface="Helvetica"/>
                <a:cs typeface="Helvetica"/>
              </a:rPr>
              <a:t> nepotrebnu izloženost prašini, </a:t>
            </a:r>
            <a:r>
              <a:rPr lang="hr" sz="1800" dirty="0">
                <a:solidFill>
                  <a:srgbClr val="000000"/>
                </a:solidFill>
                <a:latin typeface="Helvetica"/>
                <a:ea typeface="Helvetica"/>
                <a:cs typeface="Helvetica"/>
              </a:rPr>
              <a:t>uvijek</a:t>
            </a:r>
            <a:r>
              <a:rPr lang="hr" sz="1800" b="0" i="0" strike="noStrike" cap="none" spc="0" baseline="0" dirty="0">
                <a:solidFill>
                  <a:srgbClr val="000000"/>
                </a:solidFill>
                <a:effectLst/>
                <a:latin typeface="Helvetica"/>
                <a:ea typeface="Helvetica"/>
                <a:cs typeface="Helvetica"/>
              </a:rPr>
              <a:t> nosite odgovarajuću opremu za čišćenje kada je dostupna.</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364433"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SA OSOBNOM ZAŠTITNOM OPREMOM</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37692"/>
            <a:ext cx="11164425" cy="3715564"/>
          </a:xfrm>
        </p:spPr>
        <p:txBody>
          <a:bodyPr lIns="91440" tIns="45720" rIns="91440" bIns="45720" anchor="t"/>
          <a:lstStyle/>
          <a:p>
            <a:pPr>
              <a:lnSpc>
                <a:spcPct val="100000"/>
              </a:lnSpc>
              <a:spcBef>
                <a:spcPts val="400"/>
              </a:spcBef>
            </a:pPr>
            <a:r>
              <a:rPr lang="hr" sz="1600" b="1" i="0" strike="noStrike" cap="none" spc="0" baseline="0" dirty="0">
                <a:solidFill>
                  <a:srgbClr val="000000"/>
                </a:solidFill>
                <a:effectLst/>
                <a:latin typeface="Helvetica"/>
                <a:ea typeface="Helvetica"/>
                <a:cs typeface="Helvetica"/>
              </a:rPr>
              <a:t>TREBA</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Poštivati uputstva proizvođača</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Voditi računa da osobna zaštitna oprema odgovara onome ko je nosi Znati da brkovi i brada umanjuju zaštitu respiratorno zaštitne opreme</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Provjeriti da li su stavke osobne zaštitne opreme kompatibilne kada se nose zajedno</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Očistiti osobnu zaštitnu opremu za višekratno korištenje i skladištiti je na označenom čistom mjestu</a:t>
            </a:r>
          </a:p>
          <a:p>
            <a:pPr marL="285750" indent="-285750">
              <a:lnSpc>
                <a:spcPct val="100000"/>
              </a:lnSpc>
              <a:spcBef>
                <a:spcPts val="400"/>
              </a:spcBef>
              <a:spcAft>
                <a:spcPts val="1000"/>
              </a:spcAft>
              <a:buSzPct val="85000"/>
              <a:buFont typeface=".Apple Color Emoji UI"/>
              <a:buChar char="✅"/>
            </a:pPr>
            <a:r>
              <a:rPr lang="hr" sz="1600" b="0" i="0" strike="noStrike" cap="none" spc="0" baseline="0" dirty="0">
                <a:solidFill>
                  <a:srgbClr val="000000"/>
                </a:solidFill>
                <a:effectLst/>
                <a:latin typeface="Helvetica"/>
                <a:ea typeface="Helvetica"/>
                <a:cs typeface="Helvetica"/>
              </a:rPr>
              <a:t>Držati prljave kombinezone odvojeno od čiste odjeće i redovno ih nositi na pranje</a:t>
            </a:r>
          </a:p>
          <a:p>
            <a:pPr>
              <a:lnSpc>
                <a:spcPct val="100000"/>
              </a:lnSpc>
              <a:spcBef>
                <a:spcPts val="400"/>
              </a:spcBef>
            </a:pPr>
            <a:r>
              <a:rPr lang="hr" sz="1600" b="1" i="0" strike="noStrike" cap="none" spc="0" baseline="0" dirty="0">
                <a:solidFill>
                  <a:srgbClr val="000000"/>
                </a:solidFill>
                <a:effectLst/>
                <a:latin typeface="Helvetica"/>
                <a:ea typeface="Helvetica"/>
                <a:cs typeface="Helvetica"/>
              </a:rPr>
              <a:t>NE TREBA</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oštećenu ili istrošenu osobnu zaštitnu opremu</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osobnu zaštitnu opremu kada za to nema </a:t>
            </a:r>
            <a:r>
              <a:rPr lang="hr" dirty="0">
                <a:solidFill>
                  <a:srgbClr val="000000"/>
                </a:solidFill>
                <a:latin typeface="Helvetica"/>
                <a:ea typeface="Helvetica"/>
                <a:cs typeface="Helvetica"/>
              </a:rPr>
              <a:t>potrebe. </a:t>
            </a:r>
            <a:r>
              <a:rPr lang="hr" sz="1600" b="0" i="0" strike="noStrike" cap="none" spc="0" baseline="0" dirty="0">
                <a:solidFill>
                  <a:srgbClr val="000000"/>
                </a:solidFill>
                <a:effectLst/>
                <a:latin typeface="Helvetica"/>
                <a:ea typeface="Helvetica"/>
                <a:cs typeface="Helvetica"/>
              </a:rPr>
              <a:t>Pojedina osobna zaštitna oprema može ograničiti sposobnost onoga ko je nosi da sigurno obavlja radni zadatak</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Nositi osobnu zaštitnu opremu kući</a:t>
            </a:r>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lIns="91440" tIns="45720" rIns="91440" bIns="45720" anchor="t"/>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Treba zapamtiti tri jednostavna koraka prilikom korištenja osobne zaštitne opreme: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Provjeriti ima li oštećenja na osobnoj zaštitnoj opremi</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err="1">
                <a:solidFill>
                  <a:srgbClr val="000000"/>
                </a:solidFill>
                <a:effectLst/>
                <a:latin typeface="Helvetica"/>
                <a:ea typeface="Helvetica"/>
                <a:cs typeface="Helvetica"/>
              </a:rPr>
              <a:t>Provejriti</a:t>
            </a:r>
            <a:r>
              <a:rPr lang="hr" sz="1800" b="0" i="0" strike="noStrike" cap="none" spc="0" baseline="0" dirty="0">
                <a:solidFill>
                  <a:srgbClr val="000000"/>
                </a:solidFill>
                <a:effectLst/>
                <a:latin typeface="Helvetica"/>
                <a:ea typeface="Helvetica"/>
                <a:cs typeface="Helvetica"/>
              </a:rPr>
              <a:t> </a:t>
            </a:r>
            <a:r>
              <a:rPr lang="hr" sz="1800" dirty="0">
                <a:solidFill>
                  <a:srgbClr val="000000"/>
                </a:solidFill>
                <a:latin typeface="Helvetica"/>
                <a:ea typeface="Helvetica"/>
                <a:cs typeface="Helvetica"/>
              </a:rPr>
              <a:t>odgovara</a:t>
            </a:r>
            <a:r>
              <a:rPr lang="hr" sz="1800" b="0" i="0" strike="noStrike" cap="none" spc="0" baseline="0" dirty="0">
                <a:solidFill>
                  <a:srgbClr val="000000"/>
                </a:solidFill>
                <a:effectLst/>
                <a:latin typeface="Helvetica"/>
                <a:ea typeface="Helvetica"/>
                <a:cs typeface="Helvetica"/>
              </a:rPr>
              <a:t> li osobna zaštitna oprema (i da respiratornu zaštitnu opremu ne ometaju brkovi i brada)</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Nakon korištenja, skladištiti osobnu zaštitnu opremu u odgovarajućoj čistoj oblasti</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FF0000"/>
                </a:solidFill>
                <a:effectLst/>
                <a:latin typeface="Helvetica"/>
                <a:ea typeface="Helvetica"/>
                <a:cs typeface="Helvetica"/>
              </a:rPr>
              <a:t>Predavač da doda zaključak u radnom kontestu</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DODATNO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6186265"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7" history="0"/>
              </a:rPr>
              <a:t>Dobra praksa kod osobne zaštitne opreme (zadatak 2.1.15)</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8"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9" history="0"/>
              </a:rPr>
              <a:t>NEPSI Vodič za SME</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10"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364644676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224384" cy="3682369"/>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Koristite ovaj slajd da napravite prilagođenu obuku specifičnu za radno okruženje ili kontekst.</a:t>
            </a:r>
          </a:p>
          <a:p>
            <a:pPr>
              <a:lnSpc>
                <a:spcPts val="2400"/>
              </a:lnSpc>
            </a:pPr>
            <a:r>
              <a:rPr lang="hr" sz="1800" b="0" i="0" strike="noStrike" cap="none" spc="0" baseline="0" dirty="0">
                <a:solidFill>
                  <a:srgbClr val="000000"/>
                </a:solidFill>
                <a:effectLst/>
                <a:latin typeface="Helvetica"/>
                <a:ea typeface="Helvetica"/>
                <a:cs typeface="Helvetica"/>
              </a:rPr>
              <a:t>Da promjenite sliku, desni klik &gt; promjeni sliku &gt; iz datoteke.</a:t>
            </a:r>
          </a:p>
          <a:p>
            <a:pPr>
              <a:lnSpc>
                <a:spcPts val="2400"/>
              </a:lnSpc>
            </a:pPr>
            <a:r>
              <a:rPr lang="hr" sz="1800" b="0" i="0" strike="noStrike" cap="none" spc="0" baseline="0" dirty="0">
                <a:solidFill>
                  <a:srgbClr val="000000"/>
                </a:solidFill>
                <a:effectLst/>
                <a:latin typeface="Helvetica"/>
                <a:ea typeface="Helvetica"/>
                <a:cs typeface="Helvetica"/>
              </a:rPr>
              <a:t>Da napravite još slajdova, kliknite na „Novi slajd“ na gornjem jezičku.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32"/>
</p:tagLst>
</file>

<file path=ppt/tags/tag17.xml><?xml version="1.0" encoding="utf-8"?>
<p:tagLst xmlns:a="http://schemas.openxmlformats.org/drawingml/2006/main" xmlns:r="http://schemas.openxmlformats.org/officeDocument/2006/relationships" xmlns:p="http://schemas.openxmlformats.org/presentationml/2006/main">
  <p:tag name="AS_UNIQUEID" val="33"/>
</p:tagLst>
</file>

<file path=ppt/tags/tag18.xml><?xml version="1.0" encoding="utf-8"?>
<p:tagLst xmlns:a="http://schemas.openxmlformats.org/drawingml/2006/main" xmlns:r="http://schemas.openxmlformats.org/officeDocument/2006/relationships" xmlns:p="http://schemas.openxmlformats.org/presentationml/2006/main">
  <p:tag name="AS_UNIQUEID" val="34"/>
</p:tagLst>
</file>

<file path=ppt/tags/tag19.xml><?xml version="1.0" encoding="utf-8"?>
<p:tagLst xmlns:a="http://schemas.openxmlformats.org/drawingml/2006/main" xmlns:r="http://schemas.openxmlformats.org/officeDocument/2006/relationships" xmlns:p="http://schemas.openxmlformats.org/presentationml/2006/main">
  <p:tag name="AS_UNIQUEID" val="35"/>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9"/>
</p:tagLst>
</file>

<file path=ppt/tags/tag22.xml><?xml version="1.0" encoding="utf-8"?>
<p:tagLst xmlns:a="http://schemas.openxmlformats.org/drawingml/2006/main" xmlns:r="http://schemas.openxmlformats.org/officeDocument/2006/relationships" xmlns:p="http://schemas.openxmlformats.org/presentationml/2006/main">
  <p:tag name="AS_UNIQUEID" val="30"/>
</p:tagLst>
</file>

<file path=ppt/tags/tag23.xml><?xml version="1.0" encoding="utf-8"?>
<p:tagLst xmlns:a="http://schemas.openxmlformats.org/drawingml/2006/main" xmlns:r="http://schemas.openxmlformats.org/officeDocument/2006/relationships" xmlns:p="http://schemas.openxmlformats.org/presentationml/2006/main">
  <p:tag name="AS_UNIQUEID" val="24"/>
</p:tagLst>
</file>

<file path=ppt/tags/tag24.xml><?xml version="1.0" encoding="utf-8"?>
<p:tagLst xmlns:a="http://schemas.openxmlformats.org/drawingml/2006/main" xmlns:r="http://schemas.openxmlformats.org/officeDocument/2006/relationships" xmlns:p="http://schemas.openxmlformats.org/presentationml/2006/main">
  <p:tag name="AS_UNIQUEID" val="25"/>
</p:tagLst>
</file>

<file path=ppt/tags/tag25.xml><?xml version="1.0" encoding="utf-8"?>
<p:tagLst xmlns:a="http://schemas.openxmlformats.org/drawingml/2006/main" xmlns:r="http://schemas.openxmlformats.org/officeDocument/2006/relationships" xmlns:p="http://schemas.openxmlformats.org/presentationml/2006/main">
  <p:tag name="AS_UNIQUEID" val="26"/>
</p:tagLst>
</file>

<file path=ppt/tags/tag26.xml><?xml version="1.0" encoding="utf-8"?>
<p:tagLst xmlns:a="http://schemas.openxmlformats.org/drawingml/2006/main" xmlns:r="http://schemas.openxmlformats.org/officeDocument/2006/relationships" xmlns:p="http://schemas.openxmlformats.org/presentationml/2006/main">
  <p:tag name="AS_UNIQUEID" val="20"/>
</p:tagLst>
</file>

<file path=ppt/tags/tag27.xml><?xml version="1.0" encoding="utf-8"?>
<p:tagLst xmlns:a="http://schemas.openxmlformats.org/drawingml/2006/main" xmlns:r="http://schemas.openxmlformats.org/officeDocument/2006/relationships" xmlns:p="http://schemas.openxmlformats.org/presentationml/2006/main">
  <p:tag name="AS_UNIQUEID" val="21"/>
</p:tagLst>
</file>

<file path=ppt/tags/tag28.xml><?xml version="1.0" encoding="utf-8"?>
<p:tagLst xmlns:a="http://schemas.openxmlformats.org/drawingml/2006/main" xmlns:r="http://schemas.openxmlformats.org/officeDocument/2006/relationships" xmlns:p="http://schemas.openxmlformats.org/presentationml/2006/main">
  <p:tag name="AS_UNIQUEID" val="2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B68B3711-BF0A-4200-B561-938CD3F006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TotalTime>
  <Words>1617</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69</cp:revision>
  <dcterms:created xsi:type="dcterms:W3CDTF">2020-01-29T17:43:15Z</dcterms:created>
  <dcterms:modified xsi:type="dcterms:W3CDTF">2024-11-13T12:25:34Z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