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54"/>
    <p:restoredTop sz="75510"/>
  </p:normalViewPr>
  <p:slideViewPr>
    <p:cSldViewPr snapToGrid="0" snapToObjects="1">
      <p:cViewPr varScale="1">
        <p:scale>
          <a:sx n="90" d="100"/>
          <a:sy n="90" d="100"/>
        </p:scale>
        <p:origin x="1648"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Daí que seja importante que todos os trabalhadores estejam cientes das melhores práticas que limitam ou eliminam a exposição ao pó de sílica.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Helvetica"/>
                <a:ea typeface="Helvetica"/>
                <a:cs typeface="Helvetica"/>
              </a:rPr>
              <a:t>Esta formação em PowerPoint abrange a utilização correta de equipamento de proteção individual (EPI) para trabalhadores expostos ao pó de sílica cristalina respirável (RCS). </a:t>
            </a:r>
          </a:p>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pt" sz="1200" b="0" i="0" strike="noStrike" cap="none" spc="0" baseline="0">
                <a:solidFill>
                  <a:srgbClr val="000000"/>
                </a:solidFill>
                <a:effectLst/>
                <a:latin typeface="Helvetica"/>
                <a:ea typeface="Helvetica"/>
                <a:cs typeface="Helvetica"/>
              </a:rPr>
              <a:t>Um EPI é todo e qualquer vestuário ou equipamento desenhado para proteger quem o utiliza de quaisquer lesões ou infeções.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pt" sz="1200" b="0" i="0" strike="noStrike" cap="none" spc="0" baseline="0">
                <a:solidFill>
                  <a:srgbClr val="000000"/>
                </a:solidFill>
                <a:effectLst/>
                <a:latin typeface="Helvetica"/>
                <a:ea typeface="Helvetica"/>
                <a:cs typeface="Helvetica"/>
              </a:rPr>
              <a:t>Embora o EPI deva estar disponível em todos os locais, a sua utilização deve ser um último recurso quando todas as medidas de controlo tiverem sido experimentadas e não tiverem conseguido proporcionar um controlo suficiente à exposição ao pó.</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200" b="0" i="0" strike="noStrike" cap="none" spc="0" baseline="0">
                <a:solidFill>
                  <a:srgbClr val="000000"/>
                </a:solidFill>
                <a:effectLst/>
                <a:latin typeface="Calibri"/>
                <a:ea typeface="Calibri"/>
                <a:cs typeface="Calibri"/>
              </a:rPr>
              <a:t>O diagrama seguinte resume o processo de gestão do risco, tanto na perspetiva do empregador como do empregado, quando aplicado ao controlo da sílica cristalina respirável. Os sistemas de saúde e segurança implementados nas empresas devem ser respeitados tanto pelo empregador como pelo empregado.</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pt" sz="1200" b="0" i="0" strike="noStrike" cap="none" spc="0" baseline="0">
                <a:solidFill>
                  <a:srgbClr val="000000"/>
                </a:solidFill>
                <a:effectLst/>
                <a:latin typeface="Helvetica"/>
                <a:ea typeface="Helvetica"/>
                <a:cs typeface="Helvetica"/>
              </a:rPr>
              <a:t>O EPI só deve ser utilizado quando se dão instruções específicas para tal e deve ser selecionado com base no desempenho (por exemplo, fator de proteção), conforto e durabilidade.</a:t>
            </a:r>
          </a:p>
          <a:p>
            <a:pPr algn="l">
              <a:lnSpc>
                <a:spcPts val="2300"/>
              </a:lnSpc>
              <a:spcBef>
                <a:spcPts val="600"/>
              </a:spcBef>
              <a:spcAft>
                <a:spcPts val="600"/>
              </a:spcAft>
            </a:pPr>
            <a:r>
              <a:rPr lang="pt" sz="1200" b="0" i="0" strike="noStrike" cap="none" spc="0" baseline="0">
                <a:solidFill>
                  <a:srgbClr val="000000"/>
                </a:solidFill>
                <a:effectLst/>
                <a:latin typeface="Helvetica"/>
                <a:ea typeface="Helvetica"/>
                <a:cs typeface="Helvetica"/>
              </a:rPr>
              <a:t>As tarefas que requerem a utilização de EPI serão indicadas com a sinalização e pictogramas apropriados.</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pt" sz="1200" b="0" i="0" strike="noStrike" cap="none" spc="0" baseline="0">
                <a:solidFill>
                  <a:srgbClr val="000000"/>
                </a:solidFill>
                <a:effectLst/>
                <a:latin typeface="Helvetica"/>
                <a:ea typeface="Helvetica"/>
                <a:cs typeface="Helvetica"/>
              </a:rPr>
              <a:t>O vestuário de proteção (macacão) deve ser utilizado durante todas as tarefas com mais pó. O macacão escuro pode ser usado para ajudar a indicar se está contaminado pelo.</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pt" sz="1200" b="0" i="0" strike="noStrike" cap="none" spc="0" baseline="0">
                <a:solidFill>
                  <a:srgbClr val="000000"/>
                </a:solidFill>
                <a:effectLst/>
                <a:latin typeface="Helvetica"/>
                <a:ea typeface="Helvetica"/>
                <a:cs typeface="Helvetica"/>
              </a:rPr>
              <a:t>Uma vez confirmado que o EPI é necessário para a tarefa em questão, os trabalhadores devem assegurar-se de que o seu equipamento está livre de danos ou apresenta um desgaste significativo.</a:t>
            </a:r>
          </a:p>
          <a:p>
            <a:pPr marL="0" indent="0" algn="l">
              <a:lnSpc>
                <a:spcPts val="2300"/>
              </a:lnSpc>
              <a:spcBef>
                <a:spcPts val="600"/>
              </a:spcBef>
              <a:spcAft>
                <a:spcPts val="600"/>
              </a:spcAft>
              <a:buFont typeface="Arial" panose="020B0604020202020204" pitchFamily="34" charset="0"/>
              <a:buNone/>
            </a:pPr>
            <a:r>
              <a:rPr lang="pt" sz="1200" b="0" i="0" strike="noStrike" cap="none" spc="0" baseline="0">
                <a:solidFill>
                  <a:srgbClr val="000000"/>
                </a:solidFill>
                <a:effectLst/>
                <a:latin typeface="Helvetica"/>
                <a:ea typeface="Helvetica"/>
                <a:cs typeface="Helvetica"/>
              </a:rPr>
              <a:t>Um EPI danificado coloca riscos desnecessários à saúde dos trabalhadores. Se um item for utilizado regularmente, ou for partilhado entre os trabalhadores, é provável que ocorram danos após múltiplas e alargadas utilizações.</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pt" sz="1200" b="0" i="0" strike="noStrike" cap="none" spc="0" baseline="0">
                <a:solidFill>
                  <a:srgbClr val="000000"/>
                </a:solidFill>
                <a:effectLst/>
                <a:latin typeface="Helvetica"/>
                <a:ea typeface="Helvetica"/>
                <a:cs typeface="Helvetica"/>
              </a:rPr>
              <a:t>Assim que o EPI fique danificado, a sua troca deve ocorrer de forma imediata.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pt" sz="1200" b="0" i="0" strike="noStrike" cap="none" spc="0" baseline="0">
                <a:solidFill>
                  <a:srgbClr val="000000"/>
                </a:solidFill>
                <a:effectLst/>
                <a:latin typeface="Helvetica"/>
                <a:ea typeface="Helvetica"/>
                <a:cs typeface="Helvetica"/>
              </a:rPr>
              <a:t>O uso de EPI pode não ser uma experiência confortável, mas é importante assegurar-se de que está a ser usado corretamente.</a:t>
            </a:r>
          </a:p>
          <a:p>
            <a:pPr algn="l">
              <a:lnSpc>
                <a:spcPts val="2300"/>
              </a:lnSpc>
              <a:spcBef>
                <a:spcPts val="600"/>
              </a:spcBef>
              <a:spcAft>
                <a:spcPts val="600"/>
              </a:spcAft>
            </a:pPr>
            <a:r>
              <a:rPr lang="pt" sz="1200" b="0" i="0" strike="noStrike" cap="none" spc="0" baseline="0">
                <a:solidFill>
                  <a:srgbClr val="000000"/>
                </a:solidFill>
                <a:effectLst/>
                <a:latin typeface="Helvetica"/>
                <a:ea typeface="Helvetica"/>
                <a:cs typeface="Helvetica"/>
              </a:rPr>
              <a:t>Artigos como máscaras, óculos e capacetes precisam de ser ajustados para se adaptarem ao tamanho do utilizador.</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pt" sz="1200" b="0" i="0" strike="noStrike" cap="none" spc="0" baseline="0">
                <a:solidFill>
                  <a:srgbClr val="000000"/>
                </a:solidFill>
                <a:effectLst/>
                <a:latin typeface="Helvetica"/>
                <a:ea typeface="Helvetica"/>
                <a:cs typeface="Helvetica"/>
              </a:rPr>
              <a:t>Ao utilizar múltiplos artigos de EPI (tais como uma máscara de pó e uma viseira de soldadura), certifique-se de que são compatíveis.</a:t>
            </a:r>
          </a:p>
          <a:p>
            <a:pPr marL="0" marR="0" indent="0" algn="l" defTabSz="914400" rtl="0" eaLnBrk="1" fontAlgn="auto" latinLnBrk="0" hangingPunct="1">
              <a:lnSpc>
                <a:spcPts val="2300"/>
              </a:lnSpc>
              <a:spcBef>
                <a:spcPts val="600"/>
              </a:spcBef>
              <a:spcAft>
                <a:spcPts val="600"/>
              </a:spcAft>
              <a:buClrTx/>
              <a:buSzTx/>
              <a:buFontTx/>
              <a:buNone/>
              <a:defRPr/>
            </a:pPr>
            <a:r>
              <a:rPr lang="pt" sz="1200" b="0" i="0" strike="noStrike" cap="none" spc="0" baseline="0">
                <a:solidFill>
                  <a:srgbClr val="000000"/>
                </a:solidFill>
                <a:effectLst/>
                <a:latin typeface="Helvetica"/>
                <a:ea typeface="Helvetica"/>
                <a:cs typeface="Helvetica"/>
              </a:rPr>
              <a:t>Esteja também ciente de outros fatores que podem reduzir a eficácia dos EPI, tais como os pelos faciais. Os operadores com pelos faciais devem usar um respirador alimentado a ar para evitar que o pó entre na máscara.</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pt" sz="1200" b="0" i="0" strike="noStrike" cap="none" spc="0" baseline="0">
                <a:solidFill>
                  <a:srgbClr val="000000"/>
                </a:solidFill>
                <a:effectLst/>
                <a:latin typeface="Helvetica"/>
                <a:ea typeface="Helvetica"/>
                <a:cs typeface="Helvetica"/>
              </a:rPr>
              <a:t>Após utilização, os EPI devem ser limpos (se necessário) e armazenados numa instalação apropriada. Os EPI, tais como roupas, devem ser limpos pelo empregador.</a:t>
            </a:r>
          </a:p>
          <a:p>
            <a:pPr algn="l">
              <a:lnSpc>
                <a:spcPts val="2300"/>
              </a:lnSpc>
              <a:spcBef>
                <a:spcPts val="600"/>
              </a:spcBef>
              <a:spcAft>
                <a:spcPts val="600"/>
              </a:spcAft>
            </a:pPr>
            <a:r>
              <a:rPr lang="pt" sz="1200" b="0" i="0" strike="noStrike" cap="none" spc="0" baseline="0">
                <a:solidFill>
                  <a:srgbClr val="000000"/>
                </a:solidFill>
                <a:effectLst/>
                <a:latin typeface="Helvetica"/>
                <a:ea typeface="Helvetica"/>
                <a:cs typeface="Helvetica"/>
              </a:rPr>
              <a:t>Em circunstância alguma deve o EPI ser levado para casa.</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O que se segue mostra as boas práticas relacionadas com a limpeza dos EPI. </a:t>
            </a:r>
            <a:r>
              <a:rPr lang="pt" sz="1200" b="0" i="0" strike="noStrike" cap="none" spc="0" baseline="0">
                <a:solidFill>
                  <a:srgbClr val="000000"/>
                </a:solidFill>
                <a:effectLst/>
                <a:latin typeface="Calibri"/>
                <a:ea typeface="Calibri"/>
                <a:cs typeface="Calibri"/>
              </a:rPr>
              <a:t>Ao lado imagem do vídeo pode ver um gráfico e uma barra vermelha, onde está ilustrada a concentração de pó em mg/m3.</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A medição da concentração de pó não mostra apenas a sílica cristalina respirável, mas sim uma medição semiquantitativa. O essencial não é o valor da concentração de pó, mas a diferença relativa entre os níveis de exposição durante a prática recomendada e outras práticas.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pt" sz="1800" b="0" i="0" strike="noStrike" cap="none" spc="0" baseline="0">
                <a:solidFill>
                  <a:srgbClr val="000000"/>
                </a:solidFill>
                <a:effectLst/>
                <a:latin typeface="Calibri"/>
                <a:ea typeface="Calibri"/>
                <a:cs typeface="Calibri"/>
              </a:rPr>
              <a:t>O EPI só deve ser utilizado como </a:t>
            </a:r>
            <a:r>
              <a:rPr lang="pt" sz="1800" b="1" i="0" strike="noStrike" cap="none" spc="0" baseline="0">
                <a:solidFill>
                  <a:srgbClr val="000000"/>
                </a:solidFill>
                <a:effectLst/>
                <a:latin typeface="Calibri"/>
                <a:ea typeface="Calibri"/>
                <a:cs typeface="Calibri"/>
              </a:rPr>
              <a:t>último recurso</a:t>
            </a:r>
            <a:r>
              <a:rPr lang="pt" sz="1800" b="0" i="0" strike="noStrike" cap="none" spc="0" baseline="0">
                <a:solidFill>
                  <a:srgbClr val="000000"/>
                </a:solidFill>
                <a:effectLst/>
                <a:latin typeface="Calibri"/>
                <a:ea typeface="Calibri"/>
                <a:cs typeface="Calibri"/>
              </a:rPr>
              <a:t>, quando todas as medidas de controlo são insuficientes para controlar a exposição ao pó. Quando o EPI é necessário, a sua utilização deve ser controlada e monitorizada.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412480" y="429114"/>
            <a:ext cx="340487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FORMAÇÃO DE BOAS PRÁTICAS PARA EQUIPAMENTOS DE PROTEÇÃO INDIVIDUAL (EPI)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46706" cy="850900"/>
          </a:xfrm>
        </p:spPr>
        <p:txBody>
          <a:bodyPr/>
          <a:lstStyle/>
          <a:p>
            <a:pPr>
              <a:lnSpc>
                <a:spcPct val="100000"/>
              </a:lnSpc>
            </a:pPr>
            <a:r>
              <a:rPr lang="pt" sz="2800" b="1" i="0" strike="noStrike" cap="none" spc="0" baseline="0" dirty="0">
                <a:solidFill>
                  <a:srgbClr val="FFFFFF"/>
                </a:solidFill>
                <a:effectLst/>
                <a:latin typeface="Helvetica"/>
                <a:ea typeface="Helvetica"/>
                <a:cs typeface="Helvetica"/>
              </a:rPr>
              <a:t>FORMAÇÃO DE BOAS PRÁTICAS PARA EQUIPAMENTOS DE PROTEÇÃO INDIVIDUAL (EPI)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1018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815466" cy="3682369"/>
          </a:xfrm>
        </p:spPr>
        <p:txBody>
          <a:bodyPr/>
          <a:lstStyle/>
          <a:p>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r>
              <a:rPr lang="pt" sz="1800" b="0" i="0" strike="noStrike" cap="none" spc="0" baseline="0" dirty="0">
                <a:solidFill>
                  <a:srgbClr val="000000"/>
                </a:solidFill>
                <a:effectLst/>
                <a:latin typeface="Helvetica"/>
                <a:ea typeface="Helvetica"/>
                <a:cs typeface="Helvetica"/>
              </a:rPr>
              <a:t>Durante esta formação irá aprender a: </a:t>
            </a:r>
          </a:p>
          <a:p>
            <a:pPr marL="342900" indent="-34290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que é um </a:t>
            </a:r>
            <a:r>
              <a:rPr lang="pt" sz="1800" b="1" i="0" strike="noStrike" cap="none" spc="0" baseline="0" dirty="0">
                <a:solidFill>
                  <a:srgbClr val="000000"/>
                </a:solidFill>
                <a:effectLst/>
                <a:latin typeface="Helvetica"/>
                <a:ea typeface="Helvetica"/>
                <a:cs typeface="Helvetica"/>
              </a:rPr>
              <a:t>Equipamento de Proteção Individual (EPI)</a:t>
            </a:r>
            <a:r>
              <a:rPr lang="pt" sz="1800" b="0" i="0" strike="noStrike" cap="none" spc="0" baseline="0" dirty="0">
                <a:solidFill>
                  <a:srgbClr val="000000"/>
                </a:solidFill>
                <a:effectLst/>
                <a:latin typeface="Helvetica"/>
                <a:ea typeface="Helvetica"/>
                <a:cs typeface="Helvetica"/>
              </a:rPr>
              <a:t> e como este pode ajudar a minimizar a nossa exposição à RCS que nos é prejudicial</a:t>
            </a:r>
          </a:p>
          <a:p>
            <a:pPr marL="342900" indent="-34290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Quando e como utilizar um EPI</a:t>
            </a:r>
          </a:p>
          <a:p>
            <a:pPr marL="342900" indent="-34290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Melhores práticas para a utilização de EPI</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contextualização</a:t>
            </a:r>
          </a:p>
          <a:p>
            <a:pPr marL="342900" indent="-342900">
              <a:buFont typeface="Arial" panose="020B0604020202020204" pitchFamily="34" charset="0"/>
              <a:buChar char="•"/>
            </a:pPr>
            <a:endParaRPr lang="en-US" sz="1800" dirty="0"/>
          </a:p>
          <a:p>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rotWithShape="1">
          <a:blip r:embed="rId3"/>
          <a:srcRect l="24992"/>
          <a:stretch/>
        </p:blipFill>
        <p:spPr>
          <a:xfrm>
            <a:off x="6822831" y="1611050"/>
            <a:ext cx="4994261"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87814" cy="850900"/>
          </a:xfrm>
        </p:spPr>
        <p:txBody>
          <a:bodyPr/>
          <a:lstStyle/>
          <a:p>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 EPI é uma das cinco principais técnicas de controlo de poeiras.</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sistema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do pó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TIPOS DE EPI</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Abafadores auditivos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Capacete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Óculos de proteção</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Máscara / equipamento de proteção respiratória</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Macacão</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Casaco</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Botas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Luvas</a:t>
            </a:r>
          </a:p>
          <a:p>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PORQUE É IMPORTANTE UTILIZAR O EPI?</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778369"/>
            <a:ext cx="5453624" cy="3266676"/>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EPI é utilizado para proteger o seu utilizador contra danos e perigos físicos no local de trabalho, incluindo o pó de sílica cristalina respirável</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utilização de EPI (quando necessário) é importante porque é uma medida preventiva no controlo do risco</a:t>
            </a:r>
          </a:p>
          <a:p>
            <a:pPr marL="342900" indent="-342900">
              <a:lnSpc>
                <a:spcPts val="2400"/>
              </a:lnSpc>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O equipamento de proteção respiratória ajuda a minimizar a nossa exposição ao pó de sílica cristalina respirável (RCS) que nos é prejudicial</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09155"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940079" cy="2938988"/>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bom funcionamento deste equipamento é essencial para que nos possamos proteger da RCS</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Visto que o EPI só protege quem o utiliza, podendo ser mal utilizado ou danificado, este não é totalmente confiável. </a:t>
            </a:r>
          </a:p>
          <a:p>
            <a:pPr>
              <a:lnSpc>
                <a:spcPts val="2400"/>
              </a:lnSpc>
            </a:pPr>
            <a:r>
              <a:rPr lang="pt" sz="1800" b="0" i="0" strike="noStrike" cap="none" spc="0" baseline="0" dirty="0">
                <a:solidFill>
                  <a:srgbClr val="000000"/>
                </a:solidFill>
                <a:effectLst/>
                <a:latin typeface="Helvetica"/>
                <a:ea typeface="Helvetica"/>
                <a:cs typeface="Helvetica"/>
              </a:rPr>
              <a:t>Os trabalhadores só devem utilizar o EPI quando solicitado e como </a:t>
            </a:r>
            <a:r>
              <a:rPr lang="pt" sz="1800" b="1" i="0" strike="noStrike" cap="none" spc="0" baseline="0" dirty="0">
                <a:solidFill>
                  <a:srgbClr val="000000"/>
                </a:solidFill>
                <a:effectLst/>
                <a:latin typeface="Helvetica"/>
                <a:ea typeface="Helvetica"/>
                <a:cs typeface="Helvetica"/>
              </a:rPr>
              <a:t>último recurso quando os outros métodos de controlo não são suficientes</a:t>
            </a:r>
            <a:r>
              <a:rPr lang="pt"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216787" cy="850900"/>
          </a:xfrm>
        </p:spPr>
        <p:txBody>
          <a:bodyPr/>
          <a:lstStyle/>
          <a:p>
            <a:r>
              <a:rPr lang="pt" sz="2400" b="1" i="0" strike="noStrike" cap="none" spc="0" baseline="0" dirty="0">
                <a:solidFill>
                  <a:srgbClr val="F6A317"/>
                </a:solidFill>
                <a:effectLst/>
                <a:latin typeface="Helvetica"/>
                <a:ea typeface="Helvetica"/>
                <a:cs typeface="Helvetica"/>
              </a:rPr>
              <a:t>HIERARQUIA DO CONTROLO DE RISCO</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a:xfrm>
            <a:off x="777244" y="1640901"/>
            <a:ext cx="5922494" cy="850900"/>
          </a:xfrm>
        </p:spPr>
        <p:txBody>
          <a:bodyPr/>
          <a:lstStyle/>
          <a:p>
            <a:r>
              <a:rPr lang="pt" sz="2800" b="1" i="0" strike="noStrike" cap="none" spc="0" baseline="0" dirty="0">
                <a:solidFill>
                  <a:srgbClr val="F6A317"/>
                </a:solidFill>
                <a:effectLst/>
                <a:latin typeface="Helvetica"/>
                <a:ea typeface="Helvetica"/>
                <a:cs typeface="Helvetica"/>
              </a:rPr>
              <a:t>QUAL O EPI QUE UTILIZAMOS?</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400"/>
              </a:lnSpc>
              <a:spcBef>
                <a:spcPts val="600"/>
              </a:spcBef>
              <a:spcAft>
                <a:spcPts val="600"/>
              </a:spcAft>
              <a:defRPr/>
            </a:pPr>
            <a:r>
              <a:rPr lang="pt" sz="1800" b="0" i="0" strike="noStrike" cap="none" spc="0" baseline="0" dirty="0">
                <a:solidFill>
                  <a:srgbClr val="FF0000"/>
                </a:solidFill>
                <a:effectLst/>
                <a:latin typeface="Helvetica"/>
                <a:ea typeface="Helvetica"/>
                <a:cs typeface="Helvetica"/>
              </a:rPr>
              <a:t>Texto para o formador - Inserir informação sobre EPI relacionada com este contexto de trabalho em específico.</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rc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COMO VERIFICAR SE O EPI ESTÁ DANIFICADO</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725615"/>
            <a:ext cx="5453624" cy="3319430"/>
          </a:xfrm>
        </p:spPr>
        <p:txBody>
          <a:bodyPr/>
          <a:lstStyle/>
          <a:p>
            <a:pPr>
              <a:lnSpc>
                <a:spcPct val="100000"/>
              </a:lnSpc>
              <a:spcAft>
                <a:spcPts val="1000"/>
              </a:spcAft>
            </a:pPr>
            <a:r>
              <a:rPr lang="pt" sz="1800" b="0" i="0" strike="noStrike" cap="none" spc="0" baseline="0" dirty="0">
                <a:solidFill>
                  <a:srgbClr val="000000"/>
                </a:solidFill>
                <a:effectLst/>
                <a:latin typeface="Helvetica"/>
                <a:ea typeface="Helvetica"/>
                <a:cs typeface="Helvetica"/>
              </a:rPr>
              <a:t>Antes de se equipar com o EPI, deve verificar se existem danos, tais como:</a:t>
            </a:r>
          </a:p>
          <a:p>
            <a:pPr marL="285750" indent="-285750">
              <a:lnSpc>
                <a:spcPct val="1000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Rasgões</a:t>
            </a:r>
          </a:p>
          <a:p>
            <a:pPr marL="285750" indent="-285750">
              <a:lnSpc>
                <a:spcPct val="1000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Cortes</a:t>
            </a:r>
          </a:p>
          <a:p>
            <a:pPr marL="285750" indent="-285750">
              <a:lnSpc>
                <a:spcPct val="1000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Sujidade de derramamentos</a:t>
            </a:r>
          </a:p>
          <a:p>
            <a:pPr marL="285750" indent="-285750">
              <a:lnSpc>
                <a:spcPct val="100000"/>
              </a:lnSpc>
              <a:spcAft>
                <a:spcPts val="10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Aberturas, impactos (capacetes, máscaras, óculos de proteção, biqueiras de aço)</a:t>
            </a:r>
          </a:p>
          <a:p>
            <a:pPr>
              <a:lnSpc>
                <a:spcPct val="100000"/>
              </a:lnSpc>
            </a:pPr>
            <a:r>
              <a:rPr lang="pt" sz="1800" b="1" i="0" strike="noStrike" cap="none" spc="0" baseline="0" dirty="0">
                <a:solidFill>
                  <a:srgbClr val="000000"/>
                </a:solidFill>
                <a:effectLst/>
                <a:latin typeface="Helvetica"/>
                <a:ea typeface="Helvetica"/>
                <a:cs typeface="Helvetica"/>
              </a:rPr>
              <a:t>Troque de imediato os EPI danificados.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3806873" y="3647424"/>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4216936" y="3826786"/>
            <a:ext cx="2013932" cy="707886"/>
          </a:xfrm>
          <a:prstGeom prst="rect">
            <a:avLst/>
          </a:prstGeom>
          <a:noFill/>
        </p:spPr>
        <p:txBody>
          <a:bodyPr wrap="square" rtlCol="0">
            <a:spAutoFit/>
          </a:bodyPr>
          <a:lstStyle/>
          <a:p>
            <a:r>
              <a:rPr lang="pt" sz="2000" b="0" i="0" strike="noStrike" cap="none" spc="0" baseline="0" dirty="0">
                <a:solidFill>
                  <a:srgbClr val="000000"/>
                </a:solidFill>
                <a:effectLst/>
                <a:latin typeface="Helvetica"/>
                <a:ea typeface="Helvetica"/>
                <a:cs typeface="Helvetica"/>
              </a:rPr>
              <a:t>(macacão, Luvas, Botas)</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UTILIZAÇÃO CORRETA</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pt" sz="1800" b="0" i="0" strike="noStrike" cap="none" spc="0" baseline="0" dirty="0">
                <a:solidFill>
                  <a:srgbClr val="000000"/>
                </a:solidFill>
                <a:effectLst/>
                <a:latin typeface="Helvetica"/>
                <a:ea typeface="Helvetica"/>
                <a:cs typeface="Helvetica"/>
              </a:rPr>
              <a:t>Ao utilizar um EPI, deve assegurar-se de que:</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É o número correto para si</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Não compromete a sua habilidade de levar a cabo a tarefa em segurança (por exemplo, visão demasiado limitada)</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É compatível com outros itens complementares de EPI</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APÓS A UTILIZAÇÃO</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Quando disponível, deve utilizar instalações como chuveiros de ar para remover o pó dos EPI em segurança</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Armazene roupa e equipamento sujo em instalações designadas</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Não leve os EPI sujos para casa</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Troque os EPI de acordo com as instruções do fabricante</a:t>
            </a:r>
          </a:p>
          <a:p>
            <a:pPr marL="285750" indent="-285750">
              <a:lnSpc>
                <a:spcPts val="2400"/>
              </a:lnSpc>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FILTROS</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a:xfrm>
            <a:off x="777243" y="2362676"/>
            <a:ext cx="5605972" cy="3682369"/>
          </a:xfrm>
        </p:spPr>
        <p:txBody>
          <a:bodyPr/>
          <a:lstStyle/>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As máscaras e filtros de pó são geralmente classificados como FFP1, FFP2 e FFP3.  </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o pó de sílica cristalina respirável (RCS) é considerado pó de alto risco e nocivo, não se esqueça de utilizar máscaras de pó da classe FFP2 ou FFP3 com filtros, ou filtros N95 ou superior, de acordo com a sua avaliação de risco. </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classificação da máscara será mostrada no seu rótulo</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LIMPEZA DAS ROUPAS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48772"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Para evitar exposição desnecessária ao pó, utilize sempre o equipamento de limpeza apropriado, aquando este se encontre disponível.</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076502" cy="850900"/>
          </a:xfrm>
        </p:spPr>
        <p:txBody>
          <a:bodyPr/>
          <a:lstStyle/>
          <a:p>
            <a:r>
              <a:rPr lang="pt" sz="2800" b="1" i="0" strike="noStrike" cap="none" spc="0" baseline="0" dirty="0">
                <a:solidFill>
                  <a:srgbClr val="F6A317"/>
                </a:solidFill>
                <a:effectLst/>
                <a:latin typeface="Helvetica"/>
                <a:ea typeface="Helvetica"/>
                <a:cs typeface="Helvetica"/>
              </a:rPr>
              <a:t>O QUE FAZER E O QUE NÃO FAZER EM RELAÇÃO AOS EPI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r>
              <a:rPr lang="pt" sz="1500" b="1" i="0" strike="noStrike" cap="none" spc="0" baseline="0" dirty="0">
                <a:solidFill>
                  <a:srgbClr val="000000"/>
                </a:solidFill>
                <a:effectLst/>
                <a:latin typeface="Helvetica"/>
                <a:ea typeface="Helvetica"/>
                <a:cs typeface="Helvetica"/>
              </a:rPr>
              <a:t>CERTO</a:t>
            </a:r>
          </a:p>
          <a:p>
            <a:pPr marL="285750" indent="-285750">
              <a:buSzPct val="85000"/>
              <a:buFont typeface=".Apple Color Emoji UI"/>
              <a:buChar char="✅"/>
            </a:pPr>
            <a:r>
              <a:rPr lang="pt" sz="1500" b="0" i="0" strike="noStrike" cap="none" spc="0" baseline="0" dirty="0">
                <a:solidFill>
                  <a:srgbClr val="000000"/>
                </a:solidFill>
                <a:effectLst/>
                <a:latin typeface="Helvetica"/>
                <a:ea typeface="Helvetica"/>
                <a:cs typeface="Helvetica"/>
              </a:rPr>
              <a:t>Seguir as instruções do fabricante</a:t>
            </a:r>
          </a:p>
          <a:p>
            <a:pPr marL="285750" indent="-285750">
              <a:buSzPct val="85000"/>
              <a:buFont typeface=".Apple Color Emoji UI"/>
              <a:buChar char="✅"/>
            </a:pPr>
            <a:r>
              <a:rPr lang="pt" sz="1500" b="0" i="0" strike="noStrike" cap="none" spc="0" baseline="0" dirty="0">
                <a:solidFill>
                  <a:srgbClr val="000000"/>
                </a:solidFill>
                <a:effectLst/>
                <a:latin typeface="Helvetica"/>
                <a:ea typeface="Helvetica"/>
                <a:cs typeface="Helvetica"/>
              </a:rPr>
              <a:t>Certificar-se de que o EPI corresponde ao seu tamanho correto. O equipamento de proteção respiratória não deve ser comprometido por causa dos pelos faciais.</a:t>
            </a:r>
          </a:p>
          <a:p>
            <a:pPr marL="285750" indent="-285750">
              <a:buSzPct val="85000"/>
              <a:buFont typeface=".Apple Color Emoji UI"/>
              <a:buChar char="✅"/>
            </a:pPr>
            <a:r>
              <a:rPr lang="pt" sz="1500" b="0" i="0" strike="noStrike" cap="none" spc="0" baseline="0" dirty="0">
                <a:solidFill>
                  <a:srgbClr val="000000"/>
                </a:solidFill>
                <a:effectLst/>
                <a:latin typeface="Helvetica"/>
                <a:ea typeface="Helvetica"/>
                <a:cs typeface="Helvetica"/>
              </a:rPr>
              <a:t>Verificar se os EPI são compatíveis quando utilizados com os seus complementares</a:t>
            </a:r>
          </a:p>
          <a:p>
            <a:pPr marL="285750" indent="-285750">
              <a:buSzPct val="85000"/>
              <a:buFont typeface=".Apple Color Emoji UI"/>
              <a:buChar char="✅"/>
            </a:pPr>
            <a:r>
              <a:rPr lang="pt" sz="1500" b="0" i="0" strike="noStrike" cap="none" spc="0" baseline="0" dirty="0">
                <a:solidFill>
                  <a:srgbClr val="000000"/>
                </a:solidFill>
                <a:effectLst/>
                <a:latin typeface="Helvetica"/>
                <a:ea typeface="Helvetica"/>
                <a:cs typeface="Helvetica"/>
              </a:rPr>
              <a:t>Limpar EPI reutilizáveis após cada utilização e, quando necessário, faça a sua armazenagem num local limpo apropriado</a:t>
            </a:r>
          </a:p>
          <a:p>
            <a:pPr marL="285750" indent="-285750">
              <a:spcAft>
                <a:spcPts val="1000"/>
              </a:spcAft>
              <a:buSzPct val="85000"/>
              <a:buFont typeface=".Apple Color Emoji UI"/>
              <a:buChar char="✅"/>
            </a:pPr>
            <a:r>
              <a:rPr lang="pt" sz="1500" b="0" i="0" strike="noStrike" cap="none" spc="0" baseline="0" dirty="0">
                <a:solidFill>
                  <a:srgbClr val="000000"/>
                </a:solidFill>
                <a:effectLst/>
                <a:latin typeface="Helvetica"/>
                <a:ea typeface="Helvetica"/>
                <a:cs typeface="Helvetica"/>
              </a:rPr>
              <a:t>Manter o macacão sujo separado das roupas lavadas, lave-o com regularidade</a:t>
            </a:r>
          </a:p>
          <a:p>
            <a:r>
              <a:rPr lang="pt" sz="1500" b="1" i="0" strike="noStrike" cap="none" spc="0" baseline="0" dirty="0">
                <a:solidFill>
                  <a:srgbClr val="000000"/>
                </a:solidFill>
                <a:effectLst/>
                <a:latin typeface="Helvetica"/>
                <a:ea typeface="Helvetica"/>
                <a:cs typeface="Helvetica"/>
              </a:rPr>
              <a:t>ERRADO</a:t>
            </a:r>
          </a:p>
          <a:p>
            <a:pPr marL="285750" indent="-285750">
              <a:buSzPct val="85000"/>
              <a:buFont typeface=".Apple Color Emoji UI"/>
              <a:buChar char="❌"/>
            </a:pPr>
            <a:r>
              <a:rPr lang="pt" sz="1500" b="0" i="0" strike="noStrike" cap="none" spc="0" baseline="0" dirty="0">
                <a:solidFill>
                  <a:srgbClr val="000000"/>
                </a:solidFill>
                <a:effectLst/>
                <a:latin typeface="Helvetica"/>
                <a:ea typeface="Helvetica"/>
                <a:cs typeface="Helvetica"/>
              </a:rPr>
              <a:t>Utilizar qualquer EPI que esteja partido ou excessivamente usado</a:t>
            </a:r>
          </a:p>
          <a:p>
            <a:pPr marL="285750" indent="-285750">
              <a:buSzPct val="85000"/>
              <a:buFont typeface=".Apple Color Emoji UI"/>
              <a:buChar char="❌"/>
            </a:pPr>
            <a:r>
              <a:rPr lang="pt" sz="1500" b="0" i="0" strike="noStrike" cap="none" spc="0" baseline="0" dirty="0">
                <a:solidFill>
                  <a:srgbClr val="000000"/>
                </a:solidFill>
                <a:effectLst/>
                <a:latin typeface="Helvetica"/>
                <a:ea typeface="Helvetica"/>
                <a:cs typeface="Helvetica"/>
              </a:rPr>
              <a:t>Utilizar EPI desnecessariamente. Alguns EPI podem restringir a capacidade do trabalhador de concluir uma tarefa em segurança.</a:t>
            </a:r>
          </a:p>
          <a:p>
            <a:pPr marL="285750" indent="-285750">
              <a:buSzPct val="85000"/>
              <a:buFont typeface=".Apple Color Emoji UI"/>
              <a:buChar char="❌"/>
            </a:pPr>
            <a:r>
              <a:rPr lang="pt" sz="1500" b="0" i="0" strike="noStrike" cap="none" spc="0" baseline="0" dirty="0">
                <a:solidFill>
                  <a:srgbClr val="000000"/>
                </a:solidFill>
                <a:effectLst/>
                <a:latin typeface="Helvetica"/>
                <a:ea typeface="Helvetica"/>
                <a:cs typeface="Helvetica"/>
              </a:rPr>
              <a:t>Levar os EPI para casa</a:t>
            </a:r>
          </a:p>
          <a:p>
            <a:pPr marL="285750" indent="-285750">
              <a:buSzPct val="85000"/>
              <a:buFont typeface=".Apple Color Emoji UI"/>
              <a:buChar char="✅"/>
            </a:pPr>
            <a:endParaRPr lang="en-US" sz="1500"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010419" cy="3682369"/>
          </a:xfrm>
        </p:spPr>
        <p:txBody>
          <a:bodyPr/>
          <a:lstStyle/>
          <a:p>
            <a:pPr>
              <a:lnSpc>
                <a:spcPts val="2400"/>
              </a:lnSpc>
              <a:spcBef>
                <a:spcPts val="600"/>
              </a:spcBef>
              <a:spcAft>
                <a:spcPts val="1000"/>
              </a:spcAft>
            </a:pPr>
            <a:r>
              <a:rPr lang="pt" sz="1800" b="0" i="0" strike="noStrike" cap="none" spc="0" baseline="0" dirty="0">
                <a:solidFill>
                  <a:srgbClr val="000000"/>
                </a:solidFill>
                <a:effectLst/>
                <a:latin typeface="Helvetica"/>
                <a:ea typeface="Helvetica"/>
                <a:cs typeface="Helvetica"/>
              </a:rPr>
              <a:t>Há 3 passos fáceis a recordar quando se utiliza EPI:</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Verificar se o EPI apresenta quaisquer sinais de danos</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Assegurar que o EPI está corretamente instalado (e que o equipamento de proteção respiratória não é comprometido por pelos faciais)</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Após a utilização, armazene os EPI numa área limpa e apropriada</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FF0000"/>
                </a:solidFill>
                <a:effectLst/>
                <a:latin typeface="Helvetica"/>
                <a:ea typeface="Helvetica"/>
                <a:cs typeface="Helvetica"/>
              </a:rPr>
              <a:t>Conclusões que ajudem à contextualização, a ser fornecidas pelo formador</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ts val="24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do ficheiro.</a:t>
            </a:r>
          </a:p>
          <a:p>
            <a:pPr>
              <a:lnSpc>
                <a:spcPts val="24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9492171" cy="850900"/>
          </a:xfrm>
        </p:spPr>
        <p:txBody>
          <a:bodyPr/>
          <a:lstStyle/>
          <a:p>
            <a:r>
              <a:rPr lang="pt" sz="2800" b="1" i="0" strike="noStrike" cap="none" spc="0" baseline="0" dirty="0">
                <a:solidFill>
                  <a:srgbClr val="F6A317"/>
                </a:solidFill>
                <a:effectLst/>
                <a:latin typeface="Helvetica"/>
                <a:ea typeface="Helvetica"/>
                <a:cs typeface="Helvetica"/>
              </a:rPr>
              <a:t>RECURSOS ADICIONAIS DE APRENDIZAGEM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7" history="0"/>
              </a:rPr>
              <a:t>Boas Práticas Para Equipamento de Proteção Individual (Ficha de Trabalho 2.1.15)</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8"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9" history="0"/>
              </a:rPr>
              <a:t>Guia para PMEs da NEPSI</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3447"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10"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75A105-5FE4-4C4F-AACB-DEDE110280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TotalTime>
  <Words>1873</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57</cp:revision>
  <dcterms:created xsi:type="dcterms:W3CDTF">2020-01-29T17:43:15Z</dcterms:created>
  <dcterms:modified xsi:type="dcterms:W3CDTF">2024-11-13T11:31:55Z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