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Daí que seja importante que todos os trabalhadores estejam cientes das boas práticas que limitam ou eliminam a exposição ao pó de sílica"</a:t>
            </a:r>
          </a:p>
          <a:p>
            <a:endParaRPr lang="en-US"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Esta formação fornece informação acerca do controlo de pó nos sistemas de embalagem. Lembre-se de que é necessária uma avaliação de risco antes de conceber qualquer sistema de embalagem, embora isto se aplique principalmente a quem está responsável pela gestão.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8321040" y="429114"/>
            <a:ext cx="349631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BOAS PRÁTICAS DE FORMAÇÃO PARA SISTEMAS DE EMBALAGEM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888639" cy="850900"/>
          </a:xfrm>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BOAS PRÁTICAS DE FORMAÇÃO PARA SISTEMAS DE EMBALAGEM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630307" y="304800"/>
            <a:ext cx="3206093"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endParaRPr lang="en-US" sz="1800" b="1" dirty="0"/>
          </a:p>
          <a:p>
            <a:pPr>
              <a:spcBef>
                <a:spcPts val="1600"/>
              </a:spcBef>
            </a:pPr>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é que se soltam as partículas suspensas no ar através do processo de embalagem</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é que os sistemas de embalagem estão desenhados para minimizar a libertação de partículas suspensas, incluindo a sílica cristalina respirável (RCS)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Quais as melhores práticas que deve seguir para se proteger da exposição às partículas suspensas</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contextualização</a:t>
            </a:r>
          </a:p>
          <a:p>
            <a:pPr marL="285750" indent="-285750">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94856"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44660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 pó criado pelo sistema de embalagem pode ser controlado através de um sistema fechado, da ventilação/exaustão, utilização de EPI e boas práticas de higienização/limpeza do espaço, sendo estas, quatro das principais formas de controlo do pó.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da poeira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660169"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884813" cy="2938988"/>
          </a:xfrm>
        </p:spPr>
        <p:txBody>
          <a:bodyPr anchor="t"/>
          <a:lstStyle/>
          <a:p>
            <a:pPr marL="342900" indent="-34290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Esta atividade pode produzir muito pó</a:t>
            </a:r>
          </a:p>
          <a:p>
            <a:pPr marL="342900" indent="-342900">
              <a:lnSpc>
                <a:spcPts val="27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7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7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7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096167"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COMO É QUE OS SISTEMAS DE EMBALAGEM CRIAM PÓ DE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pt" sz="1800" b="0" i="0" strike="noStrike" cap="none" spc="0" baseline="0" dirty="0">
                <a:solidFill>
                  <a:srgbClr val="000000"/>
                </a:solidFill>
                <a:effectLst/>
                <a:latin typeface="Helvetica"/>
                <a:ea typeface="Helvetica"/>
                <a:cs typeface="Helvetica"/>
              </a:rPr>
              <a:t>Os sistemas de embalagem envolvem o manuseamento de grandes quantidades de material, que normalmente contêm sílica cristalina. </a:t>
            </a:r>
          </a:p>
          <a:p>
            <a:pPr>
              <a:lnSpc>
                <a:spcPts val="2400"/>
              </a:lnSpc>
              <a:spcAft>
                <a:spcPts val="1000"/>
              </a:spcAft>
            </a:pPr>
            <a:r>
              <a:rPr lang="pt" sz="1800" b="0" i="0" strike="noStrike" cap="none" spc="0" baseline="0" dirty="0">
                <a:solidFill>
                  <a:srgbClr val="000000"/>
                </a:solidFill>
                <a:effectLst/>
                <a:latin typeface="Helvetica"/>
                <a:ea typeface="Helvetica"/>
                <a:cs typeface="Helvetica"/>
              </a:rPr>
              <a:t>O método de embalagem irá influenciar a quantidade de partículas suspensas que podem ser levantadas no ar respirável. </a:t>
            </a:r>
          </a:p>
          <a:p>
            <a:pPr marL="342900" indent="-342900">
              <a:lnSpc>
                <a:spcPts val="2400"/>
              </a:lnSpc>
              <a:spcBef>
                <a:spcPct val="0"/>
              </a:spcBef>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Materiais secos tendem a criar mais pó do que materiais humedecidos</a:t>
            </a:r>
          </a:p>
          <a:p>
            <a:pPr marL="342900" indent="-342900">
              <a:lnSpc>
                <a:spcPts val="2400"/>
              </a:lnSpc>
              <a:spcBef>
                <a:spcPct val="0"/>
              </a:spcBef>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Métodos de embalagem mais rápidos e de alta energia tendem a criar mais pó</a:t>
            </a:r>
          </a:p>
          <a:p>
            <a:pPr marL="342900" indent="-342900">
              <a:lnSpc>
                <a:spcPts val="2400"/>
              </a:lnSpc>
              <a:spcBef>
                <a:spcPct val="0"/>
              </a:spcBef>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Se for utilizado ar comprimido para fluidificar o material em pó, mais pó ficará suspenso no ar</a:t>
            </a:r>
          </a:p>
          <a:p>
            <a:pPr marL="342900" indent="-342900">
              <a:lnSpc>
                <a:spcPts val="2400"/>
              </a:lnSpc>
              <a:spcBef>
                <a:spcPct val="0"/>
              </a:spcBef>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queda dos materiais, de uma altura maior, origina mais pó</a:t>
            </a: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085863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REDUÇÃO DA EXPOSIÇÃO AO PÓ ATRAVÉS DOS SISTEMAS DE EMBALAGEM</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645229"/>
            <a:ext cx="10858634" cy="3344523"/>
          </a:xfrm>
        </p:spPr>
        <p:txBody>
          <a:bodyPr anchor="t"/>
          <a:lstStyle/>
          <a:p>
            <a:pPr>
              <a:lnSpc>
                <a:spcPts val="2000"/>
              </a:lnSpc>
              <a:spcBef>
                <a:spcPts val="600"/>
              </a:spcBef>
              <a:spcAft>
                <a:spcPts val="600"/>
              </a:spcAft>
            </a:pPr>
            <a:r>
              <a:rPr lang="pt" sz="1600" b="0" i="0" strike="noStrike" cap="none" spc="0" baseline="0" dirty="0">
                <a:solidFill>
                  <a:srgbClr val="000000"/>
                </a:solidFill>
                <a:effectLst/>
                <a:latin typeface="Helvetica"/>
                <a:ea typeface="Helvetica"/>
                <a:cs typeface="Helvetica"/>
              </a:rPr>
              <a:t>As principais medidas de controlo do pó envolvem a automatização, fecho e ventilação dos processos</a:t>
            </a:r>
          </a:p>
          <a:p>
            <a:pPr marL="342900" indent="-342900">
              <a:lnSpc>
                <a:spcPts val="2000"/>
              </a:lnSpc>
              <a:spcBef>
                <a:spcPts val="600"/>
              </a:spcBef>
              <a:spcAft>
                <a:spcPts val="600"/>
              </a:spcAft>
              <a:buFont typeface="Arial" panose="020B0604020202020204" pitchFamily="34" charset="0"/>
              <a:buChar char="•"/>
            </a:pPr>
            <a:r>
              <a:rPr lang="pt" sz="1600" b="1" i="0" strike="noStrike" cap="none" spc="0" baseline="0" dirty="0">
                <a:solidFill>
                  <a:srgbClr val="000000"/>
                </a:solidFill>
                <a:effectLst/>
                <a:latin typeface="Helvetica"/>
                <a:ea typeface="Helvetica"/>
                <a:cs typeface="Helvetica"/>
              </a:rPr>
              <a:t>Automatização</a:t>
            </a:r>
            <a:r>
              <a:rPr lang="pt" sz="1600" b="0" i="0" strike="noStrike" cap="none" spc="0" baseline="0" dirty="0">
                <a:solidFill>
                  <a:srgbClr val="000000"/>
                </a:solidFill>
                <a:effectLst/>
                <a:latin typeface="Helvetica"/>
                <a:ea typeface="Helvetica"/>
                <a:cs typeface="Helvetica"/>
              </a:rPr>
              <a:t> ajuda a minimizar o contacto dos trabalhadores com os processos poeirentos, habitualmente é possível monitorizar o processo de forma remota a partir de um gabinete de controlo limpo</a:t>
            </a:r>
          </a:p>
          <a:p>
            <a:pPr marL="342900" indent="-342900">
              <a:lnSpc>
                <a:spcPts val="2000"/>
              </a:lnSpc>
              <a:spcBef>
                <a:spcPts val="600"/>
              </a:spcBef>
              <a:spcAft>
                <a:spcPts val="600"/>
              </a:spcAft>
              <a:buFont typeface="Arial" panose="020B0604020202020204" pitchFamily="34" charset="0"/>
              <a:buChar char="•"/>
            </a:pPr>
            <a:r>
              <a:rPr lang="pt" sz="1600" b="1" i="0" strike="noStrike" cap="none" spc="0" baseline="0" dirty="0">
                <a:solidFill>
                  <a:srgbClr val="000000"/>
                </a:solidFill>
                <a:effectLst/>
                <a:latin typeface="Helvetica"/>
                <a:ea typeface="Helvetica"/>
                <a:cs typeface="Helvetica"/>
              </a:rPr>
              <a:t>Fecho</a:t>
            </a:r>
            <a:r>
              <a:rPr lang="pt" sz="1600" b="0" i="0" strike="noStrike" cap="none" spc="0" baseline="0" dirty="0">
                <a:solidFill>
                  <a:srgbClr val="000000"/>
                </a:solidFill>
                <a:effectLst/>
                <a:latin typeface="Helvetica"/>
                <a:ea typeface="Helvetica"/>
                <a:cs typeface="Helvetica"/>
              </a:rPr>
              <a:t> ajuda a minimizar a propagação das partículas para lá do local onde se originam. </a:t>
            </a:r>
          </a:p>
          <a:p>
            <a:pPr marL="1028700" lvl="1" indent="-342900">
              <a:lnSpc>
                <a:spcPts val="2000"/>
              </a:lnSpc>
              <a:spcBef>
                <a:spcPts val="600"/>
              </a:spcBef>
              <a:spcAft>
                <a:spcPts val="600"/>
              </a:spcAft>
            </a:pPr>
            <a:r>
              <a:rPr lang="pt" sz="1600" b="0" i="0" strike="noStrike" cap="none" spc="0" baseline="0" dirty="0">
                <a:solidFill>
                  <a:srgbClr val="000000"/>
                </a:solidFill>
                <a:effectLst/>
                <a:latin typeface="Helvetica"/>
                <a:ea typeface="Helvetica"/>
                <a:cs typeface="Helvetica"/>
              </a:rPr>
              <a:t>Uma barreira física entre o processo e o trabalhador potencia um elevado nível de proteção. Contudo, devem ser tomadas precauções contra exposição caso seja necessário entrar no sistema fechado!</a:t>
            </a:r>
          </a:p>
          <a:p>
            <a:pPr marL="1028700" lvl="1" indent="-342900">
              <a:lnSpc>
                <a:spcPts val="2000"/>
              </a:lnSpc>
              <a:spcBef>
                <a:spcPts val="600"/>
              </a:spcBef>
              <a:spcAft>
                <a:spcPts val="600"/>
              </a:spcAft>
            </a:pPr>
            <a:r>
              <a:rPr lang="pt" sz="1600" b="0" i="0" strike="noStrike" cap="none" spc="0" baseline="0" dirty="0">
                <a:solidFill>
                  <a:srgbClr val="000000"/>
                </a:solidFill>
                <a:effectLst/>
                <a:latin typeface="Helvetica"/>
                <a:ea typeface="Helvetica"/>
                <a:cs typeface="Helvetica"/>
              </a:rPr>
              <a:t>Assegurar uma selagem apertada entre o bocal de enchimento e o saco ajuda a evitar fugas de pó</a:t>
            </a:r>
          </a:p>
          <a:p>
            <a:pPr marL="342900" indent="-342900">
              <a:lnSpc>
                <a:spcPts val="2000"/>
              </a:lnSpc>
              <a:spcBef>
                <a:spcPts val="600"/>
              </a:spcBef>
              <a:spcAft>
                <a:spcPts val="600"/>
              </a:spcAft>
              <a:buFont typeface="Arial" panose="020B0604020202020204" pitchFamily="34" charset="0"/>
              <a:buChar char="•"/>
            </a:pPr>
            <a:r>
              <a:rPr lang="pt" sz="1600" b="1" i="0" strike="noStrike" cap="none" spc="0" baseline="0" dirty="0">
                <a:solidFill>
                  <a:srgbClr val="000000"/>
                </a:solidFill>
                <a:effectLst/>
                <a:latin typeface="Helvetica"/>
                <a:ea typeface="Helvetica"/>
                <a:cs typeface="Helvetica"/>
              </a:rPr>
              <a:t>Ventilação de Exaustão</a:t>
            </a:r>
            <a:r>
              <a:rPr lang="pt" sz="1600" b="0" i="0" strike="noStrike" cap="none" spc="0" baseline="0" dirty="0">
                <a:solidFill>
                  <a:srgbClr val="000000"/>
                </a:solidFill>
                <a:effectLst/>
                <a:latin typeface="Helvetica"/>
                <a:ea typeface="Helvetica"/>
                <a:cs typeface="Helvetica"/>
              </a:rPr>
              <a:t> captura as partículas suspensas na fonte, antes que fiquemos expostos às mesmas</a:t>
            </a:r>
          </a:p>
          <a:p>
            <a:pPr marL="342900" indent="-342900">
              <a:lnSpc>
                <a:spcPts val="2000"/>
              </a:lnSpc>
              <a:spcBef>
                <a:spcPts val="600"/>
              </a:spcBef>
              <a:spcAft>
                <a:spcPts val="600"/>
              </a:spcAft>
              <a:buFont typeface="Arial" panose="020B0604020202020204" pitchFamily="34" charset="0"/>
              <a:buChar char="•"/>
            </a:pPr>
            <a:r>
              <a:rPr lang="pt" sz="1600" b="1" i="0" strike="noStrike" cap="none" spc="0" baseline="0" dirty="0">
                <a:solidFill>
                  <a:srgbClr val="000000"/>
                </a:solidFill>
                <a:effectLst/>
                <a:latin typeface="Helvetica"/>
                <a:ea typeface="Helvetica"/>
                <a:cs typeface="Helvetica"/>
              </a:rPr>
              <a:t>Equipamento de Proteção</a:t>
            </a:r>
            <a:r>
              <a:rPr lang="pt" sz="1600" b="0" i="0" strike="noStrike" cap="none" spc="0" baseline="0" dirty="0">
                <a:solidFill>
                  <a:srgbClr val="000000"/>
                </a:solidFill>
                <a:effectLst/>
                <a:latin typeface="Helvetica"/>
                <a:ea typeface="Helvetica"/>
                <a:cs typeface="Helvetica"/>
              </a:rPr>
              <a:t> Respiratório também pode ser necessário se os controlos supramencionados não forem suficientes.</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962499"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O QUE FAZER E O QUE NÃO FAZER NOS SISTEMAS DE EMBALAGEM</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11142614" cy="3230407"/>
          </a:xfrm>
        </p:spPr>
        <p:txBody>
          <a:bodyPr/>
          <a:lstStyle/>
          <a:p>
            <a:pPr>
              <a:spcBef>
                <a:spcPts val="900"/>
              </a:spcBef>
            </a:pPr>
            <a:r>
              <a:rPr lang="pt" sz="1400" b="1" i="0" strike="noStrike" cap="none" spc="0" baseline="0" dirty="0">
                <a:solidFill>
                  <a:srgbClr val="000000"/>
                </a:solidFill>
                <a:effectLst/>
                <a:latin typeface="Helvetica"/>
                <a:ea typeface="Helvetica"/>
                <a:cs typeface="Helvetica"/>
              </a:rPr>
              <a:t>CERTO</a:t>
            </a:r>
          </a:p>
          <a:p>
            <a:pPr marL="285750" indent="-285750">
              <a:spcBef>
                <a:spcPts val="900"/>
              </a:spcBef>
              <a:buSzPct val="85000"/>
              <a:buFont typeface=".Apple Color Emoji UI"/>
              <a:buChar char="✅"/>
            </a:pPr>
            <a:r>
              <a:rPr lang="pt" sz="1400" b="0" i="0" strike="noStrike" cap="none" spc="0" baseline="0" dirty="0">
                <a:solidFill>
                  <a:srgbClr val="000000"/>
                </a:solidFill>
                <a:effectLst/>
                <a:latin typeface="Helvetica"/>
                <a:ea typeface="Helvetica"/>
                <a:cs typeface="Helvetica"/>
              </a:rPr>
              <a:t>Utilizar as medidas de controlo do pó disponíveis. Mas também, Equipamento de Proteção Respiratória quando necessário.</a:t>
            </a:r>
          </a:p>
          <a:p>
            <a:pPr marL="285750" indent="-285750">
              <a:spcBef>
                <a:spcPts val="900"/>
              </a:spcBef>
              <a:buSzPct val="85000"/>
              <a:buFont typeface=".Apple Color Emoji UI"/>
              <a:buChar char="✅"/>
            </a:pPr>
            <a:r>
              <a:rPr lang="pt" sz="1400" b="0" i="0" strike="noStrike" cap="none" spc="0" baseline="0" dirty="0">
                <a:solidFill>
                  <a:srgbClr val="000000"/>
                </a:solidFill>
                <a:effectLst/>
                <a:latin typeface="Helvetica"/>
                <a:ea typeface="Helvetica"/>
                <a:cs typeface="Helvetica"/>
              </a:rPr>
              <a:t>Tenha sempre um plano de ação para derramamentos, e limpe-os de imediato com recurso a um aspirador ou através de métodos de limpeza humedecidos</a:t>
            </a:r>
          </a:p>
          <a:p>
            <a:pPr marL="285750" indent="-285750">
              <a:spcBef>
                <a:spcPts val="900"/>
              </a:spcBef>
              <a:buSzPct val="85000"/>
              <a:buFont typeface=".Apple Color Emoji UI"/>
              <a:buChar char="✅"/>
            </a:pPr>
            <a:r>
              <a:rPr lang="pt" sz="1400" b="0" i="0" strike="noStrike" cap="none" spc="0" baseline="0" dirty="0">
                <a:solidFill>
                  <a:srgbClr val="000000"/>
                </a:solidFill>
                <a:effectLst/>
                <a:latin typeface="Helvetica"/>
                <a:ea typeface="Helvetica"/>
                <a:cs typeface="Helvetica"/>
              </a:rPr>
              <a:t>Garanta que os sistemas de ventilação estão a funcionar de forma eficaz</a:t>
            </a:r>
          </a:p>
          <a:p>
            <a:pPr marL="285750" indent="-285750">
              <a:spcBef>
                <a:spcPts val="900"/>
              </a:spcBef>
              <a:spcAft>
                <a:spcPts val="1000"/>
              </a:spcAft>
              <a:buSzPct val="85000"/>
              <a:buFont typeface=".Apple Color Emoji UI"/>
              <a:buChar char="✅"/>
            </a:pPr>
            <a:r>
              <a:rPr lang="pt" sz="1400" b="0" i="0" strike="noStrike" cap="none" spc="0" baseline="0" dirty="0">
                <a:solidFill>
                  <a:srgbClr val="000000"/>
                </a:solidFill>
                <a:effectLst/>
                <a:latin typeface="Helvetica"/>
                <a:ea typeface="Helvetica"/>
                <a:cs typeface="Helvetica"/>
              </a:rPr>
              <a:t>Comunique as falhas ao seu supervisor</a:t>
            </a:r>
          </a:p>
          <a:p>
            <a:pPr>
              <a:spcBef>
                <a:spcPts val="900"/>
              </a:spcBef>
            </a:pPr>
            <a:r>
              <a:rPr lang="pt" sz="1400" b="1" i="0" strike="noStrike" cap="none" spc="0" baseline="0" dirty="0">
                <a:solidFill>
                  <a:srgbClr val="000000"/>
                </a:solidFill>
                <a:effectLst/>
                <a:latin typeface="Helvetica"/>
                <a:ea typeface="Helvetica"/>
                <a:cs typeface="Helvetica"/>
              </a:rPr>
              <a:t>ERRADO</a:t>
            </a:r>
          </a:p>
          <a:p>
            <a:pPr marL="285750" indent="-285750">
              <a:spcBef>
                <a:spcPts val="900"/>
              </a:spcBef>
              <a:buSzPct val="85000"/>
              <a:buFont typeface=".Apple Color Emoji UI"/>
              <a:buChar char="❌"/>
            </a:pPr>
            <a:r>
              <a:rPr lang="pt" sz="1400" b="0" i="0" strike="noStrike" cap="none" spc="0" baseline="0" dirty="0">
                <a:solidFill>
                  <a:srgbClr val="000000"/>
                </a:solidFill>
                <a:effectLst/>
                <a:latin typeface="Helvetica"/>
                <a:ea typeface="Helvetica"/>
                <a:cs typeface="Helvetica"/>
              </a:rPr>
              <a:t>Entrar num sistema fechado sem tomar as devidas precauções contra a exposição, tais como, o Equipamento de Proteção Respiratória</a:t>
            </a:r>
          </a:p>
          <a:p>
            <a:pPr marL="285750" indent="-285750">
              <a:spcBef>
                <a:spcPts val="900"/>
              </a:spcBef>
              <a:buSzPct val="85000"/>
              <a:buFont typeface=".Apple Color Emoji UI"/>
              <a:buChar char="❌"/>
            </a:pPr>
            <a:r>
              <a:rPr lang="pt" sz="1400" b="0" i="0" strike="noStrike" cap="none" spc="0" baseline="0" dirty="0">
                <a:solidFill>
                  <a:srgbClr val="000000"/>
                </a:solidFill>
                <a:effectLst/>
                <a:latin typeface="Helvetica"/>
                <a:ea typeface="Helvetica"/>
                <a:cs typeface="Helvetica"/>
              </a:rPr>
              <a:t>Interferir nas medidas de controlo. Estas foram fornecidas para a sua segurança e proteger a sua saúde.</a:t>
            </a:r>
          </a:p>
          <a:p>
            <a:pPr marL="285750" indent="-285750">
              <a:spcBef>
                <a:spcPts val="900"/>
              </a:spcBef>
              <a:buSzPct val="85000"/>
              <a:buFont typeface=".Apple Color Emoji UI"/>
              <a:buChar char="❌"/>
            </a:pPr>
            <a:r>
              <a:rPr lang="pt" sz="1400" b="0" i="0" strike="noStrike" cap="none" spc="0" baseline="0" dirty="0">
                <a:solidFill>
                  <a:srgbClr val="000000"/>
                </a:solidFill>
                <a:effectLst/>
                <a:latin typeface="Helvetica"/>
                <a:ea typeface="Helvetica"/>
                <a:cs typeface="Helvetica"/>
              </a:rPr>
              <a:t>Limpar com uma escova seca. Em vez disso, utilize aspire ou faça uma limpeza humedecida.</a:t>
            </a:r>
          </a:p>
          <a:p>
            <a:pPr marL="285750" indent="-285750">
              <a:spcBef>
                <a:spcPts val="900"/>
              </a:spcBef>
              <a:buSzPct val="85000"/>
              <a:buFont typeface=".Apple Color Emoji UI"/>
              <a:buChar char="❌"/>
            </a:pPr>
            <a:r>
              <a:rPr lang="pt" sz="1400" b="0" i="0" strike="noStrike" cap="none" spc="0" baseline="0" dirty="0">
                <a:solidFill>
                  <a:srgbClr val="FF0000"/>
                </a:solidFill>
                <a:effectLst/>
                <a:latin typeface="Helvetica"/>
                <a:ea typeface="Helvetica"/>
                <a:cs typeface="Helvetica"/>
              </a:rPr>
              <a:t>Texto para o formador - adicione informações extra relevantes para o seu contexto de trabalho</a:t>
            </a:r>
          </a:p>
          <a:p>
            <a:pPr marL="285750" indent="-285750">
              <a:spcBef>
                <a:spcPts val="9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510014" cy="3682369"/>
          </a:xfrm>
        </p:spPr>
        <p:txBody>
          <a:bodyPr/>
          <a:lstStyle/>
          <a:p>
            <a:pPr>
              <a:lnSpc>
                <a:spcPts val="2300"/>
              </a:lnSpc>
              <a:spcBef>
                <a:spcPts val="600"/>
              </a:spcBef>
              <a:spcAft>
                <a:spcPts val="1000"/>
              </a:spcAft>
            </a:pPr>
            <a:r>
              <a:rPr lang="pt" sz="1800" b="0" i="0" strike="noStrike" cap="none" spc="0" baseline="0" dirty="0">
                <a:solidFill>
                  <a:srgbClr val="000000"/>
                </a:solidFill>
                <a:effectLst/>
                <a:latin typeface="Helvetica"/>
                <a:ea typeface="Helvetica"/>
                <a:cs typeface="Helvetica"/>
              </a:rPr>
              <a:t>A utilização adequada dos sistemas de embalagem pode ajudar a manter um ambiente de trabalho seguro e livre de pó. Não se esqueça de:</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Utilizar sempre as medidas de controlo de pó disponíveis.</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Se suspeita que as medidas de controlo de pó apresentam falhas comunique essa informação de imediato ao seu supervisor local.</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Trate dos derramamentos de imediato</a:t>
            </a:r>
          </a:p>
          <a:p>
            <a:pPr marL="285750" indent="-285750">
              <a:lnSpc>
                <a:spcPts val="23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FF0000"/>
                </a:solidFill>
                <a:effectLst/>
                <a:latin typeface="Helvetica"/>
                <a:ea typeface="Helvetica"/>
                <a:cs typeface="Helvetica"/>
              </a:rPr>
              <a:t>Conclusões que ajudem à contextualização, a ser fornecidas pelo formador</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ct val="1000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ct val="1000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317770" cy="850900"/>
          </a:xfrm>
        </p:spPr>
        <p:txBody>
          <a:bodyPr/>
          <a:lstStyle/>
          <a:p>
            <a:r>
              <a:rPr lang="pt" sz="2800" b="1" i="0" strike="noStrike" cap="none" spc="0" baseline="0" dirty="0">
                <a:solidFill>
                  <a:srgbClr val="F6A317"/>
                </a:solidFill>
                <a:effectLst/>
                <a:latin typeface="Helvetica"/>
                <a:ea typeface="Helvetica"/>
                <a:cs typeface="Helvetica"/>
              </a:rPr>
              <a:t>MATERIAIS DE APRENDIZAGEM ADICIONAIS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Boas Práticas Para Sistemas de Embalagem (Ficha de Trabalho 2.1.18)</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5" history="0"/>
              </a:rPr>
              <a:t>Guia para PMEs da NEPSI</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B22B83E-EFC5-43C0-BDAD-A0366238E0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14</TotalTime>
  <Words>1229</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52</cp:revision>
  <dcterms:created xsi:type="dcterms:W3CDTF">2020-07-22T07:31:06Z</dcterms:created>
  <dcterms:modified xsi:type="dcterms:W3CDTF">2024-11-13T11:31:15Z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