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client id="{51D2A2BF-561E-4F58-8DBF-86335B1547C9}" v="1" dt="2022-10-05T17:06:58.0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74" autoAdjust="0"/>
    <p:restoredTop sz="84762"/>
  </p:normalViewPr>
  <p:slideViewPr>
    <p:cSldViewPr snapToGrid="0" snapToObjects="1">
      <p:cViewPr varScale="1">
        <p:scale>
          <a:sx n="103" d="100"/>
          <a:sy n="103" d="100"/>
        </p:scale>
        <p:origin x="1472"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Niniejsze szkolenie zawiera wytyczne dotyczące obróbki (np. wiercenia, cięcia, szlifowania) materiałów zawierających krzemionkę krystaliczną przy pomocy ręcznych elektronarzędzi</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systemem wodnym.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Aby uniknąć narażenia na niebezpieczny poziom pyłu wytwarzany przez procesy</a:t>
            </a:r>
            <a:r>
              <a:rPr lang="en-IN" sz="1200" b="0" i="0" strike="noStrike" cap="none" spc="0" baseline="0" dirty="0">
                <a:solidFill>
                  <a:srgbClr val="000000"/>
                </a:solidFill>
                <a:effectLst/>
                <a:latin typeface="+mn-lt"/>
                <a:ea typeface="Calibri"/>
                <a:cs typeface="Calibri"/>
              </a:rPr>
              <a:t> o </a:t>
            </a:r>
            <a:r>
              <a:rPr lang="pl" sz="1200" b="0" i="0" strike="noStrike" cap="none" spc="0" baseline="0" dirty="0">
                <a:solidFill>
                  <a:srgbClr val="000000"/>
                </a:solidFill>
                <a:effectLst/>
                <a:latin typeface="+mn-lt"/>
                <a:ea typeface="Calibri"/>
                <a:cs typeface="Calibri"/>
              </a:rPr>
              <a:t>wysokim zużyciu energii, należy stosować procesy mokre. Woda wyłapuje kurz, co ogranicza narażenie do minimum.</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Film pokazuje zastosowanie wody jako środka ograniczającego zapylenie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procesach mokrych. Obok ikony filmu znajduje się wykres</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czerwony słupek, które obrazują stężenie pyłu</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mg/m3.</a:t>
            </a:r>
          </a:p>
          <a:p>
            <a:endParaRPr lang="en-GB"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Pomiar stężenia pyłu nie przedstawia stężenia respirabilnej krzemionki krystalicznej – opiera się on na analizie półilościowej. Istotna jest nie wartość stężenia pyłu a względna różnica między poziomami narażenia przy stosowaniu zalecanych praktyk</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przy stosowaniu innych praktyk.</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Jeśli są one dostępne, procesy mokre powinny zawsze być stosowane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celu ograniczania wytwarzania pyłu zawieszonego</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powietrzu. Nie wszystkie elektronarzędzia przystosowane są do procesów mokrych. Upewniaj się, że używany sprzęt nadaje się do wykonywanego zadania.</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Przed stosowaniem procesów mokrych upewniaj się, że sprzęt</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system wodny są sprawne. Jeśli podejrzewasz, że sprzęt nie działa właściwie, skontaktuj się</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kierownikiem znajdującym się na terenie zakładu.</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 sz="1400" b="1" i="0" strike="noStrike" cap="none" spc="0" baseline="0">
                <a:solidFill>
                  <a:srgbClr val="F6A317"/>
                </a:solidFill>
                <a:effectLst/>
                <a:latin typeface="Helvetica"/>
                <a:ea typeface="Helvetica"/>
                <a:cs typeface="Helvetica"/>
              </a:rPr>
              <a:t>DOBRE PRAKTYKI DOTYCZĄCE PROCESÓW MOKRYCH – SZKOLENIE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23665" cy="850900"/>
          </a:xfrm>
        </p:spPr>
        <p:txBody>
          <a:bodyPr anchor="t"/>
          <a:lstStyle/>
          <a:p>
            <a:pPr>
              <a:lnSpc>
                <a:spcPct val="100000"/>
              </a:lnSpc>
            </a:pPr>
            <a:r>
              <a:rPr lang="pl" sz="2800" b="1" i="0" strike="noStrike" cap="none" spc="0" baseline="0" dirty="0">
                <a:solidFill>
                  <a:srgbClr val="FFFFFF"/>
                </a:solidFill>
                <a:effectLst/>
                <a:latin typeface="Helvetica"/>
                <a:ea typeface="Helvetica"/>
                <a:cs typeface="Helvetica"/>
              </a:rPr>
              <a:t>DOBRE PRAKTYKI DOTYCZĄCE PROCESÓW MOKRYCH – SZKOLENIE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245098" y="308919"/>
            <a:ext cx="3555605"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722499"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180148" cy="3682369"/>
          </a:xfrm>
        </p:spPr>
        <p:txBody>
          <a:bodyPr/>
          <a:lstStyle/>
          <a:p>
            <a:pPr>
              <a:lnSpc>
                <a:spcPts val="2400"/>
              </a:lnSpc>
              <a:spcBef>
                <a:spcPts val="600"/>
              </a:spcBef>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spcBef>
                <a:spcPts val="600"/>
              </a:spcBef>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Użycia wody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procesach przemysłowych</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dużym zużyciu energii celem ograniczenia narażenia na pył respirabilnej krzemionki krystalicznej (RKK)</a:t>
            </a:r>
          </a:p>
          <a:p>
            <a:pPr marL="285750" indent="-285750">
              <a:lnSpc>
                <a:spcPts val="240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Tego, jak</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kiedy stosować procesy mokre</a:t>
            </a:r>
          </a:p>
          <a:p>
            <a:pPr marL="285750" indent="-285750">
              <a:lnSpc>
                <a:spcPts val="240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Najlepszych praktyk oraz tego, co należy, a czego nie należy robić, stosując procesy mokre</a:t>
            </a:r>
          </a:p>
          <a:p>
            <a:pPr marL="285750" indent="-285750">
              <a:lnSpc>
                <a:spcPts val="2400"/>
              </a:lnSpc>
              <a:spcBef>
                <a:spcPts val="600"/>
              </a:spcBef>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285750" indent="-285750">
              <a:lnSpc>
                <a:spcPts val="24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Procesy mokre stanowi jedną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pięciu głównych metod kontroli pyłu.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771148"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ZAGROŻENIA ZWIĄZANE Z TYM DZIAŁANIEM</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Właściwe działanie tego sprzętu jest konieczne do ochrony nas przed RKK.</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pl" sz="2800" b="1" i="0" strike="noStrike" cap="none" spc="0" baseline="0" dirty="0">
                <a:solidFill>
                  <a:srgbClr val="F6A317"/>
                </a:solidFill>
                <a:effectLst/>
                <a:latin typeface="Helvetica"/>
                <a:ea typeface="Helvetica"/>
                <a:cs typeface="Helvetica"/>
              </a:rPr>
              <a:t>JAK PROCESY MOKRE OGRANICZAJĄ NARAŻENIE NA RKK</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3066528"/>
            <a:ext cx="5685550" cy="3179289"/>
          </a:xfrm>
        </p:spPr>
        <p:txBody>
          <a:bodyPr/>
          <a:lstStyle/>
          <a:p>
            <a:pPr>
              <a:lnSpc>
                <a:spcPts val="2000"/>
              </a:lnSpc>
            </a:pPr>
            <a:r>
              <a:rPr lang="pl" b="0" i="0" strike="noStrike" cap="none" spc="0" baseline="0" dirty="0">
                <a:solidFill>
                  <a:srgbClr val="000000"/>
                </a:solidFill>
                <a:effectLst/>
                <a:latin typeface="Helvetica"/>
                <a:ea typeface="Helvetica"/>
                <a:cs typeface="Helvetica"/>
              </a:rPr>
              <a:t>Procesy mokre wykorzystywane są podczas procesów przemysłowych</a:t>
            </a:r>
            <a:r>
              <a:rPr lang="en-IN" b="0" i="0" strike="noStrike" cap="none" spc="0" baseline="0" dirty="0">
                <a:solidFill>
                  <a:srgbClr val="000000"/>
                </a:solidFill>
                <a:effectLst/>
                <a:latin typeface="Helvetica"/>
                <a:ea typeface="Helvetica"/>
                <a:cs typeface="Helvetica"/>
              </a:rPr>
              <a:t> o </a:t>
            </a:r>
            <a:r>
              <a:rPr lang="pl" b="0" i="0" strike="noStrike" cap="none" spc="0" baseline="0" dirty="0">
                <a:solidFill>
                  <a:srgbClr val="000000"/>
                </a:solidFill>
                <a:effectLst/>
                <a:latin typeface="Helvetica"/>
                <a:ea typeface="Helvetica"/>
                <a:cs typeface="Helvetica"/>
              </a:rPr>
              <a:t>wysokim zużyciu energii</a:t>
            </a:r>
            <a:r>
              <a:rPr lang="en-IN" b="0" i="0" strike="noStrike" cap="none" spc="0" baseline="0" dirty="0">
                <a:solidFill>
                  <a:srgbClr val="000000"/>
                </a:solidFill>
                <a:effectLst/>
                <a:latin typeface="Helvetica"/>
                <a:ea typeface="Helvetica"/>
                <a:cs typeface="Helvetica"/>
              </a:rPr>
              <a:t> z </a:t>
            </a:r>
            <a:r>
              <a:rPr lang="pl" b="0" i="0" strike="noStrike" cap="none" spc="0" baseline="0" dirty="0">
                <a:solidFill>
                  <a:srgbClr val="000000"/>
                </a:solidFill>
                <a:effectLst/>
                <a:latin typeface="Helvetica"/>
                <a:ea typeface="Helvetica"/>
                <a:cs typeface="Helvetica"/>
              </a:rPr>
              <a:t>udziałem materiałów zawierających krzemionkę krystaliczną, takich jak wiercenie, cięcie, mielenie</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szlifowanie. Systemy wodne muszą być zintegrowane</a:t>
            </a:r>
            <a:r>
              <a:rPr lang="en-IN" b="0" i="0" strike="noStrike" cap="none" spc="0" baseline="0" dirty="0">
                <a:solidFill>
                  <a:srgbClr val="000000"/>
                </a:solidFill>
                <a:effectLst/>
                <a:latin typeface="Helvetica"/>
                <a:ea typeface="Helvetica"/>
                <a:cs typeface="Helvetica"/>
              </a:rPr>
              <a:t> z </a:t>
            </a:r>
            <a:r>
              <a:rPr lang="pl" b="0" i="0" strike="noStrike" cap="none" spc="0" baseline="0" dirty="0">
                <a:solidFill>
                  <a:srgbClr val="000000"/>
                </a:solidFill>
                <a:effectLst/>
                <a:latin typeface="Helvetica"/>
                <a:ea typeface="Helvetica"/>
                <a:cs typeface="Helvetica"/>
              </a:rPr>
              <a:t>narzędziami</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sprzętem.</a:t>
            </a:r>
          </a:p>
          <a:p>
            <a:pPr>
              <a:lnSpc>
                <a:spcPts val="2000"/>
              </a:lnSpc>
            </a:pPr>
            <a:r>
              <a:rPr lang="pl" b="0" i="0" strike="noStrike" cap="none" spc="0" baseline="0" dirty="0">
                <a:solidFill>
                  <a:srgbClr val="000000"/>
                </a:solidFill>
                <a:effectLst/>
                <a:latin typeface="Helvetica"/>
                <a:ea typeface="Helvetica"/>
                <a:cs typeface="Helvetica"/>
              </a:rPr>
              <a:t>Woda może być wykorzystywana do kontroli zawieszonego</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powietrzu pyłu wytwarzanego przez ruch pojazdów na drogach</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placach budowy, a także do ogólnych prac porządkowych.</a:t>
            </a:r>
          </a:p>
          <a:p>
            <a:pPr>
              <a:lnSpc>
                <a:spcPts val="2000"/>
              </a:lnSpc>
            </a:pPr>
            <a:r>
              <a:rPr lang="pl" b="0" i="0" strike="noStrike" cap="none" spc="0" baseline="0" dirty="0">
                <a:solidFill>
                  <a:srgbClr val="000000"/>
                </a:solidFill>
                <a:effectLst/>
                <a:latin typeface="Helvetica"/>
                <a:ea typeface="Helvetica"/>
                <a:cs typeface="Helvetica"/>
              </a:rPr>
              <a:t>Woda wychwytuje cząsteczki pyłu, co zapobiega ich unoszeniu się</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powietrze.</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OGRANICZANIE ZAPYLENIA PRZY POMOCY WODY</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Woda zmniejsza poziom pyłu wytwarzanego</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procesach</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wysokim zużyciu energii.</a:t>
            </a:r>
          </a:p>
          <a:p>
            <a:pPr>
              <a:lnSpc>
                <a:spcPts val="2400"/>
              </a:lnSpc>
            </a:pPr>
            <a:r>
              <a:rPr lang="pl" sz="1800" b="0" i="0" strike="noStrike" cap="none" spc="0" baseline="0" dirty="0">
                <a:solidFill>
                  <a:srgbClr val="000000"/>
                </a:solidFill>
                <a:effectLst/>
                <a:latin typeface="Helvetica"/>
                <a:ea typeface="Helvetica"/>
                <a:cs typeface="Helvetica"/>
              </a:rPr>
              <a:t>(Kliknij, aby obejrzeć film.)</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STOSOWANIE PROCESÓW MOKRYCH</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688141"/>
            <a:ext cx="5453624" cy="3682369"/>
          </a:xfrm>
        </p:spPr>
        <p:txBody>
          <a:bodyPr lIns="91440" tIns="45720" rIns="91440" bIns="45720" anchor="t"/>
          <a:lstStyle/>
          <a:p>
            <a:pPr>
              <a:lnSpc>
                <a:spcPts val="2200"/>
              </a:lnSpc>
              <a:spcBef>
                <a:spcPts val="600"/>
              </a:spcBef>
            </a:pPr>
            <a:r>
              <a:rPr lang="pl" b="0" i="0" strike="noStrike" cap="none" spc="0" baseline="0" dirty="0">
                <a:solidFill>
                  <a:srgbClr val="000000"/>
                </a:solidFill>
                <a:effectLst/>
                <a:latin typeface="Helvetica"/>
                <a:ea typeface="Helvetica"/>
                <a:cs typeface="Helvetica"/>
              </a:rPr>
              <a:t>Procesy mokre są zawsze preferowane, jeżeli są dostępne (i bezpieczne</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użyciu). Podczas stosowania procesów mokrych: </a:t>
            </a:r>
          </a:p>
          <a:p>
            <a:pPr marL="342900" indent="-342900">
              <a:lnSpc>
                <a:spcPts val="2200"/>
              </a:lnSpc>
              <a:spcBef>
                <a:spcPts val="6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Upewniaj się, że przestrzeń posiada dobrą wentylację</a:t>
            </a:r>
          </a:p>
          <a:p>
            <a:pPr marL="342900" indent="-342900">
              <a:lnSpc>
                <a:spcPts val="2200"/>
              </a:lnSpc>
              <a:spcBef>
                <a:spcPts val="6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Upewniaj się, że dopływ wody jest odpowiedni</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nadaje się do wykonywanego zadania</a:t>
            </a:r>
          </a:p>
          <a:p>
            <a:pPr marL="342900" indent="-342900">
              <a:lnSpc>
                <a:spcPts val="2200"/>
              </a:lnSpc>
              <a:spcBef>
                <a:spcPts val="6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Sprzątaj przy użyciu metod mokrych</a:t>
            </a:r>
          </a:p>
          <a:p>
            <a:pPr marL="342900" indent="-342900">
              <a:lnSpc>
                <a:spcPts val="2200"/>
              </a:lnSpc>
              <a:spcBef>
                <a:spcPts val="6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Chroń dopływ wody przed zamarzaniem</a:t>
            </a:r>
          </a:p>
          <a:p>
            <a:pPr marL="342900" indent="-342900">
              <a:lnSpc>
                <a:spcPts val="2200"/>
              </a:lnSpc>
              <a:spcBef>
                <a:spcPts val="6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Sprawdzaj, czy nie wystąpił rozwój bakterii </a:t>
            </a:r>
            <a:r>
              <a:rPr lang="pl" b="0" i="0" strike="noStrike" cap="none" spc="0" baseline="0">
                <a:solidFill>
                  <a:srgbClr val="000000"/>
                </a:solidFill>
                <a:effectLst/>
                <a:latin typeface="Helvetica"/>
                <a:ea typeface="Helvetica"/>
                <a:cs typeface="Helvetica"/>
              </a:rPr>
              <a:t>spowodowany źródłami wody</a:t>
            </a:r>
            <a:r>
              <a:rPr lang="pl">
                <a:solidFill>
                  <a:srgbClr val="000000"/>
                </a:solidFill>
                <a:latin typeface="Helvetica"/>
                <a:ea typeface="Helvetica"/>
                <a:cs typeface="Helvetica"/>
              </a:rPr>
              <a:t> tam</a:t>
            </a:r>
            <a:r>
              <a:rPr lang="pl" b="0" i="0" strike="noStrike" cap="none" spc="0" baseline="0">
                <a:solidFill>
                  <a:srgbClr val="000000"/>
                </a:solidFill>
                <a:effectLst/>
                <a:latin typeface="Helvetica"/>
                <a:ea typeface="Helvetica"/>
                <a:cs typeface="Helvetica"/>
              </a:rPr>
              <a:t>, gdzie mogą tworzyć się </a:t>
            </a:r>
            <a:r>
              <a:rPr lang="pl" b="0" i="0" strike="noStrike" cap="none" spc="0" baseline="0" dirty="0">
                <a:solidFill>
                  <a:srgbClr val="000000"/>
                </a:solidFill>
                <a:effectLst/>
                <a:latin typeface="Helvetica"/>
                <a:ea typeface="Helvetica"/>
                <a:cs typeface="Helvetica"/>
              </a:rPr>
              <a:t>unoszące się</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powietrzu krople</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8862701"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STOSUJĄC PROCESY MOKRE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1047964" cy="3230407"/>
          </a:xfrm>
        </p:spPr>
        <p:txBody>
          <a:bodyPr/>
          <a:lstStyle/>
          <a:p>
            <a:pPr>
              <a:lnSpc>
                <a:spcPct val="100000"/>
              </a:lnSpc>
            </a:pPr>
            <a:r>
              <a:rPr lang="pl" sz="1600" b="1" i="0" strike="noStrike" cap="none" spc="0" baseline="0" dirty="0">
                <a:solidFill>
                  <a:srgbClr val="000000"/>
                </a:solidFill>
                <a:effectLst/>
                <a:latin typeface="Helvetica"/>
                <a:ea typeface="Helvetica"/>
                <a:cs typeface="Helvetica"/>
              </a:rPr>
              <a:t>NALEŻY</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Wykorzystywać wodę do ograniczania zapylania, gdy jest to możliwe</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bezpieczne</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Upewniać się, że woda usuwana jest przy pomocy odpowiedniego systemu odprowadzania wody</a:t>
            </a:r>
          </a:p>
          <a:p>
            <a:pPr marL="285750" indent="-285750">
              <a:lnSpc>
                <a:spcPct val="100000"/>
              </a:lnSpc>
              <a:spcAft>
                <a:spcPts val="1000"/>
              </a:spcAft>
              <a:buSzPct val="85000"/>
              <a:buFont typeface=".Apple Color Emoji UI"/>
              <a:buChar char="✅"/>
            </a:pPr>
            <a:r>
              <a:rPr lang="pl" sz="1600" b="0" i="0" strike="noStrike" cap="none" spc="0" baseline="0" dirty="0">
                <a:solidFill>
                  <a:srgbClr val="000000"/>
                </a:solidFill>
                <a:effectLst/>
                <a:latin typeface="Helvetica"/>
                <a:ea typeface="Helvetica"/>
                <a:cs typeface="Helvetica"/>
              </a:rPr>
              <a:t>Natychmiast usuwać rozsypany</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rozlany materiał</a:t>
            </a:r>
          </a:p>
          <a:p>
            <a:pPr>
              <a:lnSpc>
                <a:spcPct val="100000"/>
              </a:lnSpc>
            </a:pPr>
            <a:r>
              <a:rPr lang="pl" sz="1600" b="1" i="0" strike="noStrike" cap="none" spc="0" baseline="0" dirty="0">
                <a:solidFill>
                  <a:srgbClr val="000000"/>
                </a:solidFill>
                <a:effectLst/>
                <a:latin typeface="Helvetica"/>
                <a:ea typeface="Helvetica"/>
                <a:cs typeface="Helvetica"/>
              </a:rPr>
              <a:t>NIE NALEŻY</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Używać nadmiernego ciśnienia wody, który mógłby naruszyć osiadły pył. Drobna mgiełka lub delikatny strumień są bardziej skuteczne niż mocny strumień.</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Do odpylania stosować urządzeń, które nie obsługują inflitracji wody</a:t>
            </a:r>
          </a:p>
          <a:p>
            <a:pPr marL="285750" indent="-285750">
              <a:lnSpc>
                <a:spcPct val="100000"/>
              </a:lnSpc>
              <a:buSzPct val="85000"/>
              <a:buFont typeface=".Apple Color Emoji UI"/>
              <a:buChar char="❌"/>
            </a:pPr>
            <a:r>
              <a:rPr lang="pl" sz="1600" b="0" i="0" strike="noStrike" cap="none" spc="0" baseline="0" dirty="0">
                <a:solidFill>
                  <a:srgbClr val="FF0000"/>
                </a:solidFill>
                <a:effectLst/>
                <a:latin typeface="Helvetica"/>
                <a:ea typeface="Helvetica"/>
                <a:cs typeface="Helvetica"/>
              </a:rPr>
              <a:t>Miejsce na tekst instruktora – oddaj dodatkowy tekst na temat środków związanych</a:t>
            </a:r>
            <a:r>
              <a:rPr lang="en-IN" sz="1600" b="0" i="0" strike="noStrike" cap="none" spc="0" baseline="0" dirty="0">
                <a:solidFill>
                  <a:srgbClr val="FF0000"/>
                </a:solidFill>
                <a:effectLst/>
                <a:latin typeface="Helvetica"/>
                <a:ea typeface="Helvetica"/>
                <a:cs typeface="Helvetica"/>
              </a:rPr>
              <a:t> z </a:t>
            </a:r>
            <a:r>
              <a:rPr lang="pl" sz="1600" b="0" i="0" strike="noStrike" cap="none" spc="0" baseline="0" dirty="0">
                <a:solidFill>
                  <a:srgbClr val="FF0000"/>
                </a:solidFill>
                <a:effectLst/>
                <a:latin typeface="Helvetica"/>
                <a:ea typeface="Helvetica"/>
                <a:cs typeface="Helvetica"/>
              </a:rPr>
              <a:t>procesami mokrymi, dotyczący własnego kontekstu</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344588"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dotyczącego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6073008" cy="3682369"/>
          </a:xfrm>
        </p:spPr>
        <p:txBody>
          <a:bodyPr anchor="t"/>
          <a:lstStyle/>
          <a:p>
            <a:pPr>
              <a:lnSpc>
                <a:spcPts val="2400"/>
              </a:lnSpc>
            </a:pPr>
            <a:r>
              <a:rPr lang="pl" sz="2000" b="0" i="0" strike="noStrike" cap="none" spc="0" baseline="0" dirty="0">
                <a:solidFill>
                  <a:srgbClr val="000000"/>
                </a:solidFill>
                <a:effectLst/>
                <a:latin typeface="Helvetica"/>
                <a:ea typeface="Helvetica"/>
                <a:cs typeface="Helvetica"/>
              </a:rPr>
              <a:t>Procesy mokre ograniczają ilość pyłu do minimum</a:t>
            </a:r>
            <a:r>
              <a:rPr lang="en-IN" sz="2000" b="0" i="0" strike="noStrike" cap="none" spc="0" baseline="0" dirty="0">
                <a:solidFill>
                  <a:srgbClr val="000000"/>
                </a:solidFill>
                <a:effectLst/>
                <a:latin typeface="Helvetica"/>
                <a:ea typeface="Helvetica"/>
                <a:cs typeface="Helvetica"/>
              </a:rPr>
              <a:t> </a:t>
            </a:r>
            <a:r>
              <a:rPr lang="en-IN" sz="2000" b="0" i="0" strike="noStrike" cap="none" spc="0" baseline="0" dirty="0" err="1">
                <a:solidFill>
                  <a:srgbClr val="000000"/>
                </a:solidFill>
                <a:effectLst/>
                <a:latin typeface="Helvetica"/>
                <a:ea typeface="Helvetica"/>
                <a:cs typeface="Helvetica"/>
              </a:rPr>
              <a:t>i</a:t>
            </a:r>
            <a:r>
              <a:rPr lang="en-IN" sz="2000" b="0" i="0" strike="noStrike" cap="none" spc="0" baseline="0" dirty="0">
                <a:solidFill>
                  <a:srgbClr val="000000"/>
                </a:solidFill>
                <a:effectLst/>
                <a:latin typeface="Helvetica"/>
                <a:ea typeface="Helvetica"/>
                <a:cs typeface="Helvetica"/>
              </a:rPr>
              <a:t> </a:t>
            </a:r>
            <a:r>
              <a:rPr lang="pl" sz="2000" b="0" i="0" strike="noStrike" cap="none" spc="0" baseline="0" dirty="0">
                <a:solidFill>
                  <a:srgbClr val="000000"/>
                </a:solidFill>
                <a:effectLst/>
                <a:latin typeface="Helvetica"/>
                <a:ea typeface="Helvetica"/>
                <a:cs typeface="Helvetica"/>
              </a:rPr>
              <a:t>zmniejszają ryzyko narażenia na RKK.</a:t>
            </a:r>
          </a:p>
          <a:p>
            <a:pPr>
              <a:lnSpc>
                <a:spcPts val="2400"/>
              </a:lnSpc>
            </a:pPr>
            <a:r>
              <a:rPr lang="pl" sz="2000" b="0" i="0" strike="noStrike" cap="none" spc="0" baseline="0" dirty="0">
                <a:solidFill>
                  <a:srgbClr val="000000"/>
                </a:solidFill>
                <a:effectLst/>
                <a:latin typeface="Helvetica"/>
                <a:ea typeface="Helvetica"/>
                <a:cs typeface="Helvetica"/>
              </a:rPr>
              <a:t>Pamiętaj:</a:t>
            </a:r>
          </a:p>
          <a:p>
            <a:pPr marL="285750" indent="-285750">
              <a:lnSpc>
                <a:spcPts val="2400"/>
              </a:lnSpc>
              <a:buClr>
                <a:srgbClr val="F1B600"/>
              </a:buClr>
              <a:buSzPct val="120000"/>
              <a:buFont typeface="Wingdings" pitchFamily="2" charset="2"/>
              <a:buChar char="q"/>
            </a:pPr>
            <a:r>
              <a:rPr lang="pl" sz="2000" b="0" i="0" strike="noStrike" cap="none" spc="0" baseline="0" dirty="0">
                <a:solidFill>
                  <a:srgbClr val="000000"/>
                </a:solidFill>
                <a:effectLst/>
                <a:latin typeface="Helvetica"/>
                <a:ea typeface="Helvetica"/>
                <a:cs typeface="Helvetica"/>
              </a:rPr>
              <a:t>Gdy są one dostępne, zawsze używaj systemów wodnych</a:t>
            </a:r>
          </a:p>
          <a:p>
            <a:pPr marL="285750" indent="-285750">
              <a:lnSpc>
                <a:spcPts val="2400"/>
              </a:lnSpc>
              <a:buClr>
                <a:srgbClr val="F1B600"/>
              </a:buClr>
              <a:buSzPct val="120000"/>
              <a:buFont typeface="Wingdings" pitchFamily="2" charset="2"/>
              <a:buChar char="q"/>
            </a:pPr>
            <a:r>
              <a:rPr lang="pl" sz="2000" b="0" i="0" strike="noStrike" cap="none" spc="0" baseline="0" dirty="0">
                <a:solidFill>
                  <a:srgbClr val="000000"/>
                </a:solidFill>
                <a:effectLst/>
                <a:latin typeface="Helvetica"/>
                <a:ea typeface="Helvetica"/>
                <a:cs typeface="Helvetica"/>
              </a:rPr>
              <a:t>Upewniaj się, że systemy wodne są odpowiednie</a:t>
            </a:r>
            <a:r>
              <a:rPr lang="en-IN" sz="2000" b="0" i="0" strike="noStrike" cap="none" spc="0" baseline="0" dirty="0">
                <a:solidFill>
                  <a:srgbClr val="000000"/>
                </a:solidFill>
                <a:effectLst/>
                <a:latin typeface="Helvetica"/>
                <a:ea typeface="Helvetica"/>
                <a:cs typeface="Helvetica"/>
              </a:rPr>
              <a:t> </a:t>
            </a:r>
            <a:r>
              <a:rPr lang="en-IN" sz="2000" b="0" i="0" strike="noStrike" cap="none" spc="0" baseline="0" dirty="0" err="1">
                <a:solidFill>
                  <a:srgbClr val="000000"/>
                </a:solidFill>
                <a:effectLst/>
                <a:latin typeface="Helvetica"/>
                <a:ea typeface="Helvetica"/>
                <a:cs typeface="Helvetica"/>
              </a:rPr>
              <a:t>i</a:t>
            </a:r>
            <a:r>
              <a:rPr lang="en-IN" sz="2000" b="0" i="0" strike="noStrike" cap="none" spc="0" baseline="0" dirty="0">
                <a:solidFill>
                  <a:srgbClr val="000000"/>
                </a:solidFill>
                <a:effectLst/>
                <a:latin typeface="Helvetica"/>
                <a:ea typeface="Helvetica"/>
                <a:cs typeface="Helvetica"/>
              </a:rPr>
              <a:t> </a:t>
            </a:r>
            <a:r>
              <a:rPr lang="pl" sz="2000" b="0" i="0" strike="noStrike" cap="none" spc="0" baseline="0" dirty="0">
                <a:solidFill>
                  <a:srgbClr val="000000"/>
                </a:solidFill>
                <a:effectLst/>
                <a:latin typeface="Helvetica"/>
                <a:ea typeface="Helvetica"/>
                <a:cs typeface="Helvetica"/>
              </a:rPr>
              <a:t>nadają się do wykonywanego zadania.</a:t>
            </a:r>
          </a:p>
          <a:p>
            <a:pPr marL="285750" indent="-285750">
              <a:lnSpc>
                <a:spcPts val="2400"/>
              </a:lnSpc>
              <a:buClr>
                <a:srgbClr val="F1B600"/>
              </a:buClr>
              <a:buSzPct val="120000"/>
              <a:buFont typeface="Wingdings" pitchFamily="2" charset="2"/>
              <a:buChar char="q"/>
            </a:pPr>
            <a:r>
              <a:rPr lang="pl" sz="2000" b="0" i="0" strike="noStrike" cap="none" spc="0" baseline="0" dirty="0">
                <a:solidFill>
                  <a:srgbClr val="000000"/>
                </a:solidFill>
                <a:effectLst/>
                <a:latin typeface="Helvetica"/>
                <a:ea typeface="Helvetica"/>
                <a:cs typeface="Helvetica"/>
              </a:rPr>
              <a:t>Jeśli podejrzewasz, że system wodny nie jest sprawny, skontaktuj się</a:t>
            </a:r>
            <a:r>
              <a:rPr lang="en-IN" sz="2000" b="0" i="0" strike="noStrike" cap="none" spc="0" baseline="0" dirty="0">
                <a:solidFill>
                  <a:srgbClr val="000000"/>
                </a:solidFill>
                <a:effectLst/>
                <a:latin typeface="Helvetica"/>
                <a:ea typeface="Helvetica"/>
                <a:cs typeface="Helvetica"/>
              </a:rPr>
              <a:t> z </a:t>
            </a:r>
            <a:r>
              <a:rPr lang="pl" sz="2000" b="0" i="0" strike="noStrike" cap="none" spc="0" baseline="0" dirty="0">
                <a:solidFill>
                  <a:srgbClr val="000000"/>
                </a:solidFill>
                <a:effectLst/>
                <a:latin typeface="Helvetica"/>
                <a:ea typeface="Helvetica"/>
                <a:cs typeface="Helvetica"/>
              </a:rPr>
              <a:t>kierownikiem znajdującym się na terenie zakładu</a:t>
            </a:r>
          </a:p>
          <a:p>
            <a:pPr marL="285750" indent="-285750">
              <a:lnSpc>
                <a:spcPts val="2400"/>
              </a:lnSpc>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6615448"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MATERIAŁY DO DALSZEJ NAUKI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7" history="0"/>
              </a:rPr>
              <a:t>Dobre praktyki dotyczące procesów mokrych, obejmujących obróbkę materiałów zawierających krzemionkę krystaliczną przy pomocy elektronarzędzi ręcznych (Karta zadań 2.1.14d)</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7" history="0"/>
              </a:rPr>
              <a:t>Dobre praktyki dotyczące stosowania wody/substancji dodatkowych na drogach</a:t>
            </a:r>
            <a:r>
              <a:rPr lang="en-IN" sz="1600" b="0" i="0" strike="noStrike" cap="none" spc="0" baseline="0" dirty="0">
                <a:solidFill>
                  <a:srgbClr val="000000"/>
                </a:solidFill>
                <a:effectLst/>
                <a:latin typeface="Helvetica"/>
                <a:ea typeface="Helvetica"/>
                <a:cs typeface="Helvetica"/>
                <a:hlinkClick r:id="rId7" history="0"/>
              </a:rPr>
              <a:t> </a:t>
            </a:r>
            <a:r>
              <a:rPr lang="en-IN" sz="1600" b="0" i="0" strike="noStrike" cap="none" spc="0" baseline="0" dirty="0" err="1">
                <a:solidFill>
                  <a:srgbClr val="000000"/>
                </a:solidFill>
                <a:effectLst/>
                <a:latin typeface="Helvetica"/>
                <a:ea typeface="Helvetica"/>
                <a:cs typeface="Helvetica"/>
                <a:hlinkClick r:id="rId7" history="0"/>
              </a:rPr>
              <a:t>i</a:t>
            </a:r>
            <a:r>
              <a:rPr lang="en-IN" sz="1600" b="0" i="0" strike="noStrike" cap="none" spc="0" baseline="0" dirty="0">
                <a:solidFill>
                  <a:srgbClr val="000000"/>
                </a:solidFill>
                <a:effectLst/>
                <a:latin typeface="Helvetica"/>
                <a:ea typeface="Helvetica"/>
                <a:cs typeface="Helvetica"/>
                <a:hlinkClick r:id="rId7" history="0"/>
              </a:rPr>
              <a:t> </a:t>
            </a:r>
            <a:r>
              <a:rPr lang="pl" sz="1600" b="0" i="0" strike="noStrike" cap="none" spc="0" baseline="0" dirty="0">
                <a:solidFill>
                  <a:srgbClr val="000000"/>
                </a:solidFill>
                <a:effectLst/>
                <a:latin typeface="Helvetica"/>
                <a:ea typeface="Helvetica"/>
                <a:cs typeface="Helvetica"/>
                <a:hlinkClick r:id="rId7" history="0"/>
              </a:rPr>
              <a:t>powierzchniach otwartych celem ograniczania poziomu pyłu (Karta zadań 2.2.27)</a:t>
            </a:r>
            <a:endParaRPr lang="en-IN"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endParaRPr lang="pl"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7" history="0"/>
              </a:rPr>
              <a:t>Dobre praktyki dotyczące ograniczania zapylenia przy pomocy wody (Karta zadań 2.2.35)</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7" history="0"/>
              </a:rPr>
              <a:t>Dobre praktyki dotyczące cięcia na mokro elementów murowych oraz kamieni scalonych</a:t>
            </a:r>
            <a:r>
              <a:rPr lang="en-IN" sz="1600" b="0" i="0" strike="noStrike" cap="none" spc="0" baseline="0" dirty="0">
                <a:solidFill>
                  <a:srgbClr val="000000"/>
                </a:solidFill>
                <a:effectLst/>
                <a:latin typeface="Helvetica"/>
                <a:ea typeface="Helvetica"/>
                <a:cs typeface="Helvetica"/>
                <a:hlinkClick r:id="rId7" history="0"/>
              </a:rPr>
              <a:t> </a:t>
            </a:r>
            <a:r>
              <a:rPr lang="en-IN" sz="1600" b="0" i="0" strike="noStrike" cap="none" spc="0" baseline="0" dirty="0" err="1">
                <a:solidFill>
                  <a:srgbClr val="000000"/>
                </a:solidFill>
                <a:effectLst/>
                <a:latin typeface="Helvetica"/>
                <a:ea typeface="Helvetica"/>
                <a:cs typeface="Helvetica"/>
                <a:hlinkClick r:id="rId7" history="0"/>
              </a:rPr>
              <a:t>i</a:t>
            </a:r>
            <a:r>
              <a:rPr lang="en-IN" sz="1600" b="0" i="0" strike="noStrike" cap="none" spc="0" baseline="0" dirty="0">
                <a:solidFill>
                  <a:srgbClr val="000000"/>
                </a:solidFill>
                <a:effectLst/>
                <a:latin typeface="Helvetica"/>
                <a:ea typeface="Helvetica"/>
                <a:cs typeface="Helvetica"/>
                <a:hlinkClick r:id="rId7" history="0"/>
              </a:rPr>
              <a:t> </a:t>
            </a:r>
            <a:r>
              <a:rPr lang="pl" sz="1600" b="0" i="0" strike="noStrike" cap="none" spc="0" baseline="0" dirty="0">
                <a:solidFill>
                  <a:srgbClr val="000000"/>
                </a:solidFill>
                <a:effectLst/>
                <a:latin typeface="Helvetica"/>
                <a:ea typeface="Helvetica"/>
                <a:cs typeface="Helvetica"/>
                <a:hlinkClick r:id="rId7" history="0"/>
              </a:rPr>
              <a:t>naturalnych </a:t>
            </a:r>
            <a:br>
              <a:rPr lang="en-IN" sz="1600" b="0" i="0" strike="noStrike" cap="none" spc="0" baseline="0" dirty="0">
                <a:solidFill>
                  <a:srgbClr val="000000"/>
                </a:solidFill>
                <a:effectLst/>
                <a:latin typeface="Helvetica"/>
                <a:ea typeface="Helvetica"/>
                <a:cs typeface="Helvetica"/>
                <a:hlinkClick r:id="rId7" history="0"/>
              </a:rPr>
            </a:br>
            <a:r>
              <a:rPr lang="pl" sz="1600" b="0" i="0" strike="noStrike" cap="none" spc="0" baseline="0" dirty="0">
                <a:solidFill>
                  <a:srgbClr val="000000"/>
                </a:solidFill>
                <a:effectLst/>
                <a:latin typeface="Helvetica"/>
                <a:ea typeface="Helvetica"/>
                <a:cs typeface="Helvetica"/>
                <a:hlinkClick r:id="rId7" history="0"/>
              </a:rPr>
              <a:t>(Karta zadań 2.2.42)</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8"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9" history="0"/>
              </a:rPr>
              <a:t>Przewodnik NEPSI dla małych</a:t>
            </a:r>
            <a:r>
              <a:rPr lang="en-IN" sz="1600" b="0" i="0" strike="noStrike" cap="none" spc="0" baseline="0" dirty="0">
                <a:solidFill>
                  <a:srgbClr val="000000"/>
                </a:solidFill>
                <a:effectLst/>
                <a:latin typeface="Helvetica"/>
                <a:ea typeface="Helvetica"/>
                <a:cs typeface="Helvetica"/>
                <a:hlinkClick r:id="rId9" history="0"/>
              </a:rPr>
              <a:t> </a:t>
            </a:r>
            <a:r>
              <a:rPr lang="en-IN" sz="1600" b="0" i="0" strike="noStrike" cap="none" spc="0" baseline="0" dirty="0" err="1">
                <a:solidFill>
                  <a:srgbClr val="000000"/>
                </a:solidFill>
                <a:effectLst/>
                <a:latin typeface="Helvetica"/>
                <a:ea typeface="Helvetica"/>
                <a:cs typeface="Helvetica"/>
                <a:hlinkClick r:id="rId9" history="0"/>
              </a:rPr>
              <a:t>i</a:t>
            </a:r>
            <a:r>
              <a:rPr lang="en-IN" sz="1600" b="0" i="0" strike="noStrike" cap="none" spc="0" baseline="0" dirty="0">
                <a:solidFill>
                  <a:srgbClr val="000000"/>
                </a:solidFill>
                <a:effectLst/>
                <a:latin typeface="Helvetica"/>
                <a:ea typeface="Helvetica"/>
                <a:cs typeface="Helvetica"/>
                <a:hlinkClick r:id="rId9" history="0"/>
              </a:rPr>
              <a:t> </a:t>
            </a:r>
            <a:r>
              <a:rPr lang="pl" sz="1600" b="0" i="0" strike="noStrike" cap="none" spc="0" baseline="0" dirty="0">
                <a:solidFill>
                  <a:srgbClr val="000000"/>
                </a:solidFill>
                <a:effectLst/>
                <a:latin typeface="Helvetica"/>
                <a:ea typeface="Helvetica"/>
                <a:cs typeface="Helvetica"/>
                <a:hlinkClick r:id="rId9" history="0"/>
              </a:rPr>
              <a:t>średnich przedsiębiorstw</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346962"/>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19766382-032E-4732-B9CE-40BE6D74E0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45</TotalTime>
  <Words>1183</Words>
  <Application>Microsoft Macintosh PowerPoint</Application>
  <PresentationFormat>Widescreen</PresentationFormat>
  <Paragraphs>97</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37</cp:revision>
  <dcterms:created xsi:type="dcterms:W3CDTF">2020-01-29T17:43:15Z</dcterms:created>
  <dcterms:modified xsi:type="dcterms:W3CDTF">2024-11-13T10:51:13Z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