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02" autoAdjust="0"/>
    <p:restoredTop sz="84762"/>
  </p:normalViewPr>
  <p:slideViewPr>
    <p:cSldViewPr snapToGrid="0" snapToObjects="1">
      <p:cViewPr varScale="1">
        <p:scale>
          <a:sx n="103" d="100"/>
          <a:sy n="103" d="100"/>
        </p:scale>
        <p:origin x="1032"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Esta formação fornece orientações para o processamento de (por exemplo, perfuração, corte e lixagem) de materiais que contêm sílica cristalina, sempre que utiliza ferramentas elétricas manuais com sistemas humedecidos.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Para evitar a exposição a níveis perigosos de pó, criados por processos de alta energia, mantenha os processos humedecidos. A água serve de armadilha ao pó mantendo a sua exposição a níveis mínimos.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O seguinte vídeo mostra o efeito da água como meio de supressão do pó num processo humedecido. Ao lado da imagem do vídeo pode ver um gráfico e uma barra vermelha, onde está ilustrada a concentração de pó em mg/m3.</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A medição da concentração de pó não se trata de sílica cristalina respirável, mas sim de uma medição semiquantitativa. Aqui o importante não é o valor da concentração de pó, mas sim a diferença relativa entre os níveis de exposição durante a prática recomendada e outras práticas.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Os processos humedecidos devem ser sempre utilizados quando disponíveis, por forma, a limitar a criação de partículas suspensas. Nem todas as ferramentas elétricas estão preparadas para processos humedecidos. Garanta que o equipamento que está a utilizar é apropriado para a tarefa em questão.</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Antes de utilizar os processos humedecidos, certifique-se de que os sistemas de água estão a funcionar corretamente. Se suspeita que o equipamento não está a funcionar corretamente, contacte o seu supervisor no local.</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FORMAÇÃO DE BOAS PRÁTICAS PARA PROCESSOS HUMEDECIDOS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455651" cy="850900"/>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FORMAÇÃO DE BOAS PRÁTICAS PARA PROCESSOS HUMEDECIDOS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630307" y="308919"/>
            <a:ext cx="317039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spcAft>
                <a:spcPts val="1000"/>
              </a:spcAft>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é que a água é utilizada em processos industriais de alta energia para reduzir a exposição ao pó de sílica cristalina (RCS)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e quando utilizar os processos humedecidos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Boas práticas, o que fazer e não fazer em processos humedecidos</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contexto</a:t>
            </a: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8781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Os processos humedecidos são uma das cinco principais técnicas de controlo.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46522"/>
          </a:xfrm>
          <a:prstGeom prst="rect">
            <a:avLst/>
          </a:prstGeom>
          <a:noFill/>
        </p:spPr>
        <p:txBody>
          <a:bodyPr wrap="square" rtlCol="0">
            <a:spAutoFit/>
          </a:bodyPr>
          <a:lstStyle/>
          <a:p>
            <a:pPr>
              <a:spcAft>
                <a:spcPts val="300"/>
              </a:spcAft>
            </a:pPr>
            <a:r>
              <a:rPr lang="pt" sz="1050" b="1" i="0" strike="noStrike" cap="none" spc="50" baseline="0" dirty="0">
                <a:solidFill>
                  <a:srgbClr val="EF9A2E"/>
                </a:solidFill>
                <a:effectLst/>
                <a:latin typeface="Futura Medium"/>
                <a:ea typeface="Futura Medium"/>
                <a:cs typeface="Futura Medium"/>
              </a:rPr>
              <a:t>FECHADO</a:t>
            </a:r>
          </a:p>
          <a:p>
            <a:pPr>
              <a:spcAft>
                <a:spcPts val="300"/>
              </a:spcAft>
            </a:pPr>
            <a:r>
              <a:rPr lang="pt" sz="1200" b="0" i="0" strike="noStrike" cap="none" spc="0" baseline="0" dirty="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914107"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81211"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bom funcionamento deste equipamento é essencial para que nos possamos proteger da RCS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58156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DE QUE FORMA É QUE OS PROCESSOS HUMEDECIDOS REDUZEM A EXPOSIÇÃO À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070108"/>
            <a:ext cx="5670855" cy="3216120"/>
          </a:xfrm>
        </p:spPr>
        <p:txBody>
          <a:bodyPr/>
          <a:lstStyle/>
          <a:p>
            <a:pPr>
              <a:lnSpc>
                <a:spcPct val="100000"/>
              </a:lnSpc>
              <a:spcAft>
                <a:spcPts val="1000"/>
              </a:spcAft>
            </a:pPr>
            <a:r>
              <a:rPr lang="pt" b="0" i="0" strike="noStrike" cap="none" spc="0" baseline="0" dirty="0">
                <a:solidFill>
                  <a:srgbClr val="000000"/>
                </a:solidFill>
                <a:effectLst/>
                <a:latin typeface="Helvetica"/>
                <a:ea typeface="Helvetica"/>
                <a:cs typeface="Helvetica"/>
              </a:rPr>
              <a:t>Os processos húmidos são utilizados em processos industriais de alta energia envolvendo materiais que contêm sílica cristalina, tais como perfuração, corte, esmerilagem e lixagem. Os sistemas de água podem estar integrados nas respetivas ferramentas e equipamentos.</a:t>
            </a:r>
          </a:p>
          <a:p>
            <a:pPr>
              <a:lnSpc>
                <a:spcPct val="100000"/>
              </a:lnSpc>
              <a:spcAft>
                <a:spcPts val="1000"/>
              </a:spcAft>
            </a:pPr>
            <a:r>
              <a:rPr lang="pt" b="0" i="0" strike="noStrike" cap="none" spc="0" baseline="0" dirty="0">
                <a:solidFill>
                  <a:srgbClr val="000000"/>
                </a:solidFill>
                <a:effectLst/>
                <a:latin typeface="Helvetica"/>
                <a:ea typeface="Helvetica"/>
                <a:cs typeface="Helvetica"/>
              </a:rPr>
              <a:t>A água pode ser utilizada para controlar o pó do ar levantado pelos movimentos dos veículos nas estradas e estaleiros de construção, e também para a limpeza no geral.</a:t>
            </a:r>
          </a:p>
          <a:p>
            <a:pPr>
              <a:lnSpc>
                <a:spcPct val="100000"/>
              </a:lnSpc>
              <a:spcAft>
                <a:spcPts val="1000"/>
              </a:spcAft>
            </a:pPr>
            <a:r>
              <a:rPr lang="pt" b="0" i="0" strike="noStrike" cap="none" spc="0" baseline="0" dirty="0">
                <a:solidFill>
                  <a:srgbClr val="000000"/>
                </a:solidFill>
                <a:effectLst/>
                <a:latin typeface="Helvetica"/>
                <a:ea typeface="Helvetica"/>
                <a:cs typeface="Helvetica"/>
              </a:rPr>
              <a:t>A água captura as partículas de pó impedindo-as de ficarem suspensas.</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SUPRESSÃO DE PÓ ASSISTIDO PELA ÁGUA</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A água reduz os níveis de pó criados através dos processos de alta energia.</a:t>
            </a:r>
          </a:p>
          <a:p>
            <a:pPr>
              <a:lnSpc>
                <a:spcPts val="2400"/>
              </a:lnSpc>
            </a:pPr>
            <a:r>
              <a:rPr lang="pt" sz="1800" b="0" i="0" strike="noStrike" cap="none" spc="0" baseline="0" dirty="0">
                <a:solidFill>
                  <a:srgbClr val="000000"/>
                </a:solidFill>
                <a:effectLst/>
                <a:latin typeface="Helvetica"/>
                <a:ea typeface="Helvetica"/>
                <a:cs typeface="Helvetica"/>
              </a:rPr>
              <a:t>(Clique para iniciar o vídeo.)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UTILIZANDO PROCESSOS HUMEDECIDOS</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17076"/>
            <a:ext cx="5576260" cy="3427969"/>
          </a:xfrm>
        </p:spPr>
        <p:txBody>
          <a:bodyPr anchor="t"/>
          <a:lstStyle/>
          <a:p>
            <a:pPr>
              <a:lnSpc>
                <a:spcPct val="100000"/>
              </a:lnSpc>
            </a:pPr>
            <a:r>
              <a:rPr lang="pt" b="0" i="0" strike="noStrike" cap="none" spc="0" baseline="0" dirty="0">
                <a:solidFill>
                  <a:srgbClr val="000000"/>
                </a:solidFill>
                <a:effectLst/>
                <a:latin typeface="Helvetica"/>
                <a:ea typeface="Helvetica"/>
                <a:cs typeface="Helvetica"/>
              </a:rPr>
              <a:t>É sempre preferível a utilização de métodos humedecidos quando disponíveis (e seja segura a sua utilização). Ao utilizar processos humedecidos: </a:t>
            </a:r>
          </a:p>
          <a:p>
            <a:pPr marL="342900" indent="-342900">
              <a:lnSpc>
                <a:spcPct val="100000"/>
              </a:lnSpc>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Assegure-se de que o espaço está bem ventilado</a:t>
            </a:r>
          </a:p>
          <a:p>
            <a:pPr marL="342900" indent="-342900">
              <a:lnSpc>
                <a:spcPct val="100000"/>
              </a:lnSpc>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Certifique-se de que o abastecimento de água é apropriado para a tarefa em questão</a:t>
            </a:r>
          </a:p>
          <a:p>
            <a:pPr marL="342900" indent="-342900">
              <a:lnSpc>
                <a:spcPct val="100000"/>
              </a:lnSpc>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Faça a limpeza com recurso a métodos humedecidos</a:t>
            </a:r>
          </a:p>
          <a:p>
            <a:pPr marL="342900" indent="-342900">
              <a:lnSpc>
                <a:spcPct val="100000"/>
              </a:lnSpc>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Proteger o abastecimento de água de potenciais congelamentos</a:t>
            </a:r>
          </a:p>
          <a:p>
            <a:pPr marL="342900" indent="-342900">
              <a:lnSpc>
                <a:spcPct val="100000"/>
              </a:lnSpc>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Verificar o crescimento bacteriano causado por fontes de água, onde se podem formar gotículas transportadas pelo ar</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711377"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O QUE FAZER E O QUE NÃO FAZER EM PROCESSOS HUMEDECIDOS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135922" cy="3230407"/>
          </a:xfrm>
        </p:spPr>
        <p:txBody>
          <a:bodyPr/>
          <a:lstStyle/>
          <a:p>
            <a:r>
              <a:rPr lang="pt" sz="16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a supressão de pó assistida por água quando tal for possível e seguro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Assegurar que a água é escoada para um sistema de drenagem apropriado</a:t>
            </a:r>
          </a:p>
          <a:p>
            <a:pPr marL="285750" indent="-285750">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Limpar os derramamentos de imediato</a:t>
            </a:r>
          </a:p>
          <a:p>
            <a:r>
              <a:rPr lang="pt" sz="16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uma pressão excessiva de água que pode perturbar pó assente. Uma nebulização ou pulverização fina é mais eficaz do que um jato.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supressão assistida por água em dispositivos que não suportem a infiltração de água</a:t>
            </a:r>
          </a:p>
          <a:p>
            <a:pPr marL="285750" indent="-285750">
              <a:buSzPct val="85000"/>
              <a:buFont typeface=".Apple Color Emoji UI"/>
              <a:buChar char="❌"/>
            </a:pPr>
            <a:r>
              <a:rPr lang="pt" sz="1600" b="0" i="0" strike="noStrike" cap="none" spc="0" baseline="0" dirty="0">
                <a:solidFill>
                  <a:srgbClr val="FF0000"/>
                </a:solidFill>
                <a:effectLst/>
                <a:latin typeface="Helvetica"/>
                <a:ea typeface="Helvetica"/>
                <a:cs typeface="Helvetica"/>
              </a:rPr>
              <a:t>Texto para o formador - Coloque aqui textos adicionais relativamente aos processos humedecidos e relevantes para o seu contexto</a:t>
            </a:r>
          </a:p>
          <a:p>
            <a:pPr marL="285750" indent="-285750">
              <a:buSzPct val="85000"/>
              <a:buFont typeface=".Apple Color Emoji UI"/>
              <a:buChar char="✅"/>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específico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do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112288" cy="3682369"/>
          </a:xfrm>
        </p:spPr>
        <p:txBody>
          <a:bodyPr anchor="t"/>
          <a:lstStyle/>
          <a:p>
            <a:pPr>
              <a:lnSpc>
                <a:spcPts val="2300"/>
              </a:lnSpc>
              <a:spcBef>
                <a:spcPts val="600"/>
              </a:spcBef>
              <a:spcAft>
                <a:spcPts val="1000"/>
              </a:spcAft>
            </a:pPr>
            <a:r>
              <a:rPr lang="pt" sz="1800" b="0" i="0" strike="noStrike" cap="none" spc="0" baseline="0" dirty="0">
                <a:solidFill>
                  <a:srgbClr val="000000"/>
                </a:solidFill>
                <a:effectLst/>
                <a:latin typeface="Helvetica"/>
                <a:ea typeface="Helvetica"/>
                <a:cs typeface="Helvetica"/>
              </a:rPr>
              <a:t>Os processos humedecidos mantêm o pó em níveis mínimos e reduzem o risco de exposição à RCS.</a:t>
            </a:r>
          </a:p>
          <a:p>
            <a:pPr>
              <a:lnSpc>
                <a:spcPts val="2300"/>
              </a:lnSpc>
              <a:spcBef>
                <a:spcPts val="600"/>
              </a:spcBef>
              <a:spcAft>
                <a:spcPts val="1000"/>
              </a:spcAft>
            </a:pPr>
            <a:r>
              <a:rPr lang="pt" sz="1800" b="0" i="0" strike="noStrike" cap="none" spc="0" baseline="0" dirty="0">
                <a:solidFill>
                  <a:srgbClr val="000000"/>
                </a:solidFill>
                <a:effectLst/>
                <a:latin typeface="Helvetica"/>
                <a:ea typeface="Helvetica"/>
                <a:cs typeface="Helvetica"/>
              </a:rPr>
              <a:t>Não se esqueça de:</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sistemas de água sempre que estes se encontrem disponíveis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Assegurar que os sistemas de água são apropriados e adequados para a tarefa em questão</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Se suspeitar que os sistemas de água não estão a funcionar corretamente, contacte o seu supervisor local</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9186563" cy="850900"/>
          </a:xfrm>
        </p:spPr>
        <p:txBody>
          <a:bodyPr/>
          <a:lstStyle/>
          <a:p>
            <a:r>
              <a:rPr lang="pt" sz="2800" b="1" i="0" strike="noStrike" cap="none" spc="0" baseline="0" dirty="0">
                <a:solidFill>
                  <a:srgbClr val="F6A317"/>
                </a:solidFill>
                <a:effectLst/>
                <a:latin typeface="Helvetica"/>
                <a:ea typeface="Helvetica"/>
                <a:cs typeface="Helvetica"/>
              </a:rPr>
              <a:t>RECURSOS ADICIONAIS DE APRENDIZAGEM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Para o Processamento Humedecido de Minerais Que Contêm Sílica Cristalina Utilizando Ferramentas Manuais Elétricas (Ficha de Trabalho 2.1.14d)</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de Utilização de Água/Aditivos nas Estradas ou Superfícies Abertas para Reduzir os Níveis de Pó (Ficha de Trabalho 2.2.27)</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Para a Supressão de Pó Assistido por Água (Ficha de Trabalho 2.2.35)</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para Processos de Corte Molhado de Unidades de Alvenaria, Pedras e Aglomerados Naturais (Ficha de Trabalho 2.2.42)</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8"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9" history="0"/>
              </a:rPr>
              <a:t>Guia para PMEs da NEPSI</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25391"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10"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B6B9BF73-5CF2-4B98-B14B-FC53080082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10</TotalTime>
  <Words>1375</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43</cp:revision>
  <dcterms:created xsi:type="dcterms:W3CDTF">2020-01-29T17:43:15Z</dcterms:created>
  <dcterms:modified xsi:type="dcterms:W3CDTF">2024-11-13T11:31:23Z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