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client id="{B1412C4F-F989-4CAA-AC41-42F86BA1BA8E}" v="8" dt="2022-10-05T17:09:33.6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2" autoAdjust="0"/>
    <p:restoredTop sz="88844"/>
  </p:normalViewPr>
  <p:slideViewPr>
    <p:cSldViewPr snapToGrid="0" snapToObjects="1">
      <p:cViewPr varScale="1">
        <p:scale>
          <a:sx n="109" d="100"/>
          <a:sy n="109" d="100"/>
        </p:scale>
        <p:origin x="118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Nadmierne narażenie na respirabilną krzemionkę krystaliczną (RKK) może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długiej perspektywie prowadzić do poważnych problemów zdrowotnych pracowników. Z tego powodu ważne jest, by wszyscy pracownicy znali dobre praktyki, które ograniczają lub eliminują narażenie na pył krzemionki.</a:t>
            </a:r>
          </a:p>
          <a:p>
            <a:endParaRPr lang="en-US" sz="1200" b="0" i="0" u="none" strike="noStrike" kern="1200" dirty="0">
              <a:solidFill>
                <a:schemeClr val="tx1"/>
              </a:solidFill>
              <a:effectLst/>
              <a:latin typeface="+mn-lt"/>
              <a:ea typeface="+mn-ea"/>
              <a:cs typeface="+mn-cs"/>
            </a:endParaRPr>
          </a:p>
          <a:p>
            <a:r>
              <a:rPr lang="pl" sz="1200" b="0" i="0" strike="noStrike" cap="none" spc="0" baseline="0" dirty="0">
                <a:solidFill>
                  <a:srgbClr val="000000"/>
                </a:solidFill>
                <a:effectLst/>
                <a:latin typeface="+mn-lt"/>
                <a:ea typeface="Calibri"/>
                <a:cs typeface="Calibri"/>
              </a:rPr>
              <a:t>Niniejsze szkolenie zawiera informacje dotyczące sprzątania</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dobrej higieny. Należy pamiętać, że przed rozpoczęciem sprzątania należy dokonać oceny ryzyka, choć stanowi to kwestię głównie dla zarządu.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Gdy</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wyniku różnych prac (piłowania, zgniatania, pakowania</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worki itp.) wytwarzany jest pył krzemionki, tworzone są drobne cząsteczki pyłu. Jeśli proces sprzątania nie jest wykonywany właściwie, pył respirabilny</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zamkniętej przestrzeni może unosić się</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powietrzu przez wiele dni, stanowiąc zagrożenie dla pracowników.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Pył może być kontrolowany przy pomocy dwóch metod czyszczenia: czyszczenia na sucho</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czyszczenia na mokro.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Film przedstawia dobre praktyki dotyczące mycia podłóg. Obok ikony filmu znajduje się wykres</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czerwony słupek, które obrazują stężenie pyłu</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mg/m3.</a:t>
            </a:r>
          </a:p>
          <a:p>
            <a:endParaRPr lang="en-GB" sz="1200" b="0" i="0" u="none" strike="noStrike" kern="1200" dirty="0">
              <a:solidFill>
                <a:schemeClr val="tx1"/>
              </a:solidFill>
              <a:effectLst/>
              <a:latin typeface="+mn-lt"/>
              <a:ea typeface="+mn-ea"/>
              <a:cs typeface="+mn-cs"/>
            </a:endParaRPr>
          </a:p>
          <a:p>
            <a:r>
              <a:rPr lang="pl" sz="1200" b="0" i="0" strike="noStrike" cap="none" spc="0" baseline="0" dirty="0">
                <a:solidFill>
                  <a:srgbClr val="000000"/>
                </a:solidFill>
                <a:effectLst/>
                <a:latin typeface="+mn-lt"/>
                <a:ea typeface="Calibri"/>
                <a:cs typeface="Calibri"/>
              </a:rPr>
              <a:t>Pomiar stężenia pyłu nie przedstawia stężenia respirabilnej krzemionki krystalicznej – opiera się on na analizie półilościowej. Istotna jest nie wartość stężenia pyłu a względna różnica między poziomami narażenia przy stosowaniu zalecanych praktyk</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przy stosowaniu innych praktyk.</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pl" sz="1200" b="0" i="0" strike="noStrike" cap="none" spc="0" baseline="0" dirty="0">
                <a:solidFill>
                  <a:srgbClr val="000000"/>
                </a:solidFill>
                <a:effectLst/>
                <a:latin typeface="+mn-lt"/>
                <a:ea typeface="Calibri"/>
                <a:cs typeface="Calibri"/>
              </a:rPr>
              <a:t>Przed użyciem sprzętu do czyszczenia co najmniej raz</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tygodniu należy sprawdzać go pod kątem śladów uszkodzeń. Częstsze sprawdzanie sprzętu konieczne będzie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przypadku sprzętu, który jest</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ciągłym użyciu. W przypadku widocznych uszkodzeń należy poinformować</a:t>
            </a:r>
            <a:r>
              <a:rPr lang="en-IN" sz="1200" b="0" i="0" strike="noStrike" cap="none" spc="0" baseline="0" dirty="0">
                <a:solidFill>
                  <a:srgbClr val="000000"/>
                </a:solidFill>
                <a:effectLst/>
                <a:latin typeface="+mn-lt"/>
                <a:ea typeface="Calibri"/>
                <a:cs typeface="Calibri"/>
              </a:rPr>
              <a:t> o </a:t>
            </a:r>
            <a:r>
              <a:rPr lang="pl" sz="1200" b="0" i="0" strike="noStrike" cap="none" spc="0" baseline="0" dirty="0">
                <a:solidFill>
                  <a:srgbClr val="000000"/>
                </a:solidFill>
                <a:effectLst/>
                <a:latin typeface="+mn-lt"/>
                <a:ea typeface="Calibri"/>
                <a:cs typeface="Calibri"/>
              </a:rPr>
              <a:t>nich kierownika znajdującego się na terenie zakładu.</a:t>
            </a:r>
          </a:p>
          <a:p>
            <a:endParaRPr lang="en-GB" sz="1200" b="0" i="0" u="none" strike="noStrike" kern="1200" dirty="0">
              <a:solidFill>
                <a:schemeClr val="tx1"/>
              </a:solidFill>
              <a:effectLst/>
              <a:latin typeface="+mn-lt"/>
              <a:ea typeface="+mn-ea"/>
              <a:cs typeface="+mn-cs"/>
            </a:endParaRPr>
          </a:p>
          <a:p>
            <a:r>
              <a:rPr lang="pl" sz="1200" b="0" i="0" strike="noStrike" cap="none" spc="0" baseline="0" dirty="0">
                <a:solidFill>
                  <a:srgbClr val="000000"/>
                </a:solidFill>
                <a:effectLst/>
                <a:latin typeface="+mn-lt"/>
                <a:ea typeface="Calibri"/>
                <a:cs typeface="Calibri"/>
              </a:rPr>
              <a:t>W zamkniętej przestrzeni nie należy zamiatać pyłu suchą szczotką (zob. zdjęcie).</a:t>
            </a:r>
          </a:p>
          <a:p>
            <a:endParaRPr lang="en-GB" sz="1200" b="0" i="0" u="none" strike="noStrike" kern="1200" dirty="0">
              <a:solidFill>
                <a:schemeClr val="tx1"/>
              </a:solidFill>
              <a:effectLst/>
              <a:latin typeface="+mn-lt"/>
              <a:ea typeface="+mn-ea"/>
              <a:cs typeface="+mn-cs"/>
            </a:endParaRPr>
          </a:p>
          <a:p>
            <a:r>
              <a:rPr lang="pl" sz="1200" b="0" i="0" strike="noStrike" cap="none" spc="0" baseline="0" dirty="0">
                <a:solidFill>
                  <a:srgbClr val="000000"/>
                </a:solidFill>
                <a:effectLst/>
                <a:latin typeface="+mn-lt"/>
                <a:ea typeface="Calibri"/>
                <a:cs typeface="Calibri"/>
              </a:rPr>
              <a:t>Nie należy używać sprężonego powietrza, gdyż naruszy on pył, ponownie unosząc go</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powietrze. Sprężone powietrze powinno być używane do usuwania pyłu</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odzieży roboczej tylko przy użyciu specjalistycznego, przeznaczonego do tego celu sprzętu (np. pryszniców powietrznych) </a:t>
            </a:r>
          </a:p>
          <a:p>
            <a:endParaRPr lang="en-GB" sz="1200" b="0" i="0" u="none" strike="noStrike" kern="1200" dirty="0">
              <a:solidFill>
                <a:schemeClr val="tx1"/>
              </a:solidFill>
              <a:effectLst/>
              <a:latin typeface="+mn-lt"/>
              <a:ea typeface="+mn-ea"/>
              <a:cs typeface="+mn-cs"/>
            </a:endParaRPr>
          </a:p>
          <a:p>
            <a:r>
              <a:rPr lang="pl" sz="1200" b="0" i="0" strike="noStrike" cap="none" spc="0" baseline="0" dirty="0">
                <a:solidFill>
                  <a:srgbClr val="000000"/>
                </a:solidFill>
                <a:effectLst/>
                <a:latin typeface="+mn-lt"/>
                <a:ea typeface="Calibri"/>
                <a:cs typeface="Calibri"/>
              </a:rPr>
              <a:t>Należy pamiętać, że systemy odkurzające zazwyczaj nie nadają się do usuwania wilgotnych materiałów.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pl" sz="1200" b="0" i="0" strike="noStrike" cap="none" spc="0" baseline="0" dirty="0">
                <a:solidFill>
                  <a:srgbClr val="000000"/>
                </a:solidFill>
                <a:effectLst/>
                <a:latin typeface="+mn-lt"/>
                <a:ea typeface="Calibri"/>
                <a:cs typeface="Calibri"/>
              </a:rPr>
              <a:t>Czyszczenie na mokro jest zazwyczaj bardziej skuteczne, ponieważ metody czyszczenia na mokro uniemożliwiają unoszenie się pyłu</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powietrze, gdyż jest on wychwytywany przez wodę.</a:t>
            </a:r>
          </a:p>
          <a:p>
            <a:endParaRPr lang="en-GB" sz="1200" b="0" i="0" u="none" strike="noStrike" kern="1200" dirty="0">
              <a:solidFill>
                <a:schemeClr val="tx1"/>
              </a:solidFill>
              <a:effectLst/>
              <a:latin typeface="+mn-lt"/>
              <a:ea typeface="+mn-ea"/>
              <a:cs typeface="+mn-cs"/>
            </a:endParaRPr>
          </a:p>
          <a:p>
            <a:r>
              <a:rPr lang="pl" sz="1200" b="0" i="0" strike="noStrike" cap="none" spc="0" baseline="0" dirty="0">
                <a:solidFill>
                  <a:srgbClr val="000000"/>
                </a:solidFill>
                <a:effectLst/>
                <a:latin typeface="+mn-lt"/>
                <a:ea typeface="Calibri"/>
                <a:cs typeface="Calibri"/>
              </a:rPr>
              <a:t>Ważne jest, by dostosowywać ciśnienie wody</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zależności od wykonywanego zadania. Podczas zwilżania dużych ilości rozsypanego drobnego</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suchego materiału najlepiej jest stosować delikatną mgiełkę. Mocny strumień wody spowodowałby ponowne uniesienie się pyłu</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powietrze. </a:t>
            </a:r>
          </a:p>
          <a:p>
            <a:endParaRPr lang="en-GB" sz="1200" b="0" i="0" u="none" strike="noStrike" kern="1200" dirty="0">
              <a:solidFill>
                <a:schemeClr val="tx1"/>
              </a:solidFill>
              <a:effectLst/>
              <a:latin typeface="+mn-lt"/>
              <a:ea typeface="+mn-ea"/>
              <a:cs typeface="+mn-cs"/>
            </a:endParaRPr>
          </a:p>
          <a:p>
            <a:r>
              <a:rPr lang="pl" sz="1200" b="0" i="0" strike="noStrike" cap="none" spc="0" baseline="0" dirty="0">
                <a:solidFill>
                  <a:srgbClr val="000000"/>
                </a:solidFill>
                <a:effectLst/>
                <a:latin typeface="+mn-lt"/>
                <a:ea typeface="Calibri"/>
                <a:cs typeface="Calibri"/>
              </a:rPr>
              <a:t>Podczas używania natrysków</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węży należy upewniać się, że dostępny jest odpowiedni system odprowadzania wody</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l" sz="1000" b="0" i="0" strike="noStrike" cap="none" spc="0" baseline="0">
                <a:solidFill>
                  <a:srgbClr val="000000"/>
                </a:solidFill>
                <a:effectLst/>
                <a:latin typeface="Helvetica"/>
                <a:ea typeface="Helvetica"/>
                <a:cs typeface="Helvetica"/>
              </a:rPr>
              <a:t>Niniejszy pakiet szkoleniowy stanowi część Przewodnika dobrych praktyk NEPSI, który znaleźć można na stronie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7328079" y="429114"/>
            <a:ext cx="448927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 sz="1400" b="1" i="0" strike="noStrike" cap="none" spc="0" baseline="0" dirty="0">
                <a:solidFill>
                  <a:srgbClr val="F6A317"/>
                </a:solidFill>
                <a:effectLst/>
                <a:latin typeface="Helvetica"/>
                <a:ea typeface="Helvetica"/>
                <a:cs typeface="Helvetica"/>
              </a:rPr>
              <a:t>DOBRE PRAKTYKI DOTYCZĄCE </a:t>
            </a:r>
            <a:br>
              <a:rPr lang="en-IN" sz="1400" b="1" i="0" strike="noStrike" cap="none" spc="0" baseline="0" dirty="0">
                <a:solidFill>
                  <a:srgbClr val="F6A317"/>
                </a:solidFill>
                <a:effectLst/>
                <a:latin typeface="Helvetica"/>
                <a:ea typeface="Helvetica"/>
                <a:cs typeface="Helvetica"/>
              </a:rPr>
            </a:br>
            <a:r>
              <a:rPr lang="pl" sz="1400" b="1" i="0" strike="noStrike" cap="none" spc="0" baseline="0" dirty="0">
                <a:solidFill>
                  <a:srgbClr val="F6A317"/>
                </a:solidFill>
                <a:effectLst/>
                <a:latin typeface="Helvetica"/>
                <a:ea typeface="Helvetica"/>
                <a:cs typeface="Helvetica"/>
              </a:rPr>
              <a:t>SPRZĄTANIA I DOBREJ HIGIENY – SZKOLENIE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8.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9.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1.tiff"/><Relationship Id="rId3" Type="http://schemas.openxmlformats.org/officeDocument/2006/relationships/tags" Target="../tags/tag19.xml"/><Relationship Id="rId7" Type="http://schemas.openxmlformats.org/officeDocument/2006/relationships/image" Target="../media/image10.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2.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3.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1" y="2902987"/>
            <a:ext cx="8401929" cy="850900"/>
          </a:xfrm>
        </p:spPr>
        <p:txBody>
          <a:bodyPr anchor="t"/>
          <a:lstStyle/>
          <a:p>
            <a:pPr>
              <a:lnSpc>
                <a:spcPct val="100000"/>
              </a:lnSpc>
            </a:pPr>
            <a:r>
              <a:rPr lang="pl" sz="2800" b="1" i="0" strike="noStrike" cap="none" spc="0" baseline="0" dirty="0">
                <a:solidFill>
                  <a:srgbClr val="FFFFFF"/>
                </a:solidFill>
                <a:effectLst/>
                <a:latin typeface="Helvetica"/>
                <a:ea typeface="Helvetica"/>
                <a:cs typeface="Helvetica"/>
              </a:rPr>
              <a:t>DOBRE PRAKTYKI DOTYCZĄCE </a:t>
            </a:r>
            <a:br>
              <a:rPr lang="en-IN" sz="2800" b="1" i="0" strike="noStrike" cap="none" spc="0" baseline="0" dirty="0">
                <a:solidFill>
                  <a:srgbClr val="FFFFFF"/>
                </a:solidFill>
                <a:effectLst/>
                <a:latin typeface="Helvetica"/>
                <a:ea typeface="Helvetica"/>
                <a:cs typeface="Helvetica"/>
              </a:rPr>
            </a:br>
            <a:r>
              <a:rPr lang="pl" sz="2800" b="1" i="0" strike="noStrike" cap="none" spc="0" baseline="0" dirty="0">
                <a:solidFill>
                  <a:srgbClr val="FFFFFF"/>
                </a:solidFill>
                <a:effectLst/>
                <a:latin typeface="Helvetica"/>
                <a:ea typeface="Helvetica"/>
                <a:cs typeface="Helvetica"/>
              </a:rPr>
              <a:t>SPRZĄTANIA I DOBREJ HIGIENY – SZKOLENIE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7462685" y="351692"/>
            <a:ext cx="4377624"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PL" sz="2800" dirty="0"/>
              <a:t>WSTĘP (DLA INSTRUKTORA)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l-PL" sz="1800" dirty="0">
                <a:latin typeface="Helvetica"/>
                <a:cs typeface="Helvetica"/>
              </a:rPr>
              <a:t>NEPSI przygotował zestaw materiałów edukacyjnych do wykorzystania na etapie szkoleniowym procesu wdrażania Dobrych praktyk NEPSI.</a:t>
            </a:r>
          </a:p>
          <a:p>
            <a:pPr>
              <a:lnSpc>
                <a:spcPts val="2400"/>
              </a:lnSpc>
            </a:pPr>
            <a:r>
              <a:rPr lang="pl-PL" sz="1800" dirty="0">
                <a:latin typeface="Helvetica"/>
                <a:cs typeface="Helvetica"/>
              </a:rPr>
              <a:t>Każda z prezentacji szkoleniowych omawia temat istotny dla pracowników wszystkich branż stosujących materiały zawierające krzemionkę krystaliczną. Prezentacje zawierają informacje o związanych z danym tematem zagrożeniach wynikających z narażenia na pył, jak również dobre praktyki i dostępne środki umożliwiające ograniczanie tych zagrożeń. Szkolenie ma na celu zapewnienie informacji i wiedzy pracownikom, aby mogli skutecznie stosować środki kontroli i ograniczać narażenie na respirabilną krzemionkę krystaliczną (RKK) w miejscu pracy.</a:t>
            </a:r>
          </a:p>
          <a:p>
            <a:pPr>
              <a:lnSpc>
                <a:spcPts val="2400"/>
              </a:lnSpc>
            </a:pPr>
            <a:r>
              <a:rPr lang="pl-PL" sz="1800" dirty="0">
                <a:latin typeface="Helvetica"/>
                <a:cs typeface="Helvetica"/>
              </a:rPr>
              <a:t>Zgodnie z potrzebami prosimy uzupełnić tę prezentację o dodatkowe informacje na pustych slajdach i w polach tekstowych do tego przeznaczonych.</a:t>
            </a:r>
          </a:p>
        </p:txBody>
      </p:sp>
    </p:spTree>
    <p:extLst>
      <p:ext uri="{BB962C8B-B14F-4D97-AF65-F5344CB8AC3E}">
        <p14:creationId xmlns:p14="http://schemas.microsoft.com/office/powerpoint/2010/main" val="397095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UWAGA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682254"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l" sz="1800" b="0" i="0" strike="noStrike" cap="none" spc="0" baseline="0" dirty="0">
                <a:solidFill>
                  <a:srgbClr val="000000"/>
                </a:solidFill>
                <a:effectLst/>
                <a:latin typeface="Helvetica"/>
                <a:ea typeface="Helvetica"/>
                <a:cs typeface="Helvetica"/>
              </a:rPr>
              <a:t>Niniejsza prezentacja szkoleniowa ma charakter doradczy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zawiera treści informacyjne. Przedstawione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niej informacje nie stanowią norm ani przepisów. Nie tworzą one także nowych zobowiązań ani nie zmieniają zobowiązań już istniejących, wynikających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przepisów</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polityki zdrowotnej.</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WSTĘP</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183997" cy="3682369"/>
          </a:xfrm>
        </p:spPr>
        <p:txBody>
          <a:bodyPr/>
          <a:lstStyle/>
          <a:p>
            <a:pPr>
              <a:lnSpc>
                <a:spcPts val="2400"/>
              </a:lnSpc>
            </a:pPr>
            <a:r>
              <a:rPr lang="pl" sz="1800" b="1" i="0" strike="noStrike" cap="none" spc="0" baseline="0" dirty="0">
                <a:solidFill>
                  <a:srgbClr val="000000"/>
                </a:solidFill>
                <a:effectLst/>
                <a:latin typeface="Helvetica"/>
                <a:ea typeface="Helvetica"/>
                <a:cs typeface="Helvetica"/>
              </a:rPr>
              <a:t>Zdobycie wiedzy na temat tego, jak się chronić przez zagrożeniami związanymi</a:t>
            </a:r>
            <a:r>
              <a:rPr lang="en-IN" sz="1800" b="1" i="0" strike="noStrike" cap="none" spc="0" baseline="0" dirty="0">
                <a:solidFill>
                  <a:srgbClr val="000000"/>
                </a:solidFill>
                <a:effectLst/>
                <a:latin typeface="Helvetica"/>
                <a:ea typeface="Helvetica"/>
                <a:cs typeface="Helvetica"/>
              </a:rPr>
              <a:t> z </a:t>
            </a:r>
            <a:r>
              <a:rPr lang="pl" sz="1800" b="1" i="0" strike="noStrike" cap="none" spc="0" baseline="0" dirty="0">
                <a:solidFill>
                  <a:srgbClr val="000000"/>
                </a:solidFill>
                <a:effectLst/>
                <a:latin typeface="Helvetica"/>
                <a:ea typeface="Helvetica"/>
                <a:cs typeface="Helvetica"/>
              </a:rPr>
              <a:t>pracą, to priorytet.</a:t>
            </a:r>
          </a:p>
          <a:p>
            <a:pPr>
              <a:lnSpc>
                <a:spcPts val="2400"/>
              </a:lnSpc>
            </a:pPr>
            <a:r>
              <a:rPr lang="pl" sz="1800" b="0" i="0" strike="noStrike" cap="none" spc="0" baseline="0" dirty="0">
                <a:solidFill>
                  <a:srgbClr val="000000"/>
                </a:solidFill>
                <a:effectLst/>
                <a:latin typeface="Helvetica"/>
                <a:ea typeface="Helvetica"/>
                <a:cs typeface="Helvetica"/>
              </a:rPr>
              <a:t>Niniejsze szkolenie pozwala zdobyć wiedzę na temat:</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Metod czyszczenia stosowanych przy procesach,</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których może być wytwarzany pył respirabilnej krzemionki krystalicznej (RKK)</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Dobrych praktyk dotyczących sprzątania</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dobrej higieny </a:t>
            </a:r>
          </a:p>
          <a:p>
            <a:pPr marL="285750" indent="-285750">
              <a:lnSpc>
                <a:spcPts val="2400"/>
              </a:lnSpc>
              <a:buFont typeface="Arial" panose="020B0604020202020204" pitchFamily="34" charset="0"/>
              <a:buChar char="•"/>
            </a:pPr>
            <a:r>
              <a:rPr lang="pl" sz="1800" b="0" i="0" strike="noStrike" cap="none" spc="0" baseline="0" dirty="0">
                <a:solidFill>
                  <a:srgbClr val="FF0000"/>
                </a:solidFill>
                <a:effectLst/>
                <a:latin typeface="Helvetica"/>
                <a:ea typeface="Helvetica"/>
                <a:cs typeface="Helvetica"/>
              </a:rPr>
              <a:t>Miejsce na tekst instruktora –</a:t>
            </a:r>
            <a:r>
              <a:rPr lang="en-IN" sz="1800" b="0" i="0" strike="noStrike" cap="none" spc="0" baseline="0" dirty="0">
                <a:solidFill>
                  <a:srgbClr val="FF0000"/>
                </a:solidFill>
                <a:effectLst/>
                <a:latin typeface="Helvetica"/>
                <a:ea typeface="Helvetica"/>
                <a:cs typeface="Helvetica"/>
              </a:rPr>
              <a:t> w </a:t>
            </a:r>
            <a:r>
              <a:rPr lang="pl" sz="1800" b="0" i="0" strike="noStrike" cap="none" spc="0" baseline="0" dirty="0">
                <a:solidFill>
                  <a:srgbClr val="FF0000"/>
                </a:solidFill>
                <a:effectLst/>
                <a:latin typeface="Helvetica"/>
                <a:ea typeface="Helvetica"/>
                <a:cs typeface="Helvetica"/>
              </a:rPr>
              <a:t>przypadku dodania własnego slajdu należy podać krótki opis materiału</a:t>
            </a:r>
          </a:p>
          <a:p>
            <a:pPr marL="285750" indent="-285750">
              <a:lnSpc>
                <a:spcPts val="2400"/>
              </a:lnSpc>
              <a:buFont typeface="Arial" panose="020B0604020202020204" pitchFamily="34" charset="0"/>
              <a:buChar char="•"/>
            </a:pPr>
            <a:endParaRPr lang="en-US" sz="1800" dirty="0"/>
          </a:p>
        </p:txBody>
      </p:sp>
      <p:pic>
        <p:nvPicPr>
          <p:cNvPr id="5" name="Picture Placeholder 8" descr="Mop and bucket">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rotWithShape="1">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222459"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METODY KONTROLI PYŁU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015983" cy="2590690"/>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Sprzątanie</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dobra higiena stanowią jedną</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pięciu głównych metod kontroli pyłu.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DOBRA HIGIENA / SPRZĄTANIE</a:t>
            </a:r>
          </a:p>
          <a:p>
            <a:r>
              <a:rPr lang="pl" sz="1200" b="0" i="0" strike="noStrike" cap="none" spc="0" baseline="0" dirty="0">
                <a:solidFill>
                  <a:srgbClr val="000000"/>
                </a:solidFill>
                <a:effectLst/>
                <a:latin typeface="Calibri"/>
                <a:ea typeface="Calibri"/>
                <a:cs typeface="Calibri"/>
              </a:rPr>
              <a:t>Pranie odzieży roboczej</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odkurzanie pyłu wytwarzanego</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procesach zapobiegają gromadzeniu się pyłu</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biegiem czasu – czyste miejsce pracy jest bezpieczne.</a:t>
            </a:r>
          </a:p>
          <a:p>
            <a:endParaRPr lang="en-US" dirty="0"/>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94767"/>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ZAMKNIĘTA PRZESTRZEŃ</a:t>
            </a:r>
          </a:p>
          <a:p>
            <a:pPr>
              <a:spcAft>
                <a:spcPts val="300"/>
              </a:spcAft>
            </a:pPr>
            <a:r>
              <a:rPr lang="pl" sz="1200" b="0" i="0" strike="noStrike" cap="none" spc="0" baseline="0" dirty="0">
                <a:solidFill>
                  <a:srgbClr val="000000"/>
                </a:solidFill>
                <a:effectLst/>
                <a:latin typeface="Calibri"/>
                <a:ea typeface="Calibri"/>
                <a:cs typeface="Calibri"/>
              </a:rPr>
              <a:t>Prowadzenie procesów wytwarzających RKK</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szczelnym środowisku zapobiega narażeniu na pył</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a:t>
            </a:r>
          </a:p>
          <a:p>
            <a:pPr>
              <a:spcAft>
                <a:spcPts val="300"/>
              </a:spcAft>
            </a:pPr>
            <a:endParaRPr lang="en-US" dirty="0"/>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ODPYLANIE/WENTYLACJA</a:t>
            </a:r>
          </a:p>
          <a:p>
            <a:pPr>
              <a:spcAft>
                <a:spcPts val="300"/>
              </a:spcAft>
            </a:pPr>
            <a:r>
              <a:rPr lang="pl" sz="1200" b="0" i="0" strike="noStrike" cap="none" spc="0" baseline="0" dirty="0">
                <a:solidFill>
                  <a:srgbClr val="000000"/>
                </a:solidFill>
                <a:effectLst/>
                <a:latin typeface="Calibri"/>
                <a:ea typeface="Calibri"/>
                <a:cs typeface="Calibri"/>
              </a:rPr>
              <a:t>Wychwytywanie RKK</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 zanim zostaniemy na nią narażeni,</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zastępowanie zanieczyszczonego powietrza czystym powietrzem.</a:t>
            </a:r>
          </a:p>
          <a:p>
            <a:endParaRPr lang="en-US" dirty="0"/>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SPRZĘT OCHRONNY</a:t>
            </a:r>
          </a:p>
          <a:p>
            <a:r>
              <a:rPr lang="pl" sz="1200" b="0" i="0" strike="noStrike" cap="none" spc="0" baseline="0" dirty="0">
                <a:solidFill>
                  <a:srgbClr val="000000"/>
                </a:solidFill>
                <a:effectLst/>
                <a:latin typeface="Calibri"/>
                <a:ea typeface="Calibri"/>
                <a:cs typeface="Calibri"/>
              </a:rPr>
              <a:t>ŚOI (np. maski) chronią pracowników przed pyłem, gdy wszystkie inne środki kontroli nie zapewniają wystarczającej kontroli ryzyka związanego</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narażeniem.</a:t>
            </a:r>
          </a:p>
          <a:p>
            <a:endParaRPr lang="en-US" dirty="0"/>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WODA</a:t>
            </a:r>
          </a:p>
          <a:p>
            <a:pPr>
              <a:spcAft>
                <a:spcPts val="300"/>
              </a:spcAft>
            </a:pPr>
            <a:r>
              <a:rPr lang="pl" sz="1200" b="0" i="0" strike="noStrike" cap="none" spc="0" baseline="0" dirty="0">
                <a:solidFill>
                  <a:srgbClr val="000000"/>
                </a:solidFill>
                <a:effectLst/>
                <a:latin typeface="Calibri"/>
                <a:ea typeface="Calibri"/>
                <a:cs typeface="Calibri"/>
              </a:rPr>
              <a:t>Mokre procesy zapobiegają unoszeniu się pyłu</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powietrze, gdyż woda wychwytuje jego cząsteczki.</a:t>
            </a:r>
          </a:p>
          <a:p>
            <a:pPr>
              <a:spcAft>
                <a:spcPts val="300"/>
              </a:spcAft>
            </a:pPr>
            <a:endParaRPr lang="en-US" dirty="0"/>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723903"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ZAGROŻENIA ZWIĄZANE Z TYM DZIAŁANIEM</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Działanie to może wiązać się</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dużą ilością pyłu.</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Długoterminowe narażenie na wysoki poziom RKK może powodować ciężką chorobę płuc.</a:t>
            </a:r>
          </a:p>
          <a:p>
            <a:pPr>
              <a:lnSpc>
                <a:spcPts val="2400"/>
              </a:lnSpc>
            </a:pPr>
            <a:r>
              <a:rPr lang="pl" sz="1800" b="0" i="0" strike="noStrike" cap="none" spc="0" baseline="0" dirty="0">
                <a:solidFill>
                  <a:srgbClr val="000000"/>
                </a:solidFill>
                <a:effectLst/>
                <a:latin typeface="Helvetica"/>
                <a:ea typeface="Helvetica"/>
                <a:cs typeface="Helvetica"/>
              </a:rPr>
              <a:t>Ważne jest, byśmy każdego dnia chronili się przed narażeniem na pył zawieszony</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 </a:t>
            </a:r>
          </a:p>
          <a:p>
            <a:pPr>
              <a:lnSpc>
                <a:spcPts val="2400"/>
              </a:lnSpc>
            </a:pPr>
            <a:r>
              <a:rPr lang="pl" sz="1800" b="0" i="0" strike="noStrike" cap="none" spc="0" baseline="0" dirty="0">
                <a:solidFill>
                  <a:srgbClr val="000000"/>
                </a:solidFill>
                <a:effectLst/>
                <a:latin typeface="Helvetica"/>
                <a:ea typeface="Helvetica"/>
                <a:cs typeface="Helvetica"/>
              </a:rPr>
              <a:t>Stosując dzisiaj dobre praktyki, chronimy swoje przyszłe zdrowie.</a:t>
            </a:r>
          </a:p>
          <a:p>
            <a:pPr>
              <a:lnSpc>
                <a:spcPts val="2400"/>
              </a:lnSpc>
            </a:pPr>
            <a:r>
              <a:rPr lang="pl" sz="1800" b="0" i="0" strike="noStrike" cap="none" spc="0" baseline="0" dirty="0">
                <a:solidFill>
                  <a:srgbClr val="000000"/>
                </a:solidFill>
                <a:effectLst/>
                <a:latin typeface="Helvetica"/>
                <a:ea typeface="Helvetica"/>
                <a:cs typeface="Helvetica"/>
              </a:rPr>
              <a:t>Jak spędzisz swoją emeryturę?</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DLACZEGO SPRZĄTANIE </a:t>
            </a:r>
            <a:br>
              <a:rPr lang="en-IN" sz="2800" b="1" i="0" strike="noStrike" cap="none" spc="0" baseline="0" dirty="0">
                <a:solidFill>
                  <a:srgbClr val="F6A317"/>
                </a:solidFill>
                <a:effectLst/>
                <a:latin typeface="Helvetica"/>
                <a:ea typeface="Helvetica"/>
                <a:cs typeface="Helvetica"/>
              </a:rPr>
            </a:br>
            <a:r>
              <a:rPr lang="pl" sz="2800" b="1" i="0" strike="noStrike" cap="none" spc="0" baseline="0" dirty="0">
                <a:solidFill>
                  <a:srgbClr val="F6A317"/>
                </a:solidFill>
                <a:effectLst/>
                <a:latin typeface="Helvetica"/>
                <a:ea typeface="Helvetica"/>
                <a:cs typeface="Helvetica"/>
              </a:rPr>
              <a:t>I DOBRA HIGIENA SĄ WAŻNE</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808513"/>
            <a:ext cx="5453624" cy="3236531"/>
          </a:xfrm>
        </p:spPr>
        <p:txBody>
          <a:bodyPr lIns="91440" tIns="45720" rIns="91440" bIns="45720" anchor="t"/>
          <a:lstStyle/>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Pył respirabilny (tzn. pył, który może dostać się do płuc) może unosić się</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 przez wiele dni.</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Gdy osiadły pył zostanie naruszony, może unieść się</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powietrze</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stać się zagrożeniem.</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Rutynowe sprzątanie ogranicza zagrożenia</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miejscu pracy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zapobiega gromadzeniu się </a:t>
            </a:r>
            <a:r>
              <a:rPr lang="pl" sz="1800" dirty="0">
                <a:solidFill>
                  <a:srgbClr val="000000"/>
                </a:solidFill>
                <a:latin typeface="Helvetica"/>
                <a:ea typeface="Helvetica"/>
                <a:cs typeface="Helvetica"/>
              </a:rPr>
              <a:t>pyłu</a:t>
            </a:r>
            <a:r>
              <a:rPr lang="pl" sz="1800" b="0" i="0" strike="noStrike" cap="none" spc="0" baseline="0" dirty="0">
                <a:solidFill>
                  <a:srgbClr val="000000"/>
                </a:solidFill>
                <a:effectLst/>
                <a:latin typeface="Helvetica"/>
                <a:ea typeface="Helvetica"/>
                <a:cs typeface="Helvetica"/>
              </a:rPr>
              <a:t>.</a:t>
            </a:r>
          </a:p>
          <a:p>
            <a:pPr>
              <a:lnSpc>
                <a:spcPts val="2400"/>
              </a:lnSpc>
            </a:pPr>
            <a:endParaRPr lang="en-US" sz="1800" dirty="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METODY CZYSZCZENIA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637514" cy="3682369"/>
          </a:xfrm>
        </p:spPr>
        <p:txBody>
          <a:bodyPr/>
          <a:lstStyle/>
          <a:p>
            <a:pPr>
              <a:lnSpc>
                <a:spcPts val="2400"/>
              </a:lnSpc>
              <a:spcAft>
                <a:spcPts val="1000"/>
              </a:spcAft>
            </a:pPr>
            <a:r>
              <a:rPr lang="pl" sz="1800" b="0" i="0" strike="noStrike" cap="none" spc="0" baseline="0" dirty="0">
                <a:solidFill>
                  <a:srgbClr val="000000"/>
                </a:solidFill>
                <a:effectLst/>
                <a:latin typeface="Helvetica"/>
                <a:ea typeface="Helvetica"/>
                <a:cs typeface="Helvetica"/>
              </a:rPr>
              <a:t>Istnieją dwie główne metody czyszczenia, które pomagają usunąć</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miejsca pracy niebezpieczny pył. Są to:</a:t>
            </a:r>
          </a:p>
          <a:p>
            <a:pPr>
              <a:lnSpc>
                <a:spcPts val="2400"/>
              </a:lnSpc>
            </a:pPr>
            <a:r>
              <a:rPr lang="pl" sz="1800" b="1" i="0" strike="noStrike" cap="none" spc="0" baseline="0" dirty="0">
                <a:solidFill>
                  <a:srgbClr val="000000"/>
                </a:solidFill>
                <a:effectLst/>
                <a:latin typeface="Helvetica"/>
                <a:ea typeface="Helvetica"/>
                <a:cs typeface="Helvetica"/>
              </a:rPr>
              <a:t>Metody czyszczenia na sucho</a:t>
            </a:r>
          </a:p>
          <a:p>
            <a:pPr>
              <a:lnSpc>
                <a:spcPts val="2400"/>
              </a:lnSpc>
              <a:spcAft>
                <a:spcPts val="1000"/>
              </a:spcAft>
            </a:pPr>
            <a:r>
              <a:rPr lang="pl" sz="1800" b="0" i="0" strike="noStrike" cap="none" spc="0" baseline="0" dirty="0">
                <a:solidFill>
                  <a:srgbClr val="000000"/>
                </a:solidFill>
                <a:effectLst/>
                <a:latin typeface="Helvetica"/>
                <a:ea typeface="Helvetica"/>
                <a:cs typeface="Helvetica"/>
              </a:rPr>
              <a:t>Czyszczenie na sucho polega zazwyczaj na użyciu odkurzacza</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celu usunięcia suchego pyłu</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podłóg</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innych powierzchni. </a:t>
            </a:r>
          </a:p>
          <a:p>
            <a:pPr>
              <a:lnSpc>
                <a:spcPts val="2400"/>
              </a:lnSpc>
            </a:pPr>
            <a:r>
              <a:rPr lang="pl" sz="1800" b="1" i="0" strike="noStrike" cap="none" spc="0" baseline="0" dirty="0">
                <a:solidFill>
                  <a:srgbClr val="000000"/>
                </a:solidFill>
                <a:effectLst/>
                <a:latin typeface="Helvetica"/>
                <a:ea typeface="Helvetica"/>
                <a:cs typeface="Helvetica"/>
              </a:rPr>
              <a:t>Metody czyszczenia na mokro</a:t>
            </a:r>
          </a:p>
          <a:p>
            <a:pPr>
              <a:lnSpc>
                <a:spcPts val="2400"/>
              </a:lnSpc>
            </a:pPr>
            <a:r>
              <a:rPr lang="pl" sz="1800" b="0" i="0" strike="noStrike" cap="none" spc="0" baseline="0" dirty="0">
                <a:solidFill>
                  <a:srgbClr val="000000"/>
                </a:solidFill>
                <a:effectLst/>
                <a:latin typeface="Helvetica"/>
                <a:ea typeface="Helvetica"/>
                <a:cs typeface="Helvetica"/>
              </a:rPr>
              <a:t>Metody czyszczenia na mokro mogą obejmować mycie przy użyciu mopa, mokrej szczotki bądź natrysków lub węży. Woda pomaga ograniczyć możliwość uniesienia się pyłu</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powietrze podczas czyszczenia.</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MYCIE PODŁÓG</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400"/>
              </a:lnSpc>
            </a:pPr>
            <a:r>
              <a:rPr lang="pl" sz="1800" b="0" i="0" strike="noStrike" cap="none" spc="0" baseline="0" dirty="0">
                <a:solidFill>
                  <a:srgbClr val="000000"/>
                </a:solidFill>
                <a:effectLst/>
                <a:latin typeface="Helvetica"/>
                <a:ea typeface="Helvetica"/>
                <a:cs typeface="Helvetica"/>
              </a:rPr>
              <a:t>Celem uniknięcia niepożądanego narażenia na pył, zawsze używaj odpowiedniego sprzętu do czyszczenia, gdy jest on dostępny. </a:t>
            </a:r>
          </a:p>
          <a:p>
            <a:pPr>
              <a:lnSpc>
                <a:spcPts val="2400"/>
              </a:lnSpc>
            </a:pPr>
            <a:r>
              <a:rPr lang="pl" sz="1800" b="0" i="0" strike="noStrike" cap="none" spc="0" baseline="0" dirty="0">
                <a:solidFill>
                  <a:srgbClr val="000000"/>
                </a:solidFill>
                <a:effectLst/>
                <a:latin typeface="Helvetica"/>
                <a:ea typeface="Helvetica"/>
                <a:cs typeface="Helvetica"/>
              </a:rPr>
              <a:t>Film pokazuje najwłaściwszą metodę czyszczenia celem usunięcia pyłu</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podłogi.</a:t>
            </a:r>
          </a:p>
          <a:p>
            <a:pPr>
              <a:lnSpc>
                <a:spcPts val="2400"/>
              </a:lnSpc>
            </a:pPr>
            <a:r>
              <a:rPr lang="pl" sz="1800" b="0" i="0" strike="noStrike" cap="none" spc="0" baseline="0" dirty="0">
                <a:solidFill>
                  <a:srgbClr val="000000"/>
                </a:solidFill>
                <a:effectLst/>
                <a:latin typeface="Helvetica"/>
                <a:ea typeface="Helvetica"/>
                <a:cs typeface="Helvetica"/>
              </a:rPr>
              <a:t>(Kliknij, aby odtworzyć film.)</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CO NALEŻY, A CZEGO NIE NALEŻY ROBIĆ PODCZAS CZYSZCZENIA NA SUCHO</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3125693"/>
            <a:ext cx="5948022" cy="3331825"/>
          </a:xfrm>
        </p:spPr>
        <p:txBody>
          <a:bodyPr/>
          <a:lstStyle/>
          <a:p>
            <a:pPr>
              <a:lnSpc>
                <a:spcPts val="1900"/>
              </a:lnSpc>
              <a:spcBef>
                <a:spcPts val="400"/>
              </a:spcBef>
            </a:pPr>
            <a:r>
              <a:rPr lang="pl" sz="1500" b="1" i="0" strike="noStrike" cap="none" spc="0" baseline="0" dirty="0">
                <a:solidFill>
                  <a:srgbClr val="000000"/>
                </a:solidFill>
                <a:effectLst/>
                <a:latin typeface="Helvetica"/>
                <a:ea typeface="Helvetica"/>
                <a:cs typeface="Helvetica"/>
              </a:rPr>
              <a:t>NALEŻY</a:t>
            </a:r>
          </a:p>
          <a:p>
            <a:pPr marL="285750" indent="-285750">
              <a:lnSpc>
                <a:spcPts val="1900"/>
              </a:lnSpc>
              <a:spcBef>
                <a:spcPts val="4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Mieć przygotowany plan bezpiecznego</a:t>
            </a:r>
            <a:r>
              <a:rPr lang="en-IN" sz="1500" b="0" i="0" strike="noStrike" cap="none" spc="0" baseline="0" dirty="0">
                <a:solidFill>
                  <a:srgbClr val="000000"/>
                </a:solidFill>
                <a:effectLst/>
                <a:latin typeface="Helvetica"/>
                <a:ea typeface="Helvetica"/>
                <a:cs typeface="Helvetica"/>
              </a:rPr>
              <a:t> </a:t>
            </a:r>
            <a:r>
              <a:rPr lang="en-IN" sz="1500" b="0" i="0" strike="noStrike" cap="none" spc="0" baseline="0" dirty="0" err="1">
                <a:solidFill>
                  <a:srgbClr val="000000"/>
                </a:solidFill>
                <a:effectLst/>
                <a:latin typeface="Helvetica"/>
                <a:ea typeface="Helvetica"/>
                <a:cs typeface="Helvetica"/>
              </a:rPr>
              <a:t>i</a:t>
            </a:r>
            <a:r>
              <a:rPr lang="en-IN" sz="1500" b="0" i="0" strike="noStrike" cap="none" spc="0" baseline="0" dirty="0">
                <a:solidFill>
                  <a:srgbClr val="000000"/>
                </a:solidFill>
                <a:effectLst/>
                <a:latin typeface="Helvetica"/>
                <a:ea typeface="Helvetica"/>
                <a:cs typeface="Helvetica"/>
              </a:rPr>
              <a:t> </a:t>
            </a:r>
            <a:r>
              <a:rPr lang="pl" sz="1500" b="0" i="0" strike="noStrike" cap="none" spc="0" baseline="0" dirty="0">
                <a:solidFill>
                  <a:srgbClr val="000000"/>
                </a:solidFill>
                <a:effectLst/>
                <a:latin typeface="Helvetica"/>
                <a:ea typeface="Helvetica"/>
                <a:cs typeface="Helvetica"/>
              </a:rPr>
              <a:t>szybkiego usuwania rozsypanego materiału</a:t>
            </a:r>
          </a:p>
          <a:p>
            <a:pPr marL="285750" indent="-285750">
              <a:lnSpc>
                <a:spcPts val="1900"/>
              </a:lnSpc>
              <a:spcBef>
                <a:spcPts val="4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Przed użyciem sprawdzać odkurzacze pod kątem uszkodzeń. Zgłaszać usterki.</a:t>
            </a:r>
          </a:p>
          <a:p>
            <a:pPr marL="285750" indent="-285750">
              <a:lnSpc>
                <a:spcPts val="1900"/>
              </a:lnSpc>
              <a:spcBef>
                <a:spcPts val="400"/>
              </a:spcBef>
              <a:spcAft>
                <a:spcPts val="600"/>
              </a:spcAft>
              <a:buSzPct val="85000"/>
              <a:buFont typeface=".Apple Color Emoji UI"/>
              <a:buChar char="✅"/>
            </a:pPr>
            <a:r>
              <a:rPr lang="pl" sz="1500" b="0" i="0" strike="noStrike" cap="none" spc="0" baseline="0" dirty="0">
                <a:solidFill>
                  <a:srgbClr val="000000"/>
                </a:solidFill>
                <a:effectLst/>
                <a:latin typeface="Helvetica"/>
                <a:ea typeface="Helvetica"/>
                <a:cs typeface="Helvetica"/>
              </a:rPr>
              <a:t>Sprawdzać, czy konieczna jest wymiana filtra</a:t>
            </a:r>
            <a:r>
              <a:rPr lang="en-IN" sz="1500" b="0" i="0" strike="noStrike" cap="none" spc="0" baseline="0" dirty="0">
                <a:solidFill>
                  <a:srgbClr val="000000"/>
                </a:solidFill>
                <a:effectLst/>
                <a:latin typeface="Helvetica"/>
                <a:ea typeface="Helvetica"/>
                <a:cs typeface="Helvetica"/>
              </a:rPr>
              <a:t> w </a:t>
            </a:r>
            <a:r>
              <a:rPr lang="pl" sz="1500" b="0" i="0" strike="noStrike" cap="none" spc="0" baseline="0" dirty="0">
                <a:solidFill>
                  <a:srgbClr val="000000"/>
                </a:solidFill>
                <a:effectLst/>
                <a:latin typeface="Helvetica"/>
                <a:ea typeface="Helvetica"/>
                <a:cs typeface="Helvetica"/>
              </a:rPr>
              <a:t>odkurzaczu</a:t>
            </a:r>
          </a:p>
          <a:p>
            <a:pPr>
              <a:lnSpc>
                <a:spcPts val="1900"/>
              </a:lnSpc>
              <a:spcBef>
                <a:spcPts val="400"/>
              </a:spcBef>
            </a:pPr>
            <a:r>
              <a:rPr lang="pl" sz="1500" b="1" i="0" strike="noStrike" cap="none" spc="0" baseline="0" dirty="0">
                <a:solidFill>
                  <a:srgbClr val="000000"/>
                </a:solidFill>
                <a:effectLst/>
                <a:latin typeface="Helvetica"/>
                <a:ea typeface="Helvetica"/>
                <a:cs typeface="Helvetica"/>
              </a:rPr>
              <a:t>NIE NALEŻY</a:t>
            </a:r>
          </a:p>
          <a:p>
            <a:pPr marL="285750" indent="-285750">
              <a:lnSpc>
                <a:spcPts val="1900"/>
              </a:lnSpc>
              <a:spcBef>
                <a:spcPts val="4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Sprzątać przy użyciu suchej szczotki lub sprężonego powietrza, gdyż może to powodować unoszenie się pyłu</a:t>
            </a:r>
            <a:r>
              <a:rPr lang="en-IN" sz="1500" b="0" i="0" strike="noStrike" cap="none" spc="0" baseline="0" dirty="0">
                <a:solidFill>
                  <a:srgbClr val="000000"/>
                </a:solidFill>
                <a:effectLst/>
                <a:latin typeface="Helvetica"/>
                <a:ea typeface="Helvetica"/>
                <a:cs typeface="Helvetica"/>
              </a:rPr>
              <a:t> w </a:t>
            </a:r>
            <a:r>
              <a:rPr lang="pl" sz="1500" b="0" i="0" strike="noStrike" cap="none" spc="0" baseline="0" dirty="0">
                <a:solidFill>
                  <a:srgbClr val="000000"/>
                </a:solidFill>
                <a:effectLst/>
                <a:latin typeface="Helvetica"/>
                <a:ea typeface="Helvetica"/>
                <a:cs typeface="Helvetica"/>
              </a:rPr>
              <a:t>powietrze</a:t>
            </a:r>
          </a:p>
          <a:p>
            <a:pPr marL="285750" indent="-285750">
              <a:lnSpc>
                <a:spcPts val="1900"/>
              </a:lnSpc>
              <a:spcBef>
                <a:spcPts val="4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Korzystać</a:t>
            </a:r>
            <a:r>
              <a:rPr lang="en-IN" sz="1500" b="0" i="0" strike="noStrike" cap="none" spc="0" baseline="0" dirty="0">
                <a:solidFill>
                  <a:srgbClr val="000000"/>
                </a:solidFill>
                <a:effectLst/>
                <a:latin typeface="Helvetica"/>
                <a:ea typeface="Helvetica"/>
                <a:cs typeface="Helvetica"/>
              </a:rPr>
              <a:t> z </a:t>
            </a:r>
            <a:r>
              <a:rPr lang="pl" sz="1500" b="0" i="0" strike="noStrike" cap="none" spc="0" baseline="0" dirty="0">
                <a:solidFill>
                  <a:srgbClr val="000000"/>
                </a:solidFill>
                <a:effectLst/>
                <a:latin typeface="Helvetica"/>
                <a:ea typeface="Helvetica"/>
                <a:cs typeface="Helvetica"/>
              </a:rPr>
              <a:t>normalnej linii lub dyszy ze sprężonym powietrzem do usuwania suchego pyłu</a:t>
            </a:r>
            <a:r>
              <a:rPr lang="en-IN" sz="1500" b="0" i="0" strike="noStrike" cap="none" spc="0" baseline="0" dirty="0">
                <a:solidFill>
                  <a:srgbClr val="000000"/>
                </a:solidFill>
                <a:effectLst/>
                <a:latin typeface="Helvetica"/>
                <a:ea typeface="Helvetica"/>
                <a:cs typeface="Helvetica"/>
              </a:rPr>
              <a:t> z </a:t>
            </a:r>
            <a:r>
              <a:rPr lang="pl" sz="1500" b="0" i="0" strike="noStrike" cap="none" spc="0" baseline="0" dirty="0">
                <a:solidFill>
                  <a:srgbClr val="000000"/>
                </a:solidFill>
                <a:effectLst/>
                <a:latin typeface="Helvetica"/>
                <a:ea typeface="Helvetica"/>
                <a:cs typeface="Helvetica"/>
              </a:rPr>
              <a:t>odzieży roboczej.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6"/>
          <a:srcRect l="10814" r="10814"/>
          <a:stretch>
            <a:fillRect/>
          </a:stretch>
        </p:blipFill>
        <p:spPr>
          <a:prstGeom prst="rect">
            <a:avLst/>
          </a:prstGeom>
        </p:spPr>
      </p:pic>
      <p:pic>
        <p:nvPicPr>
          <p:cNvPr id="6" name="Graphic 3" descr="Close">
            <a:extLst>
              <a:ext uri="{FF2B5EF4-FFF2-40B4-BE49-F238E27FC236}">
                <a16:creationId xmlns:a16="http://schemas.microsoft.com/office/drawing/2014/main" id="{E9BAEE0D-4342-B040-9A67-F16E044B9CA7}"/>
              </a:ext>
            </a:extLst>
          </p:cNvPr>
          <p:cNvPicPr>
            <a:picLocks noChangeAspect="1"/>
          </p:cNvPicPr>
          <p:nvPr/>
        </p:nvPicPr>
        <p:blipFill>
          <a:blip/>
          <a:stretch>
            <a:fillRect/>
          </a:stretch>
        </p:blipFill>
        <p:spPr>
          <a:xfrm>
            <a:off x="67625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CO NALEŻY, A CZEGO NIE NALEŻY ROBIĆ PODCZAS CZYSZCZENIA NA MOKRO</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3096194"/>
            <a:ext cx="5453624" cy="3361806"/>
          </a:xfrm>
        </p:spPr>
        <p:txBody>
          <a:bodyPr/>
          <a:lstStyle/>
          <a:p>
            <a:pPr>
              <a:lnSpc>
                <a:spcPts val="1900"/>
              </a:lnSpc>
              <a:spcBef>
                <a:spcPts val="400"/>
              </a:spcBef>
            </a:pPr>
            <a:r>
              <a:rPr lang="pl" sz="1500" b="1" i="0" strike="noStrike" cap="none" spc="0" baseline="0" dirty="0">
                <a:solidFill>
                  <a:srgbClr val="000000"/>
                </a:solidFill>
                <a:effectLst/>
                <a:latin typeface="Helvetica"/>
                <a:ea typeface="Helvetica"/>
                <a:cs typeface="Helvetica"/>
              </a:rPr>
              <a:t>NALEŻY</a:t>
            </a:r>
          </a:p>
          <a:p>
            <a:pPr marL="285750" indent="-285750">
              <a:lnSpc>
                <a:spcPts val="1900"/>
              </a:lnSpc>
              <a:spcBef>
                <a:spcPts val="4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Mieć przygotowany plan bezpiecznego</a:t>
            </a:r>
            <a:r>
              <a:rPr lang="en-IN" sz="1500" b="0" i="0" strike="noStrike" cap="none" spc="0" baseline="0" dirty="0">
                <a:solidFill>
                  <a:srgbClr val="000000"/>
                </a:solidFill>
                <a:effectLst/>
                <a:latin typeface="Helvetica"/>
                <a:ea typeface="Helvetica"/>
                <a:cs typeface="Helvetica"/>
              </a:rPr>
              <a:t> </a:t>
            </a:r>
            <a:r>
              <a:rPr lang="en-IN" sz="1500" b="0" i="0" strike="noStrike" cap="none" spc="0" baseline="0" dirty="0" err="1">
                <a:solidFill>
                  <a:srgbClr val="000000"/>
                </a:solidFill>
                <a:effectLst/>
                <a:latin typeface="Helvetica"/>
                <a:ea typeface="Helvetica"/>
                <a:cs typeface="Helvetica"/>
              </a:rPr>
              <a:t>i</a:t>
            </a:r>
            <a:r>
              <a:rPr lang="en-IN" sz="1500" b="0" i="0" strike="noStrike" cap="none" spc="0" baseline="0" dirty="0">
                <a:solidFill>
                  <a:srgbClr val="000000"/>
                </a:solidFill>
                <a:effectLst/>
                <a:latin typeface="Helvetica"/>
                <a:ea typeface="Helvetica"/>
                <a:cs typeface="Helvetica"/>
              </a:rPr>
              <a:t> </a:t>
            </a:r>
            <a:r>
              <a:rPr lang="pl" sz="1500" b="0" i="0" strike="noStrike" cap="none" spc="0" baseline="0" dirty="0">
                <a:solidFill>
                  <a:srgbClr val="000000"/>
                </a:solidFill>
                <a:effectLst/>
                <a:latin typeface="Helvetica"/>
                <a:ea typeface="Helvetica"/>
                <a:cs typeface="Helvetica"/>
              </a:rPr>
              <a:t>szybkiego usuwania rozsypanego materiału</a:t>
            </a:r>
          </a:p>
          <a:p>
            <a:pPr marL="285750" indent="-285750">
              <a:lnSpc>
                <a:spcPts val="1900"/>
              </a:lnSpc>
              <a:spcBef>
                <a:spcPts val="4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Upewniać się, że dopływ wody jest odpowiedni</a:t>
            </a:r>
            <a:r>
              <a:rPr lang="en-IN" sz="1500" b="0" i="0" strike="noStrike" cap="none" spc="0" baseline="0" dirty="0">
                <a:solidFill>
                  <a:srgbClr val="000000"/>
                </a:solidFill>
                <a:effectLst/>
                <a:latin typeface="Helvetica"/>
                <a:ea typeface="Helvetica"/>
                <a:cs typeface="Helvetica"/>
              </a:rPr>
              <a:t> </a:t>
            </a:r>
            <a:r>
              <a:rPr lang="en-IN" sz="1500" b="0" i="0" strike="noStrike" cap="none" spc="0" baseline="0" dirty="0" err="1">
                <a:solidFill>
                  <a:srgbClr val="000000"/>
                </a:solidFill>
                <a:effectLst/>
                <a:latin typeface="Helvetica"/>
                <a:ea typeface="Helvetica"/>
                <a:cs typeface="Helvetica"/>
              </a:rPr>
              <a:t>i</a:t>
            </a:r>
            <a:r>
              <a:rPr lang="en-IN" sz="1500" b="0" i="0" strike="noStrike" cap="none" spc="0" baseline="0" dirty="0">
                <a:solidFill>
                  <a:srgbClr val="000000"/>
                </a:solidFill>
                <a:effectLst/>
                <a:latin typeface="Helvetica"/>
                <a:ea typeface="Helvetica"/>
                <a:cs typeface="Helvetica"/>
              </a:rPr>
              <a:t> </a:t>
            </a:r>
            <a:r>
              <a:rPr lang="pl" sz="1500" b="0" i="0" strike="noStrike" cap="none" spc="0" baseline="0" dirty="0">
                <a:solidFill>
                  <a:srgbClr val="000000"/>
                </a:solidFill>
                <a:effectLst/>
                <a:latin typeface="Helvetica"/>
                <a:ea typeface="Helvetica"/>
                <a:cs typeface="Helvetica"/>
              </a:rPr>
              <a:t>nadaje się do wykonywanego zadania</a:t>
            </a:r>
          </a:p>
          <a:p>
            <a:pPr marL="285750" indent="-285750">
              <a:lnSpc>
                <a:spcPts val="1900"/>
              </a:lnSpc>
              <a:spcBef>
                <a:spcPts val="4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Dostosowywać ciśnienie</a:t>
            </a:r>
            <a:r>
              <a:rPr lang="en-IN" sz="1500" b="0" i="0" strike="noStrike" cap="none" spc="0" baseline="0" dirty="0">
                <a:solidFill>
                  <a:srgbClr val="000000"/>
                </a:solidFill>
                <a:effectLst/>
                <a:latin typeface="Helvetica"/>
                <a:ea typeface="Helvetica"/>
                <a:cs typeface="Helvetica"/>
              </a:rPr>
              <a:t> </a:t>
            </a:r>
            <a:r>
              <a:rPr lang="en-IN" sz="1500" b="0" i="0" strike="noStrike" cap="none" spc="0" baseline="0" dirty="0" err="1">
                <a:solidFill>
                  <a:srgbClr val="000000"/>
                </a:solidFill>
                <a:effectLst/>
                <a:latin typeface="Helvetica"/>
                <a:ea typeface="Helvetica"/>
                <a:cs typeface="Helvetica"/>
              </a:rPr>
              <a:t>i</a:t>
            </a:r>
            <a:r>
              <a:rPr lang="en-IN" sz="1500" b="0" i="0" strike="noStrike" cap="none" spc="0" baseline="0" dirty="0">
                <a:solidFill>
                  <a:srgbClr val="000000"/>
                </a:solidFill>
                <a:effectLst/>
                <a:latin typeface="Helvetica"/>
                <a:ea typeface="Helvetica"/>
                <a:cs typeface="Helvetica"/>
              </a:rPr>
              <a:t> </a:t>
            </a:r>
            <a:r>
              <a:rPr lang="pl" sz="1500" b="0" i="0" strike="noStrike" cap="none" spc="0" baseline="0" dirty="0">
                <a:solidFill>
                  <a:srgbClr val="000000"/>
                </a:solidFill>
                <a:effectLst/>
                <a:latin typeface="Helvetica"/>
                <a:ea typeface="Helvetica"/>
                <a:cs typeface="Helvetica"/>
              </a:rPr>
              <a:t>strumień wody do zadania</a:t>
            </a:r>
          </a:p>
          <a:p>
            <a:pPr marL="285750" indent="-285750">
              <a:lnSpc>
                <a:spcPts val="1900"/>
              </a:lnSpc>
              <a:spcBef>
                <a:spcPts val="400"/>
              </a:spcBef>
              <a:spcAft>
                <a:spcPts val="600"/>
              </a:spcAft>
              <a:buSzPct val="85000"/>
              <a:buFont typeface=".Apple Color Emoji UI"/>
              <a:buChar char="✅"/>
            </a:pPr>
            <a:r>
              <a:rPr lang="pl" sz="1500" b="0" i="0" strike="noStrike" cap="none" spc="0" baseline="0" dirty="0">
                <a:solidFill>
                  <a:srgbClr val="000000"/>
                </a:solidFill>
                <a:effectLst/>
                <a:latin typeface="Helvetica"/>
                <a:ea typeface="Helvetica"/>
                <a:cs typeface="Helvetica"/>
              </a:rPr>
              <a:t>Upewniać się, że podczas używania natrysków</a:t>
            </a:r>
            <a:r>
              <a:rPr lang="en-IN" sz="1500" b="0" i="0" strike="noStrike" cap="none" spc="0" baseline="0" dirty="0">
                <a:solidFill>
                  <a:srgbClr val="000000"/>
                </a:solidFill>
                <a:effectLst/>
                <a:latin typeface="Helvetica"/>
                <a:ea typeface="Helvetica"/>
                <a:cs typeface="Helvetica"/>
              </a:rPr>
              <a:t> </a:t>
            </a:r>
            <a:r>
              <a:rPr lang="en-IN" sz="1500" b="0" i="0" strike="noStrike" cap="none" spc="0" baseline="0" dirty="0" err="1">
                <a:solidFill>
                  <a:srgbClr val="000000"/>
                </a:solidFill>
                <a:effectLst/>
                <a:latin typeface="Helvetica"/>
                <a:ea typeface="Helvetica"/>
                <a:cs typeface="Helvetica"/>
              </a:rPr>
              <a:t>i</a:t>
            </a:r>
            <a:r>
              <a:rPr lang="en-IN" sz="1500" b="0" i="0" strike="noStrike" cap="none" spc="0" baseline="0" dirty="0">
                <a:solidFill>
                  <a:srgbClr val="000000"/>
                </a:solidFill>
                <a:effectLst/>
                <a:latin typeface="Helvetica"/>
                <a:ea typeface="Helvetica"/>
                <a:cs typeface="Helvetica"/>
              </a:rPr>
              <a:t> </a:t>
            </a:r>
            <a:r>
              <a:rPr lang="pl" sz="1500" b="0" i="0" strike="noStrike" cap="none" spc="0" baseline="0" dirty="0">
                <a:solidFill>
                  <a:srgbClr val="000000"/>
                </a:solidFill>
                <a:effectLst/>
                <a:latin typeface="Helvetica"/>
                <a:ea typeface="Helvetica"/>
                <a:cs typeface="Helvetica"/>
              </a:rPr>
              <a:t>węży, dostępny jest odpowiedni system odprowadzania wody</a:t>
            </a:r>
          </a:p>
          <a:p>
            <a:pPr>
              <a:lnSpc>
                <a:spcPts val="1900"/>
              </a:lnSpc>
              <a:spcBef>
                <a:spcPts val="400"/>
              </a:spcBef>
            </a:pPr>
            <a:r>
              <a:rPr lang="pl" sz="1500" b="1" i="0" strike="noStrike" cap="none" spc="0" baseline="0" dirty="0">
                <a:solidFill>
                  <a:srgbClr val="000000"/>
                </a:solidFill>
                <a:effectLst/>
                <a:latin typeface="Helvetica"/>
                <a:ea typeface="Helvetica"/>
                <a:cs typeface="Helvetica"/>
              </a:rPr>
              <a:t>NIE NALEŻY</a:t>
            </a:r>
          </a:p>
          <a:p>
            <a:pPr marL="285750" indent="-285750">
              <a:lnSpc>
                <a:spcPts val="1900"/>
              </a:lnSpc>
              <a:spcBef>
                <a:spcPts val="4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Stosować mocnego strumienia wody do usuwania kupki suchego pyłu. Bardziej skuteczny będzie lekki natrysk.</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6596949"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CO NALEŻY, A CZEGO NIE NALEŻY ROBIĆ, ABY PRZESTRZEGAĆ ZASAD DOBREJ HIGIENY</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3058906"/>
            <a:ext cx="8130783" cy="3230407"/>
          </a:xfrm>
        </p:spPr>
        <p:txBody>
          <a:bodyPr/>
          <a:lstStyle/>
          <a:p>
            <a:pPr>
              <a:lnSpc>
                <a:spcPts val="1900"/>
              </a:lnSpc>
              <a:spcBef>
                <a:spcPts val="400"/>
              </a:spcBef>
            </a:pPr>
            <a:r>
              <a:rPr lang="pl" sz="1500" b="1" i="0" strike="noStrike" cap="none" spc="0" baseline="0" dirty="0">
                <a:solidFill>
                  <a:srgbClr val="000000"/>
                </a:solidFill>
                <a:effectLst/>
                <a:latin typeface="Helvetica"/>
                <a:ea typeface="Helvetica"/>
                <a:cs typeface="Helvetica"/>
              </a:rPr>
              <a:t>NALEŻY</a:t>
            </a:r>
          </a:p>
          <a:p>
            <a:pPr marL="285750" indent="-285750">
              <a:lnSpc>
                <a:spcPts val="1900"/>
              </a:lnSpc>
              <a:spcBef>
                <a:spcPts val="4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Regularnie myć ręce</a:t>
            </a:r>
          </a:p>
          <a:p>
            <a:pPr marL="285750" indent="-285750">
              <a:lnSpc>
                <a:spcPts val="1900"/>
              </a:lnSpc>
              <a:spcBef>
                <a:spcPts val="4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Zdejmować brudną odzież przed wejściem do miejsca,</a:t>
            </a:r>
            <a:r>
              <a:rPr lang="en-IN" sz="1500" b="0" i="0" strike="noStrike" cap="none" spc="0" baseline="0" dirty="0">
                <a:solidFill>
                  <a:srgbClr val="000000"/>
                </a:solidFill>
                <a:effectLst/>
                <a:latin typeface="Helvetica"/>
                <a:ea typeface="Helvetica"/>
                <a:cs typeface="Helvetica"/>
              </a:rPr>
              <a:t> w </a:t>
            </a:r>
            <a:r>
              <a:rPr lang="pl" sz="1500" b="0" i="0" strike="noStrike" cap="none" spc="0" baseline="0" dirty="0">
                <a:solidFill>
                  <a:srgbClr val="000000"/>
                </a:solidFill>
                <a:effectLst/>
                <a:latin typeface="Helvetica"/>
                <a:ea typeface="Helvetica"/>
                <a:cs typeface="Helvetica"/>
              </a:rPr>
              <a:t>którym spożywane jest jedzenie</a:t>
            </a:r>
          </a:p>
          <a:p>
            <a:pPr marL="285750" indent="-285750">
              <a:lnSpc>
                <a:spcPts val="1900"/>
              </a:lnSpc>
              <a:spcBef>
                <a:spcPts val="4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Regularnie oddawać do czyszczenia kombinezon roboczy </a:t>
            </a:r>
          </a:p>
          <a:p>
            <a:pPr marL="285750" indent="-285750">
              <a:lnSpc>
                <a:spcPts val="1900"/>
              </a:lnSpc>
              <a:spcBef>
                <a:spcPts val="4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Używać wyznaczonych miejsc do przechowywania czystej odzieży</a:t>
            </a:r>
            <a:r>
              <a:rPr lang="en-IN" sz="1500" b="0" i="0" strike="noStrike" cap="none" spc="0" baseline="0" dirty="0">
                <a:solidFill>
                  <a:srgbClr val="000000"/>
                </a:solidFill>
                <a:effectLst/>
                <a:latin typeface="Helvetica"/>
                <a:ea typeface="Helvetica"/>
                <a:cs typeface="Helvetica"/>
              </a:rPr>
              <a:t> </a:t>
            </a:r>
            <a:r>
              <a:rPr lang="en-IN" sz="1500" b="0" i="0" strike="noStrike" cap="none" spc="0" baseline="0" dirty="0" err="1">
                <a:solidFill>
                  <a:srgbClr val="000000"/>
                </a:solidFill>
                <a:effectLst/>
                <a:latin typeface="Helvetica"/>
                <a:ea typeface="Helvetica"/>
                <a:cs typeface="Helvetica"/>
              </a:rPr>
              <a:t>i</a:t>
            </a:r>
            <a:r>
              <a:rPr lang="en-IN" sz="1500" b="0" i="0" strike="noStrike" cap="none" spc="0" baseline="0" dirty="0">
                <a:solidFill>
                  <a:srgbClr val="000000"/>
                </a:solidFill>
                <a:effectLst/>
                <a:latin typeface="Helvetica"/>
                <a:ea typeface="Helvetica"/>
                <a:cs typeface="Helvetica"/>
              </a:rPr>
              <a:t> </a:t>
            </a:r>
            <a:r>
              <a:rPr lang="pl" sz="1500" b="0" i="0" strike="noStrike" cap="none" spc="0" baseline="0" dirty="0">
                <a:solidFill>
                  <a:srgbClr val="000000"/>
                </a:solidFill>
                <a:effectLst/>
                <a:latin typeface="Helvetica"/>
                <a:ea typeface="Helvetica"/>
                <a:cs typeface="Helvetica"/>
              </a:rPr>
              <a:t>brudnych kombinezonów</a:t>
            </a:r>
          </a:p>
          <a:p>
            <a:pPr>
              <a:lnSpc>
                <a:spcPts val="1900"/>
              </a:lnSpc>
              <a:spcBef>
                <a:spcPts val="400"/>
              </a:spcBef>
            </a:pPr>
            <a:r>
              <a:rPr lang="pl" sz="1500" b="1" i="0" strike="noStrike" cap="none" spc="0" baseline="0" dirty="0">
                <a:solidFill>
                  <a:srgbClr val="000000"/>
                </a:solidFill>
                <a:effectLst/>
                <a:latin typeface="Helvetica"/>
                <a:ea typeface="Helvetica"/>
                <a:cs typeface="Helvetica"/>
              </a:rPr>
              <a:t>NIE NALEŻY</a:t>
            </a:r>
          </a:p>
          <a:p>
            <a:pPr marL="285750" indent="-285750">
              <a:lnSpc>
                <a:spcPts val="1900"/>
              </a:lnSpc>
              <a:spcBef>
                <a:spcPts val="4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Palić papierosów</a:t>
            </a:r>
            <a:r>
              <a:rPr lang="en-IN" sz="1500" b="0" i="0" strike="noStrike" cap="none" spc="0" baseline="0" dirty="0">
                <a:solidFill>
                  <a:srgbClr val="000000"/>
                </a:solidFill>
                <a:effectLst/>
                <a:latin typeface="Helvetica"/>
                <a:ea typeface="Helvetica"/>
                <a:cs typeface="Helvetica"/>
              </a:rPr>
              <a:t> w </a:t>
            </a:r>
            <a:r>
              <a:rPr lang="pl" sz="1500" b="0" i="0" strike="noStrike" cap="none" spc="0" baseline="0" dirty="0">
                <a:solidFill>
                  <a:srgbClr val="000000"/>
                </a:solidFill>
                <a:effectLst/>
                <a:latin typeface="Helvetica"/>
                <a:ea typeface="Helvetica"/>
                <a:cs typeface="Helvetica"/>
              </a:rPr>
              <a:t>miejscu pracy</a:t>
            </a:r>
          </a:p>
          <a:p>
            <a:pPr marL="285750" indent="-285750">
              <a:lnSpc>
                <a:spcPts val="1900"/>
              </a:lnSpc>
              <a:spcBef>
                <a:spcPts val="4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Przechowywać ani spożywać jedzenia</a:t>
            </a:r>
            <a:r>
              <a:rPr lang="en-IN" sz="1500" b="0" i="0" strike="noStrike" cap="none" spc="0" baseline="0" dirty="0">
                <a:solidFill>
                  <a:srgbClr val="000000"/>
                </a:solidFill>
                <a:effectLst/>
                <a:latin typeface="Helvetica"/>
                <a:ea typeface="Helvetica"/>
                <a:cs typeface="Helvetica"/>
              </a:rPr>
              <a:t> </a:t>
            </a:r>
            <a:r>
              <a:rPr lang="en-IN" sz="1500" b="0" i="0" strike="noStrike" cap="none" spc="0" baseline="0" dirty="0" err="1">
                <a:solidFill>
                  <a:srgbClr val="000000"/>
                </a:solidFill>
                <a:effectLst/>
                <a:latin typeface="Helvetica"/>
                <a:ea typeface="Helvetica"/>
                <a:cs typeface="Helvetica"/>
              </a:rPr>
              <a:t>i</a:t>
            </a:r>
            <a:r>
              <a:rPr lang="en-IN" sz="1500" b="0" i="0" strike="noStrike" cap="none" spc="0" baseline="0" dirty="0">
                <a:solidFill>
                  <a:srgbClr val="000000"/>
                </a:solidFill>
                <a:effectLst/>
                <a:latin typeface="Helvetica"/>
                <a:ea typeface="Helvetica"/>
                <a:cs typeface="Helvetica"/>
              </a:rPr>
              <a:t> </a:t>
            </a:r>
            <a:r>
              <a:rPr lang="pl" sz="1500" b="0" i="0" strike="noStrike" cap="none" spc="0" baseline="0" dirty="0">
                <a:solidFill>
                  <a:srgbClr val="000000"/>
                </a:solidFill>
                <a:effectLst/>
                <a:latin typeface="Helvetica"/>
                <a:ea typeface="Helvetica"/>
                <a:cs typeface="Helvetica"/>
              </a:rPr>
              <a:t>picia przy stanowiskach roboczych</a:t>
            </a:r>
          </a:p>
          <a:p>
            <a:pPr marL="285750" indent="-285750">
              <a:lnSpc>
                <a:spcPts val="1900"/>
              </a:lnSpc>
              <a:spcBef>
                <a:spcPts val="4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Przechowywać brudnej</a:t>
            </a:r>
            <a:r>
              <a:rPr lang="en-IN" sz="1500" b="0" i="0" strike="noStrike" cap="none" spc="0" baseline="0" dirty="0">
                <a:solidFill>
                  <a:srgbClr val="000000"/>
                </a:solidFill>
                <a:effectLst/>
                <a:latin typeface="Helvetica"/>
                <a:ea typeface="Helvetica"/>
                <a:cs typeface="Helvetica"/>
              </a:rPr>
              <a:t> </a:t>
            </a:r>
            <a:r>
              <a:rPr lang="en-IN" sz="1500" b="0" i="0" strike="noStrike" cap="none" spc="0" baseline="0" dirty="0" err="1">
                <a:solidFill>
                  <a:srgbClr val="000000"/>
                </a:solidFill>
                <a:effectLst/>
                <a:latin typeface="Helvetica"/>
                <a:ea typeface="Helvetica"/>
                <a:cs typeface="Helvetica"/>
              </a:rPr>
              <a:t>i</a:t>
            </a:r>
            <a:r>
              <a:rPr lang="en-IN" sz="1500" b="0" i="0" strike="noStrike" cap="none" spc="0" baseline="0" dirty="0">
                <a:solidFill>
                  <a:srgbClr val="000000"/>
                </a:solidFill>
                <a:effectLst/>
                <a:latin typeface="Helvetica"/>
                <a:ea typeface="Helvetica"/>
                <a:cs typeface="Helvetica"/>
              </a:rPr>
              <a:t> </a:t>
            </a:r>
            <a:r>
              <a:rPr lang="pl" sz="1500" b="0" i="0" strike="noStrike" cap="none" spc="0" baseline="0" dirty="0">
                <a:solidFill>
                  <a:srgbClr val="000000"/>
                </a:solidFill>
                <a:effectLst/>
                <a:latin typeface="Helvetica"/>
                <a:ea typeface="Helvetica"/>
                <a:cs typeface="Helvetica"/>
              </a:rPr>
              <a:t>czystej odzieży</a:t>
            </a:r>
            <a:r>
              <a:rPr lang="en-IN" sz="1500" b="0" i="0" strike="noStrike" cap="none" spc="0" baseline="0" dirty="0">
                <a:solidFill>
                  <a:srgbClr val="000000"/>
                </a:solidFill>
                <a:effectLst/>
                <a:latin typeface="Helvetica"/>
                <a:ea typeface="Helvetica"/>
                <a:cs typeface="Helvetica"/>
              </a:rPr>
              <a:t> w </a:t>
            </a:r>
            <a:r>
              <a:rPr lang="pl" sz="1500" b="0" i="0" strike="noStrike" cap="none" spc="0" baseline="0" dirty="0">
                <a:solidFill>
                  <a:srgbClr val="000000"/>
                </a:solidFill>
                <a:effectLst/>
                <a:latin typeface="Helvetica"/>
                <a:ea typeface="Helvetica"/>
                <a:cs typeface="Helvetica"/>
              </a:rPr>
              <a:t>jednym miejscu</a:t>
            </a:r>
          </a:p>
          <a:p>
            <a:pPr marL="285750" indent="-285750">
              <a:lnSpc>
                <a:spcPts val="1900"/>
              </a:lnSpc>
              <a:spcBef>
                <a:spcPts val="4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Zabierać brudnych kombinezonów do domu</a:t>
            </a:r>
          </a:p>
          <a:p>
            <a:pPr marL="285750" indent="-285750">
              <a:lnSpc>
                <a:spcPts val="1900"/>
              </a:lnSpc>
              <a:spcBef>
                <a:spcPts val="400"/>
              </a:spcBef>
              <a:buSzPct val="85000"/>
              <a:buFont typeface=".Apple Color Emoji UI"/>
              <a:buChar char="✅"/>
            </a:pPr>
            <a:endParaRPr lang="en-US" sz="1500"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9161276"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9161276"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PUSTY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299092"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Wykorzystaj ten slajd do utworzenia własnego materiału szkoleniowego, dotyczący konkretnego miejsca pracy lub kontekstu.</a:t>
            </a:r>
          </a:p>
          <a:p>
            <a:pPr>
              <a:lnSpc>
                <a:spcPts val="2400"/>
              </a:lnSpc>
            </a:pPr>
            <a:r>
              <a:rPr lang="pl" sz="1800" b="0" i="0" strike="noStrike" cap="none" spc="0" baseline="0" dirty="0">
                <a:solidFill>
                  <a:srgbClr val="000000"/>
                </a:solidFill>
                <a:effectLst/>
                <a:latin typeface="Helvetica"/>
                <a:ea typeface="Helvetica"/>
                <a:cs typeface="Helvetica"/>
              </a:rPr>
              <a:t>Aby zmienić obraz, kliknij prawym przyciskiem myszy &gt; zmień obraz &gt;</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pliku.</a:t>
            </a:r>
          </a:p>
          <a:p>
            <a:pPr>
              <a:lnSpc>
                <a:spcPts val="2400"/>
              </a:lnSpc>
            </a:pPr>
            <a:r>
              <a:rPr lang="pl" sz="1800" b="0" i="0" strike="noStrike" cap="none" spc="0" baseline="0" dirty="0">
                <a:solidFill>
                  <a:srgbClr val="000000"/>
                </a:solidFill>
                <a:effectLst/>
                <a:latin typeface="Helvetica"/>
                <a:ea typeface="Helvetica"/>
                <a:cs typeface="Helvetica"/>
              </a:rPr>
              <a:t>Aby utworzyć więcej slajdów, kliknij „Nowy slajd” na zakładce powyżej.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WNIOSKI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pPr>
            <a:r>
              <a:rPr lang="pl" sz="1800" b="0" i="0" strike="noStrike" cap="none" spc="0" baseline="0" dirty="0">
                <a:solidFill>
                  <a:srgbClr val="000000"/>
                </a:solidFill>
                <a:effectLst/>
                <a:latin typeface="Helvetica"/>
                <a:ea typeface="Helvetica"/>
                <a:cs typeface="Helvetica"/>
              </a:rPr>
              <a:t>Podczas sprzątania</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dbania</a:t>
            </a:r>
            <a:r>
              <a:rPr lang="en-IN" sz="1800" b="0" i="0" strike="noStrike" cap="none" spc="0" baseline="0" dirty="0">
                <a:solidFill>
                  <a:srgbClr val="000000"/>
                </a:solidFill>
                <a:effectLst/>
                <a:latin typeface="Helvetica"/>
                <a:ea typeface="Helvetica"/>
                <a:cs typeface="Helvetica"/>
              </a:rPr>
              <a:t> o </a:t>
            </a:r>
            <a:r>
              <a:rPr lang="pl" sz="1800" b="0" i="0" strike="noStrike" cap="none" spc="0" baseline="0" dirty="0">
                <a:solidFill>
                  <a:srgbClr val="000000"/>
                </a:solidFill>
                <a:effectLst/>
                <a:latin typeface="Helvetica"/>
                <a:ea typeface="Helvetica"/>
                <a:cs typeface="Helvetica"/>
              </a:rPr>
              <a:t>dobrą higienę należy pamiętać o:</a:t>
            </a:r>
          </a:p>
          <a:p>
            <a:pPr marL="285750" indent="-285750">
              <a:lnSpc>
                <a:spcPts val="2400"/>
              </a:lnSpc>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Stosowaniu metody czyszczenia właściwej dla wykonywanego zadania</a:t>
            </a:r>
          </a:p>
          <a:p>
            <a:pPr marL="285750" indent="-285750">
              <a:lnSpc>
                <a:spcPts val="2400"/>
              </a:lnSpc>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Sprawdzaniu, czy sprzęt nie jest uszkodzony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czy jest sprawny przed jego użyciem</a:t>
            </a:r>
          </a:p>
          <a:p>
            <a:pPr marL="285750" indent="-285750">
              <a:lnSpc>
                <a:spcPts val="2400"/>
              </a:lnSpc>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Przestrzeganiu zasad dobrej higieny</a:t>
            </a:r>
          </a:p>
          <a:p>
            <a:pPr marL="285750" indent="-285750">
              <a:lnSpc>
                <a:spcPts val="2400"/>
              </a:lnSpc>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Unikaniu palenia papierosów – palenie zwiększa negatywny wpływ RKK na zdrowie</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pPr>
              <a:lnSpc>
                <a:spcPct val="100000"/>
              </a:lnSpc>
            </a:pPr>
            <a:r>
              <a:rPr lang="pl" sz="2800" b="1" i="0" strike="noStrike" cap="none" spc="0" baseline="0">
                <a:solidFill>
                  <a:srgbClr val="F6A317"/>
                </a:solidFill>
                <a:effectLst/>
                <a:latin typeface="Helvetica"/>
                <a:ea typeface="Helvetica"/>
                <a:cs typeface="Helvetica"/>
              </a:rPr>
              <a:t>DODATKOWE MATERIAŁY SZKOLENIOWE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7" history="0"/>
              </a:rPr>
              <a:t>Dobre praktyki dotyczące czyszczenia powierzchni</a:t>
            </a:r>
            <a:r>
              <a:rPr lang="en-IN" sz="1600" b="0" i="0" strike="noStrike" cap="none" spc="0" baseline="0" dirty="0">
                <a:solidFill>
                  <a:srgbClr val="000000"/>
                </a:solidFill>
                <a:effectLst/>
                <a:latin typeface="Helvetica"/>
                <a:ea typeface="Helvetica"/>
                <a:cs typeface="Helvetica"/>
                <a:hlinkClick r:id="rId7" history="0"/>
              </a:rPr>
              <a:t> </a:t>
            </a:r>
            <a:r>
              <a:rPr lang="en-IN" sz="1600" b="0" i="0" strike="noStrike" cap="none" spc="0" baseline="0" dirty="0" err="1">
                <a:solidFill>
                  <a:srgbClr val="000000"/>
                </a:solidFill>
                <a:effectLst/>
                <a:latin typeface="Helvetica"/>
                <a:ea typeface="Helvetica"/>
                <a:cs typeface="Helvetica"/>
                <a:hlinkClick r:id="rId7" history="0"/>
              </a:rPr>
              <a:t>i</a:t>
            </a:r>
            <a:r>
              <a:rPr lang="en-IN" sz="1600" b="0" i="0" strike="noStrike" cap="none" spc="0" baseline="0" dirty="0">
                <a:solidFill>
                  <a:srgbClr val="000000"/>
                </a:solidFill>
                <a:effectLst/>
                <a:latin typeface="Helvetica"/>
                <a:ea typeface="Helvetica"/>
                <a:cs typeface="Helvetica"/>
                <a:hlinkClick r:id="rId7" history="0"/>
              </a:rPr>
              <a:t> </a:t>
            </a:r>
            <a:r>
              <a:rPr lang="pl" sz="1600" b="0" i="0" strike="noStrike" cap="none" spc="0" baseline="0" dirty="0">
                <a:solidFill>
                  <a:srgbClr val="000000"/>
                </a:solidFill>
                <a:effectLst/>
                <a:latin typeface="Helvetica"/>
                <a:ea typeface="Helvetica"/>
                <a:cs typeface="Helvetica"/>
                <a:hlinkClick r:id="rId7" history="0"/>
              </a:rPr>
              <a:t>instalacji (Karta zadań 2.1.1a)</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7" history="0"/>
              </a:rPr>
              <a:t>Dobre praktyki dotyczące higieny (Karta zadań 2.1.10)</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8" history="0"/>
              </a:rPr>
              <a:t>Przewodnik dobrych praktyk NEPSI</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9" history="0"/>
              </a:rPr>
              <a:t>Przewodnik NEPSI dla małych</a:t>
            </a:r>
            <a:r>
              <a:rPr lang="en-IN" sz="1600" b="0" i="0" strike="noStrike" cap="none" spc="0" baseline="0" dirty="0">
                <a:solidFill>
                  <a:srgbClr val="000000"/>
                </a:solidFill>
                <a:effectLst/>
                <a:latin typeface="Helvetica"/>
                <a:ea typeface="Helvetica"/>
                <a:cs typeface="Helvetica"/>
                <a:hlinkClick r:id="rId9" history="0"/>
              </a:rPr>
              <a:t> </a:t>
            </a:r>
            <a:r>
              <a:rPr lang="en-IN" sz="1600" b="0" i="0" strike="noStrike" cap="none" spc="0" baseline="0" dirty="0" err="1">
                <a:solidFill>
                  <a:srgbClr val="000000"/>
                </a:solidFill>
                <a:effectLst/>
                <a:latin typeface="Helvetica"/>
                <a:ea typeface="Helvetica"/>
                <a:cs typeface="Helvetica"/>
                <a:hlinkClick r:id="rId9" history="0"/>
              </a:rPr>
              <a:t>i</a:t>
            </a:r>
            <a:r>
              <a:rPr lang="en-IN" sz="1600" b="0" i="0" strike="noStrike" cap="none" spc="0" baseline="0" dirty="0">
                <a:solidFill>
                  <a:srgbClr val="000000"/>
                </a:solidFill>
                <a:effectLst/>
                <a:latin typeface="Helvetica"/>
                <a:ea typeface="Helvetica"/>
                <a:cs typeface="Helvetica"/>
                <a:hlinkClick r:id="rId9" history="0"/>
              </a:rPr>
              <a:t> </a:t>
            </a:r>
            <a:r>
              <a:rPr lang="pl" sz="1600" b="0" i="0" strike="noStrike" cap="none" spc="0" baseline="0" dirty="0">
                <a:solidFill>
                  <a:srgbClr val="000000"/>
                </a:solidFill>
                <a:effectLst/>
                <a:latin typeface="Helvetica"/>
                <a:ea typeface="Helvetica"/>
                <a:cs typeface="Helvetica"/>
                <a:hlinkClick r:id="rId9" history="0"/>
              </a:rPr>
              <a:t>średnich przedsiębiorstw</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pl" b="0" i="0" strike="noStrike" cap="none" spc="0" baseline="0" dirty="0">
                <a:solidFill>
                  <a:srgbClr val="000000"/>
                </a:solidFill>
                <a:effectLst/>
                <a:latin typeface="Calibri"/>
                <a:ea typeface="Calibri"/>
                <a:cs typeface="Calibri"/>
              </a:rPr>
              <a:t>Więcej materiałów szkoleniowych na temat RKK znajdziesz na </a:t>
            </a:r>
            <a:r>
              <a:rPr lang="pl" b="1" i="0" strike="noStrike" cap="none" spc="0" baseline="0" dirty="0">
                <a:solidFill>
                  <a:srgbClr val="000000"/>
                </a:solidFill>
                <a:effectLst/>
                <a:latin typeface="Calibri"/>
                <a:ea typeface="Calibri"/>
                <a:cs typeface="Calibri"/>
              </a:rPr>
              <a:t>Platformie e-szkoleniowej NEPSI</a:t>
            </a:r>
            <a:r>
              <a:rPr lang="pl" b="0" i="0" strike="noStrike" cap="none" spc="0" baseline="0" dirty="0">
                <a:solidFill>
                  <a:srgbClr val="000000"/>
                </a:solidFill>
                <a:effectLst/>
                <a:latin typeface="Calibri"/>
                <a:ea typeface="Calibri"/>
                <a:cs typeface="Calibri"/>
              </a:rPr>
              <a:t> na stronie </a:t>
            </a:r>
            <a:r>
              <a:rPr lang="pl" b="0" i="0" strike="noStrike" cap="none" spc="0" baseline="0" dirty="0">
                <a:solidFill>
                  <a:srgbClr val="000000"/>
                </a:solidFill>
                <a:effectLst/>
                <a:latin typeface="Calibri"/>
                <a:ea typeface="Calibri"/>
                <a:cs typeface="Calibri"/>
                <a:hlinkClick r:id="rId10" history="0"/>
              </a:rPr>
              <a:t>training.nepsi.eu</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1"/>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38"/>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50"/>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46"/>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600CFF-8510-4980-9823-89E444E1D8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schemas.microsoft.com/office/2006/metadata/properties"/>
    <ds:schemaRef ds:uri="http://purl.org/dc/elements/1.1/"/>
    <ds:schemaRef ds:uri="d8ecf516-e360-4672-81b9-68723bedb71f"/>
    <ds:schemaRef ds:uri="http://schemas.microsoft.com/office/infopath/2007/PartnerControls"/>
    <ds:schemaRef ds:uri="http://purl.org/dc/terms/"/>
    <ds:schemaRef ds:uri="http://schemas.openxmlformats.org/package/2006/metadata/core-properties"/>
    <ds:schemaRef ds:uri="6d9d7403-2d8c-4818-ae25-2c5629bc7330"/>
    <ds:schemaRef ds:uri="http://www.w3.org/XML/1998/namespace"/>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36</TotalTime>
  <Words>1398</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31</cp:revision>
  <dcterms:created xsi:type="dcterms:W3CDTF">2020-06-24T14:35:04Z</dcterms:created>
  <dcterms:modified xsi:type="dcterms:W3CDTF">2024-11-13T10:51:28Z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