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88844"/>
  </p:normalViewPr>
  <p:slideViewPr>
    <p:cSldViewPr snapToGrid="0" snapToObjects="1">
      <p:cViewPr varScale="1">
        <p:scale>
          <a:sx n="109" d="100"/>
          <a:sy n="109" d="100"/>
        </p:scale>
        <p:origin x="61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Esta formação fornece informação sobre limpeza e boas práticas de higiene. Tenha em mente que é necessária uma avaliação de risco antes de iniciar qualquer processo de limpeza, embora isto diga respeito principalmente à gestão.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Quando o pó de sílica é libertado como resultado de diferentes atividades de trabalho (serragem, britagem, ensacamento, etc.), são libertados pequenos fractais de pó. Se o processo de limpeza adequado for negligenciado, o pó respirável pode permanecer no ar de um recinto durante dias, representando um risco sério para os trabalhadores.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O controlo de poeiras pode ser conseguido utilizando os dois métodos de limpeza: a limpeza a seco e a limpeza humedecida.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O vídeo seguinte mostra as boas práticas relacionadas com a limpeza de pavimentos. </a:t>
            </a:r>
            <a:r>
              <a:rPr lang="pt" sz="1200" b="0" i="0" strike="noStrike" cap="none" spc="0" baseline="0">
                <a:solidFill>
                  <a:srgbClr val="000000"/>
                </a:solidFill>
                <a:effectLst/>
                <a:latin typeface="Calibri"/>
                <a:ea typeface="Calibri"/>
                <a:cs typeface="Calibri"/>
              </a:rPr>
              <a:t>Ao lado da imagem do vídeo pode ver um gráfico e uma barra vermelha, onde está ilustrada a concentração de pó em mg/m3.</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A medição da concentração de pó não é referente à sílica cristalina respirável, mas sim a uma medição semiquantitativa. O essencial não é o valor da concentração de poeiras, mas a diferença relativa entre os níveis de exposição durante a prática recomendada e outras práticas.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t" sz="1200" b="0" i="0" strike="noStrike" cap="none" spc="0" baseline="0">
                <a:solidFill>
                  <a:srgbClr val="000000"/>
                </a:solidFill>
                <a:effectLst/>
                <a:latin typeface="Calibri"/>
                <a:ea typeface="Calibri"/>
                <a:cs typeface="Calibri"/>
              </a:rPr>
              <a:t>Antes de utilizar o equipamento de limpeza, verificar visualmente o equipamento quanto a sinais de danos pelo menos uma vez por semana. Serão necessários controlos mais frequentes para um equipamento que esteja em constante utilização. Se os danos forem visíveis, informar o supervisor no local sobre o assunto.</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Não utilizar uma escova seca para varrer o pó num espaço fechado (ver imagem).</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Não utilizar ar comprimido, pois perturbará o pó, fazendo com que este seja transportado pelo ar novamente. A utilização de ar comprimido para remover o pó da roupa de trabalho só deve ser feita com equipamento especializado e dedicado (por exemplo, cabines de duche de ar). </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Note-se que os sistemas de limpeza por vácuo não são geralmente adequados para a limpeza de derrames de materiais húmidos.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t" sz="1800" b="0" i="0" strike="noStrike" cap="none" spc="0" baseline="0">
                <a:solidFill>
                  <a:srgbClr val="000000"/>
                </a:solidFill>
                <a:effectLst/>
                <a:latin typeface="Calibri"/>
                <a:ea typeface="Calibri"/>
                <a:cs typeface="Calibri"/>
              </a:rPr>
              <a:t>A limpeza humedecida é geralmente mais eficaz, uma vez que os métodos de limpeza húmida evitam que o pó fino seja transportado pelo ar, prendendo-o na água.</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É importante ajustar a pressão de saída da água em função da tarefa de limpeza em mãos. Ao molhar derrames a granel de material fino e poeirento seco, é melhor utilizar uma nebulização fina. A utilização de um jato de água fará com que o pó se torne novamente transportável pelo ar. </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Finalmente, ao utilizar processos humedecidos, certifique-se de que estão disponíveis sistemas de drenagem apropriados, isto, ao utilizar pulverizadores e mangueiras de água.</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739051" y="429114"/>
            <a:ext cx="307829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EM BOAS PRÁTICAS DE LIMPEZA E BOAS PRÁTICAS DE HIGIENE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5964335" cy="1369210"/>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FORMAÇÃO EM BOAS PRÁTICAS DE LIMPEZA E BOAS PRÁTICAS DE HIGIENE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endParaRPr lang="en-US" sz="1800" b="1" dirty="0"/>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Os métodos de limpeza utilizados para processos em que pode ser criado o pó de sílica cristalina respirável (RCS)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Boas práticas de limpeza e de higiene </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contexto</a:t>
            </a:r>
          </a:p>
          <a:p>
            <a:pPr marL="285750" indent="-285750">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A58E3AAC-E4A6-CED0-BC34-A8FCB97A5E37}"/>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A limpeza e a boa higiene é uma das cinco principais técnicas de controlo de poeiras.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99096"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863399" cy="2938988"/>
          </a:xfrm>
        </p:spPr>
        <p:txBody>
          <a:bodyPr anchor="t"/>
          <a:lstStyle/>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Esta atividade pode produzir muito pó</a:t>
            </a:r>
          </a:p>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7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7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7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224462"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PORQUE É QUE A LIMPEZA E UMA BOA HIGIENE SÃO IMPORTANTES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17954"/>
            <a:ext cx="5453624" cy="2927090"/>
          </a:xfrm>
        </p:spPr>
        <p:txBody>
          <a:bodyPr/>
          <a:lstStyle/>
          <a:p>
            <a:pPr marL="285750" indent="-28575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pó respirável (ou seja, o pó que pode entrar nos pulmões) pode permanecer no ar durante dias.</a:t>
            </a:r>
          </a:p>
          <a:p>
            <a:pPr marL="285750" indent="-28575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Quando o pó assentado é perturbado, pode ficar suspenso e tornar-se e perigoso.</a:t>
            </a:r>
          </a:p>
          <a:p>
            <a:pPr marL="285750" indent="-28575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limpeza de rotina reduz os perigos no local de trabalho e evita a acumulação de pó.</a:t>
            </a:r>
          </a:p>
          <a:p>
            <a:pPr>
              <a:lnSpc>
                <a:spcPts val="27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TIPOS DE LIMPEZA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spcAft>
                <a:spcPts val="1000"/>
              </a:spcAft>
            </a:pPr>
            <a:r>
              <a:rPr lang="pt" sz="1800" b="0" i="0" strike="noStrike" cap="none" spc="0" baseline="0" dirty="0">
                <a:solidFill>
                  <a:srgbClr val="000000"/>
                </a:solidFill>
                <a:effectLst/>
                <a:latin typeface="Helvetica"/>
                <a:ea typeface="Helvetica"/>
                <a:cs typeface="Helvetica"/>
              </a:rPr>
              <a:t>Existem duas atividades principais de limpeza que ajudam a remover o pó perigoso do local de trabalho. Sendo estas:</a:t>
            </a:r>
          </a:p>
          <a:p>
            <a:r>
              <a:rPr lang="pt" sz="1800" b="1" i="0" strike="noStrike" cap="none" spc="0" baseline="0" dirty="0">
                <a:solidFill>
                  <a:srgbClr val="000000"/>
                </a:solidFill>
                <a:effectLst/>
                <a:latin typeface="Helvetica"/>
                <a:ea typeface="Helvetica"/>
                <a:cs typeface="Helvetica"/>
              </a:rPr>
              <a:t>Métodos de limpeza a seco</a:t>
            </a:r>
          </a:p>
          <a:p>
            <a:pPr>
              <a:spcAft>
                <a:spcPts val="1000"/>
              </a:spcAft>
            </a:pPr>
            <a:r>
              <a:rPr lang="pt" sz="1800" b="0" i="0" strike="noStrike" cap="none" spc="0" baseline="0" dirty="0">
                <a:solidFill>
                  <a:srgbClr val="000000"/>
                </a:solidFill>
                <a:effectLst/>
                <a:latin typeface="Helvetica"/>
                <a:ea typeface="Helvetica"/>
                <a:cs typeface="Helvetica"/>
              </a:rPr>
              <a:t>A limpeza a seco envolve normalmente a utilização de vácuo para remover o pó seco do chão e das superfícies. </a:t>
            </a:r>
          </a:p>
          <a:p>
            <a:r>
              <a:rPr lang="pt" sz="1800" b="1" i="0" strike="noStrike" cap="none" spc="0" baseline="0" dirty="0">
                <a:solidFill>
                  <a:srgbClr val="000000"/>
                </a:solidFill>
                <a:effectLst/>
                <a:latin typeface="Helvetica"/>
                <a:ea typeface="Helvetica"/>
                <a:cs typeface="Helvetica"/>
              </a:rPr>
              <a:t>Métodos de Limpeza humedecida</a:t>
            </a:r>
          </a:p>
          <a:p>
            <a:r>
              <a:rPr lang="pt" sz="1800" b="0" i="0" strike="noStrike" cap="none" spc="0" baseline="0" dirty="0">
                <a:solidFill>
                  <a:srgbClr val="000000"/>
                </a:solidFill>
                <a:effectLst/>
                <a:latin typeface="Helvetica"/>
                <a:ea typeface="Helvetica"/>
                <a:cs typeface="Helvetica"/>
              </a:rPr>
              <a:t>Nos métodos de limpeza com água podem utilizar a esfregona, uma escova húmida ainda sprays e mangueiras de água. A água ajuda a reduzir a probabilidade do pó se tornar transportável pelo ar durante a limpeza.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LIMPEZA DE PAVIMENTOS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Para evitar exposição desnecessária ao pó, utilizar sempre equipamento de limpeza apropriado, se disponível. </a:t>
            </a:r>
          </a:p>
          <a:p>
            <a:pPr>
              <a:lnSpc>
                <a:spcPts val="2400"/>
              </a:lnSpc>
            </a:pPr>
            <a:r>
              <a:rPr lang="pt" sz="1800" b="0" i="0" strike="noStrike" cap="none" spc="0" baseline="0" dirty="0">
                <a:solidFill>
                  <a:srgbClr val="000000"/>
                </a:solidFill>
                <a:effectLst/>
                <a:latin typeface="Helvetica"/>
                <a:ea typeface="Helvetica"/>
                <a:cs typeface="Helvetica"/>
              </a:rPr>
              <a:t>Este vídeo mostra o método de limpeza mais apropriado para remover o pó no chão.</a:t>
            </a:r>
          </a:p>
          <a:p>
            <a:pPr>
              <a:lnSpc>
                <a:spcPts val="2400"/>
              </a:lnSpc>
            </a:pPr>
            <a:r>
              <a:rPr lang="pt" sz="1800" b="0" i="0" strike="noStrike" cap="none" spc="0" baseline="0" dirty="0">
                <a:solidFill>
                  <a:srgbClr val="000000"/>
                </a:solidFill>
                <a:effectLst/>
                <a:latin typeface="Helvetica"/>
                <a:ea typeface="Helvetica"/>
                <a:cs typeface="Helvetica"/>
              </a:rPr>
              <a:t>(Clique para iniciar o vídeo.)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O QUE FAZER E O QUE NÃO FAZER NA LIMPEZA A SECO</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646014" cy="3331825"/>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Ter um plano para lidar com os derramamentos em segurança e rapidamente</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Verificar se o equipamento de limpeza a vácuo está danificado antes de o utilizar. Reportar falhas.</a:t>
            </a:r>
          </a:p>
          <a:p>
            <a:pPr marL="285750" indent="-285750">
              <a:spcAft>
                <a:spcPts val="6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Verificar se o filtro de vácuo precisa de ser substituído</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Limpar com uma escova seca ou utilizando ar comprimido, o que faz com que o pó se torne transportável pelo ar</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uma pistola de ar comprimido para limpar o pó seco das roupas de trabalho.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3" name="Graphic 2" descr="Close">
            <a:extLst>
              <a:ext uri="{FF2B5EF4-FFF2-40B4-BE49-F238E27FC236}">
                <a16:creationId xmlns:a16="http://schemas.microsoft.com/office/drawing/2014/main" id="{EAABC2D2-CBC3-EFCC-A40A-0552CB44AA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5" y="1640901"/>
            <a:ext cx="6283122"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NA LIMPEZA HUMEDECIDA</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758190"/>
            <a:ext cx="5608567" cy="3286855"/>
          </a:xfrm>
        </p:spPr>
        <p:txBody>
          <a:bodyPr/>
          <a:lstStyle/>
          <a:p>
            <a:pPr>
              <a:spcBef>
                <a:spcPts val="800"/>
              </a:spcBef>
            </a:pPr>
            <a:r>
              <a:rPr lang="pt" b="1" i="0" strike="noStrike" cap="none" spc="0" baseline="0" dirty="0">
                <a:solidFill>
                  <a:srgbClr val="000000"/>
                </a:solidFill>
                <a:effectLst/>
                <a:latin typeface="Helvetica"/>
                <a:ea typeface="Helvetica"/>
                <a:cs typeface="Helvetica"/>
              </a:rPr>
              <a:t>CERTO</a:t>
            </a:r>
          </a:p>
          <a:p>
            <a:pPr marL="285750" indent="-285750">
              <a:spcBef>
                <a:spcPts val="800"/>
              </a:spcBef>
              <a:buSzPct val="85000"/>
              <a:buFont typeface=".Apple Color Emoji UI"/>
              <a:buChar char="✅"/>
            </a:pPr>
            <a:r>
              <a:rPr lang="pt" b="0" i="0" strike="noStrike" cap="none" spc="0" baseline="0" dirty="0">
                <a:solidFill>
                  <a:srgbClr val="000000"/>
                </a:solidFill>
                <a:effectLst/>
                <a:latin typeface="Helvetica"/>
                <a:ea typeface="Helvetica"/>
                <a:cs typeface="Helvetica"/>
              </a:rPr>
              <a:t>Tenha um plano para lidar com derramamentos de forma rápida e segura</a:t>
            </a:r>
          </a:p>
          <a:p>
            <a:pPr marL="285750" indent="-285750">
              <a:spcBef>
                <a:spcPts val="800"/>
              </a:spcBef>
              <a:buSzPct val="85000"/>
              <a:buFont typeface=".Apple Color Emoji UI"/>
              <a:buChar char="✅"/>
            </a:pPr>
            <a:r>
              <a:rPr lang="pt" b="0" i="0" strike="noStrike" cap="none" spc="0" baseline="0" dirty="0">
                <a:solidFill>
                  <a:srgbClr val="000000"/>
                </a:solidFill>
                <a:effectLst/>
                <a:latin typeface="Helvetica"/>
                <a:ea typeface="Helvetica"/>
                <a:cs typeface="Helvetica"/>
              </a:rPr>
              <a:t>Assegure-se de que o abastecimento de água é apropriado e adequado para a tarefa</a:t>
            </a:r>
          </a:p>
          <a:p>
            <a:pPr marL="285750" indent="-285750">
              <a:spcBef>
                <a:spcPts val="800"/>
              </a:spcBef>
              <a:buSzPct val="85000"/>
              <a:buFont typeface=".Apple Color Emoji UI"/>
              <a:buChar char="✅"/>
            </a:pPr>
            <a:r>
              <a:rPr lang="pt" b="0" i="0" strike="noStrike" cap="none" spc="0" baseline="0" dirty="0">
                <a:solidFill>
                  <a:srgbClr val="000000"/>
                </a:solidFill>
                <a:effectLst/>
                <a:latin typeface="Helvetica"/>
                <a:ea typeface="Helvetica"/>
                <a:cs typeface="Helvetica"/>
              </a:rPr>
              <a:t>Ajuste a pressão da água e faça a pulverização conforme necessário para a tarefa</a:t>
            </a:r>
          </a:p>
          <a:p>
            <a:pPr marL="285750" indent="-285750">
              <a:spcBef>
                <a:spcPts val="800"/>
              </a:spcBef>
              <a:buSzPct val="85000"/>
              <a:buFont typeface=".Apple Color Emoji UI"/>
              <a:buChar char="✅"/>
            </a:pPr>
            <a:r>
              <a:rPr lang="pt" b="0" i="0" strike="noStrike" cap="none" spc="0" baseline="0" dirty="0">
                <a:solidFill>
                  <a:srgbClr val="000000"/>
                </a:solidFill>
                <a:effectLst/>
                <a:latin typeface="Helvetica"/>
                <a:ea typeface="Helvetica"/>
                <a:cs typeface="Helvetica"/>
              </a:rPr>
              <a:t>Certifique-se de que está disponível a drenagem adequada quando utilizar pulverizadores e mangueiras</a:t>
            </a:r>
          </a:p>
          <a:p>
            <a:pPr>
              <a:spcBef>
                <a:spcPts val="800"/>
              </a:spcBef>
            </a:pPr>
            <a:r>
              <a:rPr lang="pt" b="1" i="0" strike="noStrike" cap="none" spc="0" baseline="0" dirty="0">
                <a:solidFill>
                  <a:srgbClr val="000000"/>
                </a:solidFill>
                <a:effectLst/>
                <a:latin typeface="Helvetica"/>
                <a:ea typeface="Helvetica"/>
                <a:cs typeface="Helvetica"/>
              </a:rPr>
              <a:t>ERRADO</a:t>
            </a:r>
          </a:p>
          <a:p>
            <a:pPr marL="285750" indent="-285750">
              <a:spcBef>
                <a:spcPts val="800"/>
              </a:spcBef>
              <a:buSzPct val="85000"/>
              <a:buFont typeface=".Apple Color Emoji UI"/>
              <a:buChar char="❌"/>
            </a:pPr>
            <a:r>
              <a:rPr lang="pt" b="0" i="0" strike="noStrike" cap="none" spc="0" baseline="0" dirty="0">
                <a:solidFill>
                  <a:srgbClr val="000000"/>
                </a:solidFill>
                <a:effectLst/>
                <a:latin typeface="Helvetica"/>
                <a:ea typeface="Helvetica"/>
                <a:cs typeface="Helvetica"/>
              </a:rPr>
              <a:t>Utilizar um jato de água potente para limpar uma pilha de pó seco. Um pulverizador será mais eficaz.</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8166" t="-738" r="451" b="738"/>
          <a:stretch/>
        </p:blipFill>
        <p:spPr>
          <a:xfrm>
            <a:off x="7180288" y="1608138"/>
            <a:ext cx="4637061"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823706" cy="850900"/>
          </a:xfrm>
        </p:spPr>
        <p:txBody>
          <a:bodyPr/>
          <a:lstStyle/>
          <a:p>
            <a:r>
              <a:rPr lang="pt" sz="3200" b="1" i="0" strike="noStrike" cap="none" spc="0" baseline="0" dirty="0">
                <a:solidFill>
                  <a:srgbClr val="F6A317"/>
                </a:solidFill>
                <a:effectLst/>
                <a:latin typeface="Helvetica"/>
                <a:ea typeface="Helvetica"/>
                <a:cs typeface="Helvetica"/>
              </a:rPr>
              <a:t>O QUE FAZER E O QUE NÃO FAZER PARA UMA BOA HIGIENE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pPr>
              <a:spcBef>
                <a:spcPts val="800"/>
              </a:spcBef>
            </a:pPr>
            <a:r>
              <a:rPr lang="pt" sz="1600" b="1" i="0" strike="noStrike" cap="none" spc="0" baseline="0" dirty="0">
                <a:solidFill>
                  <a:srgbClr val="000000"/>
                </a:solidFill>
                <a:effectLst/>
                <a:latin typeface="Helvetica"/>
                <a:ea typeface="Helvetica"/>
                <a:cs typeface="Helvetica"/>
              </a:rPr>
              <a:t>CERTO</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Lavar as mãos regularmente</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Retirar a roupa suja antes de entrar no refeitório</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Mandar limpar regularmente o seu macacão</a:t>
            </a:r>
          </a:p>
          <a:p>
            <a:pPr marL="285750" indent="-285750">
              <a:spcBef>
                <a:spcPts val="800"/>
              </a:spcBef>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áreas de armazenamento designadas para roupa limpa e macacões sujos</a:t>
            </a:r>
          </a:p>
          <a:p>
            <a:pPr>
              <a:spcBef>
                <a:spcPts val="800"/>
              </a:spcBef>
            </a:pPr>
            <a:r>
              <a:rPr lang="pt" sz="1600" b="1" i="0" strike="noStrike" cap="none" spc="0" baseline="0" dirty="0">
                <a:solidFill>
                  <a:srgbClr val="000000"/>
                </a:solidFill>
                <a:effectLst/>
                <a:latin typeface="Helvetica"/>
                <a:ea typeface="Helvetica"/>
                <a:cs typeface="Helvetica"/>
              </a:rPr>
              <a:t>ERRADO</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Fumar no local de trabalho</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Armazenar ou consumir alimentos e bebidas nos postos de trabalho</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Misturar roupas sujas e limpas</a:t>
            </a:r>
          </a:p>
          <a:p>
            <a:pPr marL="285750" indent="-285750">
              <a:spcBef>
                <a:spcPts val="8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Levar o macacão sujo para casa</a:t>
            </a:r>
          </a:p>
          <a:p>
            <a:pPr marL="285750" indent="-285750">
              <a:spcBef>
                <a:spcPts val="8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ct val="1000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ct val="1000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ct val="1000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Ao limpar e praticar uma boa higiene, lembre-se de:</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o método de limpeza apropriado para a tarefa em questão</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Verificar se o equipamento não está danificado e se está a funcionar corretamente antes da sua utilização</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Pratique uma boa higiene pessoal</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Evite fumar - fumar aumenta os efeitos negativos da RCS para a saúde</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8711530"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de Limpeza de Superfícies e Instalações (Ficha de Trabalho 2.1.1a)</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Para uma Boa Higiene (Ficha de Trabalho 2.1.10)</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8"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9" history="0"/>
              </a:rPr>
              <a:t>Guia para PMEs da NEPSI</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10"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05978C8A-978D-42EC-A4DE-0F90EBC5E0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TotalTime>
  <Words>1647</Words>
  <Application>Microsoft Macintosh PowerPoint</Application>
  <PresentationFormat>Widescreen</PresentationFormat>
  <Paragraphs>123</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2020-06-24T14:35:04Z</dcterms:created>
  <dcterms:modified xsi:type="dcterms:W3CDTF">2024-11-13T11:31:31Z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