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2BA881-A843-4710-AD18-D3EBF4EFE200}" v="55" dt="2022-09-26T16:42:24.927"/>
    <p1510:client id="{40555FD3-8728-4DED-B524-04D6C8F31E93}" v="59" dt="2022-09-27T12:55:51.277"/>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Прекомерното излагане на респирабилен  кристален силициев прах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a:t>
            </a:r>
          </a:p>
          <a:p>
            <a:endParaRPr lang="en-US"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Това обучение предоставя информация относно мониторинга на прах.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Статичното наблюдение може да се използва и за изследователски цели, за идентифициране на специфични източници на прах във въздуха и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585657" y="429114"/>
            <a:ext cx="423169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dirty="0">
                <a:solidFill>
                  <a:srgbClr val="F6A317"/>
                </a:solidFill>
                <a:effectLst/>
                <a:latin typeface="Helvetica"/>
                <a:ea typeface="Helvetica"/>
                <a:cs typeface="Helvetica"/>
              </a:rPr>
              <a:t>ОБУЧЕНИЕ ДОБРИ ПРАКТИКИ ЗА МОНИТОРИНГ НА ПРАХА (ЗА РАБОТНИЦИ)</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11993" cy="850900"/>
          </a:xfrm>
        </p:spPr>
        <p:txBody>
          <a:bodyPr anchor="t"/>
          <a:lstStyle/>
          <a:p>
            <a:pPr>
              <a:lnSpc>
                <a:spcPct val="100000"/>
              </a:lnSpc>
            </a:pPr>
            <a:r>
              <a:rPr lang="bg" sz="2800" b="1" i="0" strike="noStrike" cap="none" spc="0" baseline="0" dirty="0">
                <a:solidFill>
                  <a:srgbClr val="FFFFFF"/>
                </a:solidFill>
                <a:effectLst/>
                <a:latin typeface="Helvetica"/>
                <a:ea typeface="Helvetica"/>
                <a:cs typeface="Helvetica"/>
              </a:rPr>
              <a:t>ОБУЧЕНИЕ ДОБРИ ПРАКТИКИ ЗА МОНИТОРИНГ НА ПРАХА (ЗА РАБОТНИЦИ)</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846142" y="228600"/>
            <a:ext cx="3949618"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a:t>
            </a:r>
            <a:r>
              <a:rPr lang="ru-RU" sz="1800" dirty="0">
                <a:latin typeface="Helvetica"/>
                <a:cs typeface="Helvetica"/>
              </a:rPr>
              <a:t>о. </a:t>
            </a:r>
          </a:p>
          <a:p>
            <a:pPr>
              <a:lnSpc>
                <a:spcPts val="2400"/>
              </a:lnSpc>
            </a:pPr>
            <a:endParaRPr lang="ru-RU" sz="1800" dirty="0">
              <a:latin typeface="Helvetica"/>
              <a:cs typeface="Helvetica"/>
            </a:endParaRP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pPr>
            <a:r>
              <a:rPr lang="bg" sz="1800" b="0" i="0" strike="noStrike" cap="none" spc="0" baseline="0" dirty="0">
                <a:solidFill>
                  <a:srgbClr val="000000"/>
                </a:solidFill>
                <a:effectLst/>
                <a:latin typeface="Helvetica"/>
                <a:ea typeface="Helvetica"/>
                <a:cs typeface="Helvetica"/>
              </a:rPr>
              <a:t>В това PоwerPoint обучение Вие ще научите:</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Как мониторинга на RCS води </a:t>
            </a:r>
            <a:r>
              <a:rPr lang="bg" sz="1800" dirty="0">
                <a:solidFill>
                  <a:srgbClr val="000000"/>
                </a:solidFill>
                <a:latin typeface="Helvetica"/>
                <a:ea typeface="Helvetica"/>
                <a:cs typeface="Helvetica"/>
              </a:rPr>
              <a:t>до предпазване и контрол.</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Видове мониторинг.</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Ползите от мониторинга на прах. </a:t>
            </a:r>
          </a:p>
          <a:p>
            <a:pPr marL="285750" indent="-285750">
              <a:lnSpc>
                <a:spcPts val="24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646113"/>
            <a:ext cx="4416078" cy="3682369"/>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Припомняме, че съществуват пет основни техники за контрол на прах. Въпреки, че те не се отнасят към мониторинга е важно</a:t>
            </a:r>
            <a:r>
              <a:rPr lang="bg" sz="1800" dirty="0">
                <a:solidFill>
                  <a:srgbClr val="000000"/>
                </a:solidFill>
                <a:latin typeface="Helvetica"/>
                <a:ea typeface="Helvetica"/>
                <a:cs typeface="Helvetica"/>
              </a:rPr>
              <a:t>  да се помнят.</a:t>
            </a:r>
          </a:p>
          <a:p>
            <a:pPr>
              <a:lnSpc>
                <a:spcPts val="2400"/>
              </a:lnSpc>
            </a:pPr>
            <a:r>
              <a:rPr lang="bg" sz="1800" b="0" i="0" strike="noStrike" cap="none" spc="0" baseline="0" dirty="0">
                <a:solidFill>
                  <a:srgbClr val="000000"/>
                </a:solidFill>
                <a:effectLst/>
                <a:latin typeface="Helvetica"/>
                <a:ea typeface="Helvetica"/>
                <a:cs typeface="Helvetica"/>
              </a:rPr>
              <a:t>Резултатите от мониторинга за излагане на прах помагат да се оцени ефективността на съществуващите мерки за контрол на праха и </a:t>
            </a:r>
            <a:r>
              <a:rPr lang="bg" sz="1800" dirty="0">
                <a:solidFill>
                  <a:srgbClr val="000000"/>
                </a:solidFill>
                <a:latin typeface="Helvetica"/>
                <a:ea typeface="Helvetica"/>
                <a:cs typeface="Helvetica"/>
              </a:rPr>
              <a:t> </a:t>
            </a:r>
            <a:r>
              <a:rPr lang="bg" sz="1800" b="0" i="0" strike="noStrike" cap="none" spc="0" baseline="0" dirty="0">
                <a:solidFill>
                  <a:srgbClr val="000000"/>
                </a:solidFill>
                <a:effectLst/>
                <a:latin typeface="Helvetica"/>
                <a:ea typeface="Helvetica"/>
                <a:cs typeface="Helvetica"/>
              </a:rPr>
              <a:t>да се идентифицират ситуации, при които може да е необходим допълнителен контрол.</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528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254770"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528000"/>
            <a:ext cx="2134063" cy="151789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контролиране на риска са недостатъчни.</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nchor="t"/>
          <a:lstStyle/>
          <a:p>
            <a:pPr>
              <a:lnSpc>
                <a:spcPct val="100000"/>
              </a:lnSpc>
            </a:pPr>
            <a:r>
              <a:rPr lang="bg" sz="2800" b="1" i="0" strike="noStrike" cap="none" spc="0" baseline="0">
                <a:solidFill>
                  <a:srgbClr val="F6A317"/>
                </a:solidFill>
                <a:effectLst/>
                <a:latin typeface="Helvetica"/>
                <a:ea typeface="Helvetica"/>
                <a:cs typeface="Helvetica"/>
              </a:rPr>
              <a:t>КАК МОНИТОРИНГЪТ НА ПРАХ НАМАЛЯВА ИЗЛАГАНЕТО НА 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bg" sz="1800" b="0" i="0" strike="noStrike" cap="none" spc="0" baseline="0" dirty="0">
                <a:solidFill>
                  <a:srgbClr val="000000"/>
                </a:solidFill>
                <a:effectLst/>
                <a:latin typeface="Helvetica"/>
                <a:ea typeface="Helvetica"/>
                <a:cs typeface="Helvetica"/>
              </a:rPr>
              <a:t>От отраслите и компаниите, които работят с материали, съдържащи кристален силициев диоксид, се изисква рутинно да проверяват нивата на излагане на прах на работното място. </a:t>
            </a:r>
          </a:p>
          <a:p>
            <a:pPr>
              <a:lnSpc>
                <a:spcPts val="2400"/>
              </a:lnSpc>
            </a:pPr>
            <a:r>
              <a:rPr lang="ru-RU" sz="1800" dirty="0">
                <a:solidFill>
                  <a:srgbClr val="000000"/>
                </a:solidFill>
                <a:latin typeface="Helvetica"/>
                <a:ea typeface="Helvetica"/>
                <a:cs typeface="Helvetica"/>
              </a:rPr>
              <a:t>Мониторингът на праха е процес, който събира данни за качеството на въздуха и установява количеството прахови частици, налични във въздуха на работното място.</a:t>
            </a:r>
            <a:endParaRPr lang="bg" sz="1800" b="0" i="0" strike="noStrike" cap="none" spc="0" baseline="0" dirty="0">
              <a:solidFill>
                <a:srgbClr val="000000"/>
              </a:solidFill>
              <a:effectLst/>
              <a:latin typeface="Helvetica"/>
              <a:ea typeface="Helvetica"/>
              <a:cs typeface="Helvetica"/>
            </a:endParaRP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39000" y="1640900"/>
            <a:ext cx="4161122" cy="4627167"/>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ПОЛЗИТЕ ОТ МОНИТОРИНГ НА ПРАХ</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bg" sz="1800" b="0" i="0" strike="noStrike" cap="none" spc="0" baseline="0" dirty="0">
                <a:solidFill>
                  <a:srgbClr val="000000"/>
                </a:solidFill>
                <a:effectLst/>
                <a:latin typeface="Helvetica"/>
                <a:ea typeface="Helvetica"/>
                <a:cs typeface="Helvetica"/>
              </a:rPr>
              <a:t>Мониторинга на прах позволява на компаниите:</a:t>
            </a:r>
          </a:p>
          <a:p>
            <a:pPr marL="342900" indent="-342900">
              <a:lnSpc>
                <a:spcPts val="2400"/>
              </a:lnSpc>
              <a:spcBef>
                <a:spcPct val="0"/>
              </a:spcBef>
              <a:spcAft>
                <a:spcPts val="600"/>
              </a:spcAft>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Да оценят нивото на професионалния риск за служителите и да осигурят предпазването им. </a:t>
            </a:r>
          </a:p>
          <a:p>
            <a:pPr marL="342900" indent="-342900">
              <a:lnSpc>
                <a:spcPts val="2400"/>
              </a:lnSpc>
              <a:spcBef>
                <a:spcPct val="0"/>
              </a:spcBef>
              <a:spcAft>
                <a:spcPts val="600"/>
              </a:spcAft>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Да проверят дали нивата на прах са в рамките на</a:t>
            </a:r>
            <a:r>
              <a:rPr lang="bg" sz="1800" dirty="0">
                <a:solidFill>
                  <a:srgbClr val="000000"/>
                </a:solidFill>
                <a:latin typeface="Helvetica"/>
                <a:ea typeface="Helvetica"/>
                <a:cs typeface="Helvetica"/>
              </a:rPr>
              <a:t> допустимите</a:t>
            </a:r>
            <a:r>
              <a:rPr lang="bg" sz="1800" b="0" i="0" strike="noStrike" cap="none" spc="0" baseline="0" dirty="0">
                <a:solidFill>
                  <a:srgbClr val="000000"/>
                </a:solidFill>
                <a:effectLst/>
                <a:latin typeface="Helvetica"/>
                <a:ea typeface="Helvetica"/>
                <a:cs typeface="Helvetica"/>
              </a:rPr>
              <a:t> граници </a:t>
            </a:r>
            <a:r>
              <a:rPr lang="bg" sz="1800" dirty="0">
                <a:solidFill>
                  <a:srgbClr val="000000"/>
                </a:solidFill>
                <a:latin typeface="Helvetica"/>
                <a:ea typeface="Helvetica"/>
                <a:cs typeface="Helvetica"/>
              </a:rPr>
              <a:t>за</a:t>
            </a:r>
            <a:r>
              <a:rPr lang="bg" sz="1800" b="0" i="0" strike="noStrike" cap="none" spc="0" baseline="0" dirty="0">
                <a:solidFill>
                  <a:srgbClr val="000000"/>
                </a:solidFill>
                <a:effectLst/>
                <a:latin typeface="Helvetica"/>
                <a:ea typeface="Helvetica"/>
                <a:cs typeface="Helvetica"/>
              </a:rPr>
              <a:t> професионалното излагане на прах.</a:t>
            </a:r>
          </a:p>
          <a:p>
            <a:pPr marL="342900" indent="-342900">
              <a:lnSpc>
                <a:spcPts val="2400"/>
              </a:lnSpc>
              <a:spcBef>
                <a:spcPct val="0"/>
              </a:spcBef>
              <a:spcAft>
                <a:spcPts val="600"/>
              </a:spcAft>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Да имат пълен преглед на нивата на излагане на прах в техните обекти (работници с високо и ниско излагане).</a:t>
            </a:r>
          </a:p>
          <a:p>
            <a:pPr marL="342900" indent="-342900">
              <a:lnSpc>
                <a:spcPts val="2400"/>
              </a:lnSpc>
              <a:spcBef>
                <a:spcPct val="0"/>
              </a:spcBef>
              <a:spcAft>
                <a:spcPts val="600"/>
              </a:spcAft>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Да разпознават ситуации, които изискват допълнително разследване или прилагане на допълнителни контролни мерки за намаляване на излагането на прах.</a:t>
            </a:r>
          </a:p>
          <a:p>
            <a:pPr marL="342900" indent="-342900">
              <a:lnSpc>
                <a:spcPts val="2400"/>
              </a:lnSpc>
              <a:spcBef>
                <a:spcPct val="0"/>
              </a:spcBef>
              <a:spcAft>
                <a:spcPts val="600"/>
              </a:spcAft>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Да наблюдават резултатите/ефективността на въведените мерки за контрол на праха.</a:t>
            </a:r>
          </a:p>
          <a:p>
            <a:pPr marL="342900" indent="-342900">
              <a:lnSpc>
                <a:spcPts val="2400"/>
              </a:lnSpc>
              <a:spcBef>
                <a:spcPct val="0"/>
              </a:spcBef>
              <a:spcAft>
                <a:spcPts val="600"/>
              </a:spcAft>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Да документират тяхното съответствие с нормативните изисквания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ВИДОВЕ МОНИТОРИНГ</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400"/>
              </a:lnSpc>
              <a:spcAft>
                <a:spcPts val="1000"/>
              </a:spcAft>
            </a:pPr>
            <a:r>
              <a:rPr lang="bg" sz="1800" b="0" i="0" strike="noStrike" cap="none" spc="0" baseline="0" dirty="0">
                <a:solidFill>
                  <a:srgbClr val="000000"/>
                </a:solidFill>
                <a:effectLst/>
                <a:latin typeface="Helvetica"/>
                <a:ea typeface="Helvetica"/>
                <a:cs typeface="Helvetica"/>
              </a:rPr>
              <a:t>Има два типа мониторинг на прах, които могат да се използват комбинирано или самостоятелно.</a:t>
            </a:r>
          </a:p>
          <a:p>
            <a:pPr>
              <a:lnSpc>
                <a:spcPts val="2400"/>
              </a:lnSpc>
            </a:pPr>
            <a:r>
              <a:rPr lang="bg" sz="1800" b="1" i="0" strike="noStrike" cap="none" spc="0" baseline="0" dirty="0">
                <a:solidFill>
                  <a:srgbClr val="000000"/>
                </a:solidFill>
                <a:effectLst/>
                <a:latin typeface="Helvetica"/>
                <a:ea typeface="Helvetica"/>
                <a:cs typeface="Helvetica"/>
              </a:rPr>
              <a:t>Персонален мониторинг</a:t>
            </a:r>
          </a:p>
          <a:p>
            <a:pPr marL="342900" indent="-342900">
              <a:lnSpc>
                <a:spcPts val="2400"/>
              </a:lnSpc>
              <a:spcAft>
                <a:spcPts val="1000"/>
              </a:spcAft>
              <a:buFont typeface="Arial"/>
              <a:buChar char="•"/>
            </a:pPr>
            <a:r>
              <a:rPr lang="bg" sz="1800" b="0" i="0" strike="noStrike" cap="none" spc="0" baseline="0" dirty="0">
                <a:solidFill>
                  <a:srgbClr val="000000"/>
                </a:solidFill>
                <a:effectLst/>
                <a:latin typeface="Helvetica"/>
                <a:ea typeface="Helvetica"/>
                <a:cs typeface="Helvetica"/>
              </a:rPr>
              <a:t>Този метод изисква работниците да носят оборудване за наблюдение ( вземане на проби от въздуха в зоната на работниците) обикновено по време на нормална работна смяна.</a:t>
            </a:r>
          </a:p>
          <a:p>
            <a:pPr>
              <a:lnSpc>
                <a:spcPts val="2400"/>
              </a:lnSpc>
            </a:pPr>
            <a:r>
              <a:rPr lang="bg" sz="1800" b="1" i="0" strike="noStrike" cap="none" spc="0" baseline="0" dirty="0">
                <a:solidFill>
                  <a:srgbClr val="000000"/>
                </a:solidFill>
                <a:effectLst/>
                <a:latin typeface="Helvetica"/>
                <a:ea typeface="Helvetica"/>
                <a:cs typeface="Helvetica"/>
              </a:rPr>
              <a:t>Статичен мониторинг</a:t>
            </a:r>
          </a:p>
          <a:p>
            <a:pPr marL="342900" indent="-342900">
              <a:lnSpc>
                <a:spcPts val="2400"/>
              </a:lnSpc>
              <a:buFont typeface="Arial"/>
              <a:buChar char="•"/>
            </a:pPr>
            <a:r>
              <a:rPr lang="bg" sz="1800" b="0" i="0" strike="noStrike" cap="none" spc="0" baseline="0" dirty="0">
                <a:solidFill>
                  <a:srgbClr val="000000"/>
                </a:solidFill>
                <a:effectLst/>
                <a:latin typeface="Helvetica"/>
                <a:ea typeface="Helvetica"/>
                <a:cs typeface="Helvetica"/>
              </a:rPr>
              <a:t>Този метод се използва за определяне</a:t>
            </a:r>
            <a:r>
              <a:rPr lang="bg" sz="1800" dirty="0">
                <a:solidFill>
                  <a:srgbClr val="000000"/>
                </a:solidFill>
                <a:latin typeface="Helvetica"/>
                <a:ea typeface="Helvetica"/>
                <a:cs typeface="Helvetica"/>
              </a:rPr>
              <a:t> </a:t>
            </a:r>
            <a:r>
              <a:rPr lang="bg" sz="1800" b="0" i="0" strike="noStrike" cap="none" spc="0" baseline="0" dirty="0">
                <a:solidFill>
                  <a:srgbClr val="000000"/>
                </a:solidFill>
                <a:effectLst/>
                <a:latin typeface="Helvetica"/>
                <a:ea typeface="Helvetica"/>
                <a:cs typeface="Helvetica"/>
              </a:rPr>
              <a:t> качеството на въздуха</a:t>
            </a:r>
            <a:r>
              <a:rPr lang="bg" sz="1800" dirty="0">
                <a:solidFill>
                  <a:srgbClr val="000000"/>
                </a:solidFill>
                <a:latin typeface="Helvetica"/>
                <a:ea typeface="Helvetica"/>
                <a:cs typeface="Helvetica"/>
              </a:rPr>
              <a:t>,</a:t>
            </a:r>
            <a:r>
              <a:rPr lang="bg" sz="1800" b="0" i="0" strike="noStrike" cap="none" spc="0" baseline="0" dirty="0">
                <a:solidFill>
                  <a:srgbClr val="000000"/>
                </a:solidFill>
                <a:effectLst/>
                <a:latin typeface="Helvetica"/>
                <a:ea typeface="Helvetica"/>
                <a:cs typeface="Helvetica"/>
              </a:rPr>
              <a:t> източниците на емисии в пространства, където прахът във въздуха представлява проблем</a:t>
            </a:r>
            <a:r>
              <a:rPr lang="bg" sz="1800" dirty="0">
                <a:solidFill>
                  <a:srgbClr val="000000"/>
                </a:solidFill>
                <a:latin typeface="Helvetica"/>
                <a:ea typeface="Helvetica"/>
                <a:cs typeface="Helvetica"/>
              </a:rPr>
              <a:t>.</a:t>
            </a:r>
            <a:r>
              <a:rPr lang="bg" sz="1800" b="0" i="0" strike="noStrike" cap="none" spc="0" baseline="0" dirty="0">
                <a:solidFill>
                  <a:srgbClr val="000000"/>
                </a:solidFill>
                <a:effectLst/>
                <a:latin typeface="Helvetica"/>
                <a:ea typeface="Helvetica"/>
                <a:cs typeface="Helvetica"/>
              </a:rPr>
              <a:t> Процесът на вземане на проби трябва да обхваща нормалното работно време на служителите.</a:t>
            </a:r>
            <a:r>
              <a:rPr lang="bg" sz="1800" dirty="0">
                <a:solidFill>
                  <a:srgbClr val="000000"/>
                </a:solidFill>
                <a:latin typeface="Helvetica"/>
                <a:ea typeface="Helvetica"/>
                <a:cs typeface="Helvetica"/>
              </a:rPr>
              <a:t> </a:t>
            </a:r>
            <a:endParaRPr lang="bg" sz="1800" b="0" i="0" strike="noStrike" cap="none" spc="0" baseline="0" dirty="0">
              <a:solidFill>
                <a:srgbClr val="000000"/>
              </a:solidFill>
              <a:effectLst/>
              <a:latin typeface="Helvetica"/>
              <a:ea typeface="Helvetica"/>
              <a:cs typeface="Helvetica"/>
            </a:endParaRP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5" y="1640901"/>
            <a:ext cx="5004124"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КАК ПЕРСОНАЛНИЯТ МОНИТОРИНГ МОЖЕ ДА ВИ ПОВЛИЯЕ</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815644" cy="3201832"/>
          </a:xfrm>
        </p:spPr>
        <p:txBody>
          <a:bodyPr/>
          <a:lstStyle/>
          <a:p>
            <a:pPr>
              <a:lnSpc>
                <a:spcPts val="2400"/>
              </a:lnSpc>
            </a:pPr>
            <a:r>
              <a:rPr lang="bg" sz="1800" b="0" i="0" strike="noStrike" cap="none" spc="0" baseline="0" dirty="0">
                <a:solidFill>
                  <a:srgbClr val="000000"/>
                </a:solidFill>
                <a:effectLst/>
                <a:latin typeface="Helvetica"/>
                <a:ea typeface="Helvetica"/>
                <a:cs typeface="Helvetica"/>
              </a:rPr>
              <a:t>Мониторинга на праха е отговорност на работодателя, но може да се изисква от работниците да участват в процеса. В този случай:</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По време на смяната носете оборудването за мониторинг, колкото може по-дълго</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Не въздействайте на оборудването за измерване.</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Записвайте дейностите и инцидентите по време на смяната (напр. повреди, разливи).</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РЕЗУЛТАТИ ОТ МОНИТОРИНГ НА ПРАХ</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400"/>
              </a:lnSpc>
              <a:buFont typeface="Arial"/>
              <a:buChar char="•"/>
            </a:pPr>
            <a:r>
              <a:rPr lang="bg" sz="1800" b="0" i="0" strike="noStrike" cap="none" spc="0" baseline="0">
                <a:solidFill>
                  <a:srgbClr val="000000"/>
                </a:solidFill>
                <a:effectLst/>
                <a:latin typeface="Helvetica"/>
                <a:ea typeface="Helvetica"/>
                <a:cs typeface="Helvetica"/>
              </a:rPr>
              <a:t>Служителите имат право да изискат техните резултати от мониторинга.</a:t>
            </a:r>
          </a:p>
          <a:p>
            <a:pPr marL="342900" indent="-342900">
              <a:lnSpc>
                <a:spcPts val="2400"/>
              </a:lnSpc>
              <a:buFont typeface="Arial"/>
              <a:buChar char="•"/>
            </a:pPr>
            <a:r>
              <a:rPr lang="bg" sz="1800" b="0" i="0" strike="noStrike" cap="none" spc="0" baseline="0">
                <a:solidFill>
                  <a:srgbClr val="000000"/>
                </a:solidFill>
                <a:effectLst/>
                <a:latin typeface="Helvetica"/>
                <a:ea typeface="Helvetica"/>
                <a:cs typeface="Helvetica"/>
              </a:rPr>
              <a:t>Работодателите трябва да предоставят информация за резултатите от мониторинга на праха по време на обучението.</a:t>
            </a:r>
          </a:p>
          <a:p>
            <a:pPr marL="342900" indent="-342900">
              <a:lnSpc>
                <a:spcPts val="2400"/>
              </a:lnSpc>
              <a:buFont typeface="Arial"/>
              <a:buChar char="•"/>
            </a:pPr>
            <a:r>
              <a:rPr lang="bg" sz="1800" b="0" i="0" strike="noStrike" cap="none" spc="0" baseline="0">
                <a:solidFill>
                  <a:srgbClr val="000000"/>
                </a:solidFill>
                <a:effectLst/>
                <a:latin typeface="Helvetica"/>
                <a:ea typeface="Helvetica"/>
                <a:cs typeface="Helvetica"/>
              </a:rPr>
              <a:t>Осъзнаването на рисковете от излагане на прах позволява на работниците да предприемат ефективни мерки за тяхното контролиране.</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МОНИТОРИНГ НА ПРАХА ПРАВЕТЕ И НЕ ПРАВЕТЕ</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a:lstStyle/>
          <a:p>
            <a:pPr>
              <a:lnSpc>
                <a:spcPct val="100000"/>
              </a:lnSpc>
            </a:pPr>
            <a:r>
              <a:rPr lang="bg" sz="1600" b="1" i="0" strike="noStrike" cap="none" spc="0" baseline="0" dirty="0">
                <a:solidFill>
                  <a:srgbClr val="000000"/>
                </a:solidFill>
                <a:effectLst/>
                <a:latin typeface="Helvetica"/>
                <a:ea typeface="Helvetica"/>
                <a:cs typeface="Helvetica"/>
              </a:rPr>
              <a:t>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Носете екипировката за мониторинг по време на цялата смяна.</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Записвайте дейностите и инцидентите по време на смяната (напр. повреди, разливи). </a:t>
            </a:r>
          </a:p>
          <a:p>
            <a:pPr marL="285750" indent="-285750">
              <a:lnSpc>
                <a:spcPct val="100000"/>
              </a:lnSpc>
              <a:spcAft>
                <a:spcPts val="1000"/>
              </a:spcAft>
              <a:buSzPct val="85000"/>
              <a:buFont typeface=".Apple Color Emoji UI"/>
              <a:buChar char="✅"/>
            </a:pPr>
            <a:r>
              <a:rPr lang="bg" sz="1600" b="0" i="0" strike="noStrike" cap="none" spc="0" baseline="0" dirty="0">
                <a:solidFill>
                  <a:srgbClr val="000000"/>
                </a:solidFill>
                <a:effectLst/>
                <a:latin typeface="Helvetica"/>
                <a:ea typeface="Helvetica"/>
                <a:cs typeface="Helvetica"/>
              </a:rPr>
              <a:t>Попитайте за резултатите от мониторинга.</a:t>
            </a:r>
          </a:p>
          <a:p>
            <a:pPr>
              <a:lnSpc>
                <a:spcPct val="100000"/>
              </a:lnSpc>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въздействайте на оборудването за измерване.</a:t>
            </a:r>
          </a:p>
          <a:p>
            <a:pPr marL="285750" indent="-285750">
              <a:lnSpc>
                <a:spcPct val="100000"/>
              </a:lnSpc>
              <a:buSzPct val="85000"/>
              <a:buFont typeface=".Apple Color Emoji UI"/>
              <a:buChar char="❌"/>
            </a:pPr>
            <a:r>
              <a:rPr lang="bg" sz="1600" b="0" i="0" strike="noStrike" cap="none" spc="0" baseline="0" dirty="0">
                <a:solidFill>
                  <a:srgbClr val="FF0000"/>
                </a:solidFill>
                <a:effectLst/>
                <a:latin typeface="Helvetica"/>
                <a:ea typeface="Helvetica"/>
                <a:cs typeface="Helvetica"/>
              </a:rPr>
              <a:t>Текст за обучаващия при нужда от допълнителна информация,свързана с мокрия процес, свързан с Вашия контекст.</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75726" cy="3682369"/>
          </a:xfrm>
        </p:spPr>
        <p:txBody>
          <a:bodyPr anchor="t"/>
          <a:lstStyle/>
          <a:p>
            <a:pPr>
              <a:lnSpc>
                <a:spcPts val="2400"/>
              </a:lnSpc>
              <a:spcBef>
                <a:spcPts val="600"/>
              </a:spcBef>
              <a:spcAft>
                <a:spcPts val="1000"/>
              </a:spcAft>
            </a:pPr>
            <a:r>
              <a:rPr lang="bg" sz="1800" b="0" i="0" strike="noStrike" cap="none" spc="0" baseline="0" dirty="0">
                <a:solidFill>
                  <a:srgbClr val="000000"/>
                </a:solidFill>
                <a:effectLst/>
                <a:latin typeface="Helvetica"/>
                <a:ea typeface="Helvetica"/>
                <a:cs typeface="Helvetica"/>
              </a:rPr>
              <a:t>Мониторингът на прах не е задължение на работника, </a:t>
            </a:r>
            <a:br>
              <a:rPr lang="en-IN" sz="1800" b="0" i="0" strike="noStrike" cap="none" spc="0" baseline="0" dirty="0">
                <a:solidFill>
                  <a:srgbClr val="000000"/>
                </a:solidFill>
                <a:effectLst/>
                <a:latin typeface="Helvetica"/>
                <a:ea typeface="Helvetica"/>
                <a:cs typeface="Helvetica"/>
              </a:rPr>
            </a:br>
            <a:r>
              <a:rPr lang="bg" sz="1800" b="0" i="0" strike="noStrike" cap="none" spc="0" baseline="0" dirty="0">
                <a:solidFill>
                  <a:srgbClr val="000000"/>
                </a:solidFill>
                <a:effectLst/>
                <a:latin typeface="Helvetica"/>
                <a:ea typeface="Helvetica"/>
                <a:cs typeface="Helvetica"/>
              </a:rPr>
              <a:t>но познаването на процеса е важно за всички, които работят с материали, съдържащи кристален диоксид.</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Мониторингът на прах е важна част от предпазването на здравето на служителите.</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От работниците може да се изисква да участват в процеса на наблюдение на праха.</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Работниците имат право да изискват и да имат достъп до резултатите от мониторинга на праха, които трябва да бъдат обяснени по време на обучението.</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за мониторинг на праха (лист със задачи 2.3.1)</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за мониторинг на праха в реално време </a:t>
            </a:r>
            <a:br>
              <a:rPr lang="en-IN" sz="1600" b="0" i="0" strike="noStrike" cap="none" spc="0" baseline="0" dirty="0">
                <a:solidFill>
                  <a:srgbClr val="000000"/>
                </a:solidFill>
                <a:effectLst/>
                <a:latin typeface="Helvetica"/>
                <a:ea typeface="Helvetica"/>
                <a:cs typeface="Helvetica"/>
                <a:hlinkClick r:id="rId3" history="0"/>
              </a:rPr>
            </a:br>
            <a:r>
              <a:rPr lang="bg" sz="1600" b="0" i="0" strike="noStrike" cap="none" spc="0" baseline="0" dirty="0">
                <a:solidFill>
                  <a:srgbClr val="000000"/>
                </a:solidFill>
                <a:effectLst/>
                <a:latin typeface="Helvetica"/>
                <a:ea typeface="Helvetica"/>
                <a:cs typeface="Helvetica"/>
                <a:hlinkClick r:id="rId3" history="0"/>
              </a:rPr>
              <a:t>(лист със задачи 2.3.2)</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4"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5" history="0"/>
              </a:rPr>
              <a:t>NEPSI ръководство за SMEs</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6"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51D622-960C-4009-81B8-9C4AF59929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62</TotalTime>
  <Words>1147</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74</cp:revision>
  <dcterms:created xsi:type="dcterms:W3CDTF">2020-06-24T14:35:04Z</dcterms:created>
  <dcterms:modified xsi:type="dcterms:W3CDTF">2024-11-13T11:41:11Z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