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6" r:id="rId9"/>
    <p:sldId id="261" r:id="rId10"/>
    <p:sldId id="275" r:id="rId11"/>
    <p:sldId id="260" r:id="rId12"/>
    <p:sldId id="263" r:id="rId13"/>
    <p:sldId id="274" r:id="rId14"/>
    <p:sldId id="268" r:id="rId15"/>
    <p:sldId id="264" r:id="rId16"/>
    <p:sldId id="266"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BC7F61-1F42-1144-8C86-A6CA9BE0A7F2}" v="2" dt="2020-12-09T20:09:22.7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49"/>
    <p:restoredTop sz="88844"/>
  </p:normalViewPr>
  <p:slideViewPr>
    <p:cSldViewPr snapToGrid="0" snapToObjects="1">
      <p:cViewPr varScale="1">
        <p:scale>
          <a:sx n="109" d="100"/>
          <a:sy n="109" d="100"/>
        </p:scale>
        <p:origin x="86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259060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pt" sz="1800" b="0" i="0" strike="noStrike" cap="none" spc="0" baseline="0">
                <a:solidFill>
                  <a:srgbClr val="000000"/>
                </a:solidFill>
                <a:effectLst/>
                <a:latin typeface="Calibri"/>
                <a:ea typeface="Calibri"/>
                <a:cs typeface="Calibri"/>
              </a:rPr>
              <a:t>A exposição excessiva à sílica cristalina respirável (RCS) pode conduzir a graves problemas de saúde para os trabalhadores a longo prazo. É por esta razão que é importante que todos os trabalhadores estejam cientes das boas práticas que limitam ou eliminam a exposição ao pó de sílica.</a:t>
            </a:r>
          </a:p>
          <a:p>
            <a:endParaRPr lang="en-US" sz="1200" b="0" i="0" u="none" strike="noStrike" kern="1200">
              <a:solidFill>
                <a:schemeClr val="tx1"/>
              </a:solidFill>
              <a:effectLst/>
              <a:latin typeface="+mn-lt"/>
              <a:ea typeface="+mn-ea"/>
              <a:cs typeface="+mn-cs"/>
            </a:endParaRPr>
          </a:p>
          <a:p>
            <a:r>
              <a:rPr lang="pt" sz="1200" b="0" i="0" strike="noStrike" cap="none" spc="0" baseline="0">
                <a:solidFill>
                  <a:srgbClr val="000000"/>
                </a:solidFill>
                <a:effectLst/>
                <a:latin typeface="Calibri"/>
                <a:ea typeface="Calibri"/>
                <a:cs typeface="Calibri"/>
              </a:rPr>
              <a:t>Esta formação fornece informação sobre o controlo de poeiras</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63212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4086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 sz="1200" b="0" i="0" strike="noStrike" cap="none" spc="0" baseline="0">
                <a:solidFill>
                  <a:srgbClr val="000000"/>
                </a:solidFill>
                <a:effectLst/>
                <a:latin typeface="Calibri"/>
                <a:ea typeface="Calibri"/>
                <a:cs typeface="Calibri"/>
              </a:rPr>
              <a:t>A monitorização estática também pode ser utilizada para fins de investigação, para identificar fontes específicas de pó transportadas pelo ar e RCS.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220557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293630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pt" sz="1000" b="0" i="0" strike="noStrike" cap="none" spc="0" baseline="0">
                <a:solidFill>
                  <a:srgbClr val="000000"/>
                </a:solidFill>
                <a:effectLst/>
                <a:latin typeface="Helvetica"/>
                <a:ea typeface="Helvetica"/>
                <a:cs typeface="Helvetica"/>
              </a:rPr>
              <a:t>Este pacote de formação foi desenvolvido como uma parte integrante do Guia de Boas Práticas da NEPSI - visite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59062415-84AB-E14B-9757-4F4426CFB088}"/>
              </a:ext>
            </a:extLst>
          </p:cNvPr>
          <p:cNvPicPr>
            <a:picLocks noChangeAspect="1"/>
          </p:cNvPicPr>
          <p:nvPr userDrawn="1"/>
        </p:nvPicPr>
        <p:blipFill>
          <a:blip r:embed="rId10"/>
          <a:stretch>
            <a:fillRect/>
          </a:stretch>
        </p:blipFill>
        <p:spPr>
          <a:xfrm>
            <a:off x="395111" y="286802"/>
            <a:ext cx="1000588" cy="630000"/>
          </a:xfrm>
          <a:prstGeom prst="rect">
            <a:avLst/>
          </a:prstGeom>
        </p:spPr>
      </p:pic>
      <p:sp>
        <p:nvSpPr>
          <p:cNvPr id="7" name="Text Placeholder 4">
            <a:extLst>
              <a:ext uri="{FF2B5EF4-FFF2-40B4-BE49-F238E27FC236}">
                <a16:creationId xmlns:a16="http://schemas.microsoft.com/office/drawing/2014/main" id="{E5DB3628-D6C7-BB40-A3D5-44E7A56B062F}"/>
              </a:ext>
            </a:extLst>
          </p:cNvPr>
          <p:cNvSpPr txBox="1"/>
          <p:nvPr userDrawn="1"/>
        </p:nvSpPr>
        <p:spPr>
          <a:xfrm>
            <a:off x="8647611" y="429114"/>
            <a:ext cx="3169739"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pt" sz="1400" b="1" i="0" strike="noStrike" cap="none" spc="0" baseline="0" dirty="0">
                <a:solidFill>
                  <a:srgbClr val="F6A317"/>
                </a:solidFill>
                <a:effectLst/>
                <a:latin typeface="Helvetica"/>
                <a:ea typeface="Helvetica"/>
                <a:cs typeface="Helvetica"/>
              </a:rPr>
              <a:t>FORMAÇÃO EM BOAS PRÁTICAS DE CONTROLO DE POEIRAS (PARA TRABALHADORES)</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6174198" cy="850900"/>
          </a:xfrm>
        </p:spPr>
        <p:txBody>
          <a:bodyPr anchor="t"/>
          <a:lstStyle/>
          <a:p>
            <a:r>
              <a:rPr lang="pt" sz="2800" b="1" i="0" strike="noStrike" cap="none" spc="0" baseline="0" dirty="0">
                <a:solidFill>
                  <a:srgbClr val="FFFFFF"/>
                </a:solidFill>
                <a:effectLst/>
                <a:latin typeface="Helvetica"/>
                <a:ea typeface="Helvetica"/>
                <a:cs typeface="Helvetica"/>
              </a:rPr>
              <a:t>FORMAÇÃO EM BOAS PRÁTICAS DE CONTROLO DE POEIRAS (PARA TRABALHADORES)</a:t>
            </a:r>
          </a:p>
          <a:p>
            <a:endParaRPr lang="en-US" sz="2800" dirty="0">
              <a:cs typeface="Helvetica"/>
            </a:endParaRP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5" name="Rectangle 4">
            <a:extLst>
              <a:ext uri="{FF2B5EF4-FFF2-40B4-BE49-F238E27FC236}">
                <a16:creationId xmlns:a16="http://schemas.microsoft.com/office/drawing/2014/main" id="{4F0B7549-1A6F-4540-9C49-4BC822ADA478}"/>
              </a:ext>
            </a:extLst>
          </p:cNvPr>
          <p:cNvSpPr/>
          <p:nvPr/>
        </p:nvSpPr>
        <p:spPr>
          <a:xfrm>
            <a:off x="7147560" y="228600"/>
            <a:ext cx="4648200" cy="853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2800" dirty="0"/>
              <a:t>PREÂMBULO (PARA O FORMADOR)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pt-BR" sz="1800" dirty="0">
                <a:latin typeface="Helvetica"/>
                <a:cs typeface="Helvetica"/>
              </a:rPr>
              <a:t>Como parte do programa de formação de implementação de Boas Práticas, a NEPSI tem vindo a desenvolver um conjunto de recursos educacionais.</a:t>
            </a:r>
          </a:p>
          <a:p>
            <a:pPr>
              <a:lnSpc>
                <a:spcPts val="2400"/>
              </a:lnSpc>
            </a:pPr>
            <a:r>
              <a:rPr lang="pt-BR" sz="1800" dirty="0">
                <a:latin typeface="Helvetica"/>
                <a:cs typeface="Helvetica"/>
              </a:rPr>
              <a:t>Cada pacote de formação, em PowerPoint, trata um tópico relevante para os trabalhadores de todas as indústrias que utilizam materiais que contêm sílica cristalina. Os pacotes fornecem informações acerca dos riscos da exposição ao pó relacionados a cada tópico, bem como, quais as boas práticas e medidas disponíveis para redução dos mesmos. O propósito desta formação é informar e educar os trabalhadores para os ajudar a utilizar as medidas de controlo eficazmente e reduzir a sua exposição à sílica cristalina respirável (RCS) no local de trabalho.</a:t>
            </a:r>
          </a:p>
          <a:p>
            <a:pPr>
              <a:lnSpc>
                <a:spcPts val="2400"/>
              </a:lnSpc>
            </a:pPr>
            <a:r>
              <a:rPr lang="pt-BR" sz="1800" dirty="0">
                <a:latin typeface="Helvetica"/>
                <a:cs typeface="Helvetica"/>
              </a:rPr>
              <a:t>Utilize o modelo em branco e respetivos espaços reservados para adicionar informação relevante a este pacote de formação conforme seja necessário.</a:t>
            </a:r>
          </a:p>
        </p:txBody>
      </p:sp>
    </p:spTree>
    <p:extLst>
      <p:ext uri="{BB962C8B-B14F-4D97-AF65-F5344CB8AC3E}">
        <p14:creationId xmlns:p14="http://schemas.microsoft.com/office/powerpoint/2010/main" val="359098523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POR FAVOR, TOME 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pt" sz="1800" b="0" i="0" strike="noStrike" cap="none" spc="0" baseline="0" dirty="0">
                <a:solidFill>
                  <a:srgbClr val="000000"/>
                </a:solidFill>
                <a:effectLst/>
                <a:latin typeface="Helvetica"/>
                <a:ea typeface="Helvetica"/>
                <a:cs typeface="Helvetica"/>
              </a:rPr>
              <a:t>A informação de formação contida neste PowerPoint é de natureza consultiva e informativa. Não constitui uma norma ou regulamento, e não cria novas obrigações legais nem altera as obrigações existentes definidas pela legislação e política de saúde.</a:t>
            </a:r>
          </a:p>
        </p:txBody>
      </p:sp>
    </p:spTree>
    <p:extLst>
      <p:ext uri="{BB962C8B-B14F-4D97-AF65-F5344CB8AC3E}">
        <p14:creationId xmlns:p14="http://schemas.microsoft.com/office/powerpoint/2010/main" val="257868136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INTRODUÇÃO</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pt" sz="1800" b="1" i="0" strike="noStrike" cap="none" spc="0" baseline="0" dirty="0">
                <a:solidFill>
                  <a:srgbClr val="000000"/>
                </a:solidFill>
                <a:effectLst/>
                <a:latin typeface="Helvetica"/>
                <a:ea typeface="Helvetica"/>
                <a:cs typeface="Helvetica"/>
              </a:rPr>
              <a:t>Aprender a proteger-se contra os riscos profissionais relacionados com o trabalho é uma prioridade.</a:t>
            </a:r>
            <a:endParaRPr lang="en-US" sz="1800" b="1" dirty="0"/>
          </a:p>
          <a:p>
            <a:pPr>
              <a:lnSpc>
                <a:spcPts val="2400"/>
              </a:lnSpc>
            </a:pPr>
            <a:r>
              <a:rPr lang="pt" sz="1800" b="0" i="0" strike="noStrike" cap="none" spc="0" baseline="0" dirty="0">
                <a:solidFill>
                  <a:srgbClr val="000000"/>
                </a:solidFill>
                <a:effectLst/>
                <a:latin typeface="Helvetica"/>
                <a:ea typeface="Helvetica"/>
                <a:cs typeface="Helvetica"/>
              </a:rPr>
              <a:t>Nesta formação de PowerPoint aprenderá sobre:</a:t>
            </a:r>
          </a:p>
          <a:p>
            <a:pPr marL="285750" indent="-28575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Como a monitorização de poeiras é utilizada para orientar a prevenção e controlo da RCS</a:t>
            </a:r>
          </a:p>
          <a:p>
            <a:pPr marL="285750" indent="-28575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Tipos de monitorização</a:t>
            </a:r>
          </a:p>
          <a:p>
            <a:pPr marL="285750" indent="-28575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Os benefícios da monitorização de poeiras </a:t>
            </a:r>
          </a:p>
          <a:p>
            <a:pPr marL="285750" indent="-285750">
              <a:lnSpc>
                <a:spcPts val="2400"/>
              </a:lnSpc>
              <a:buFont typeface="Arial" panose="020B0604020202020204" pitchFamily="34" charset="0"/>
              <a:buChar char="•"/>
            </a:pPr>
            <a:endParaRPr lang="en-US" sz="1800" dirty="0"/>
          </a:p>
        </p:txBody>
      </p:sp>
      <p:grpSp>
        <p:nvGrpSpPr>
          <p:cNvPr id="7" name="Group 6">
            <a:extLst>
              <a:ext uri="{FF2B5EF4-FFF2-40B4-BE49-F238E27FC236}">
                <a16:creationId xmlns:a16="http://schemas.microsoft.com/office/drawing/2014/main" id="{DEE8877B-37EB-46A1-AC95-5335EC349856}"/>
              </a:ext>
            </a:extLst>
          </p:cNvPr>
          <p:cNvGrpSpPr/>
          <p:nvPr/>
        </p:nvGrpSpPr>
        <p:grpSpPr>
          <a:xfrm>
            <a:off x="6880857" y="1745676"/>
            <a:ext cx="4533899" cy="4404143"/>
            <a:chOff x="539750" y="1341438"/>
            <a:chExt cx="2728574" cy="2735634"/>
          </a:xfrm>
        </p:grpSpPr>
        <p:pic>
          <p:nvPicPr>
            <p:cNvPr id="8" name="Picture 1">
              <a:extLst>
                <a:ext uri="{FF2B5EF4-FFF2-40B4-BE49-F238E27FC236}">
                  <a16:creationId xmlns:a16="http://schemas.microsoft.com/office/drawing/2014/main" id="{1F61B543-A004-41E3-A1C6-0366F15AB70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539750" y="1341438"/>
              <a:ext cx="2728574" cy="273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9">
              <a:extLst>
                <a:ext uri="{FF2B5EF4-FFF2-40B4-BE49-F238E27FC236}">
                  <a16:creationId xmlns:a16="http://schemas.microsoft.com/office/drawing/2014/main" id="{D86AECDD-6D84-449A-9DD0-F7C5F20F1AF5}"/>
                </a:ext>
              </a:extLst>
            </p:cNvPr>
            <p:cNvSpPr/>
            <p:nvPr/>
          </p:nvSpPr>
          <p:spPr>
            <a:xfrm>
              <a:off x="1043608" y="1700808"/>
              <a:ext cx="648072" cy="648072"/>
            </a:xfrm>
            <a:prstGeom prst="ellipse">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540103" cy="850900"/>
          </a:xfrm>
        </p:spPr>
        <p:txBody>
          <a:bodyPr/>
          <a:lstStyle/>
          <a:p>
            <a:pPr>
              <a:lnSpc>
                <a:spcPct val="100000"/>
              </a:lnSpc>
            </a:pPr>
            <a:r>
              <a:rPr lang="pt" sz="2800" b="1" i="0" strike="noStrike" cap="none" spc="0" baseline="0" dirty="0">
                <a:solidFill>
                  <a:srgbClr val="F6A317"/>
                </a:solidFill>
                <a:effectLst/>
                <a:latin typeface="Helvetica"/>
                <a:ea typeface="Helvetica"/>
                <a:cs typeface="Helvetica"/>
              </a:rPr>
              <a:t>TÉCNICAS DE CONTROLO DE POEIRAS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2719864"/>
            <a:ext cx="4618344" cy="3682369"/>
          </a:xfrm>
        </p:spPr>
        <p:txBody>
          <a:bodyPr/>
          <a:lstStyle/>
          <a:p>
            <a:pPr>
              <a:lnSpc>
                <a:spcPts val="2400"/>
              </a:lnSpc>
            </a:pPr>
            <a:r>
              <a:rPr lang="pt" sz="1800" b="0" i="0" strike="noStrike" cap="none" spc="0" baseline="0" dirty="0">
                <a:solidFill>
                  <a:srgbClr val="000000"/>
                </a:solidFill>
                <a:effectLst/>
                <a:latin typeface="Helvetica"/>
                <a:ea typeface="Helvetica"/>
                <a:cs typeface="Helvetica"/>
              </a:rPr>
              <a:t>Como lembrete, estas são as cinco principais técnicas de controlo de poeiras. Embora não estejam diretamente relacionados com a monitorização, merecem ser lembradas sempre! </a:t>
            </a:r>
          </a:p>
          <a:p>
            <a:pPr>
              <a:lnSpc>
                <a:spcPts val="2400"/>
              </a:lnSpc>
            </a:pPr>
            <a:r>
              <a:rPr lang="pt" sz="1800" b="0" i="0" strike="noStrike" cap="none" spc="0" baseline="0" dirty="0">
                <a:solidFill>
                  <a:srgbClr val="000000"/>
                </a:solidFill>
                <a:effectLst/>
                <a:latin typeface="Helvetica"/>
                <a:ea typeface="Helvetica"/>
                <a:cs typeface="Helvetica"/>
              </a:rPr>
              <a:t>Os resultados da monitorização da exposição ao pó ajudam a avaliar a eficácia das medidas de controlo do poeiras existentes e ajudam a identificar situações em que poderão ser necessários controlos adicionais.</a:t>
            </a:r>
          </a:p>
          <a:p>
            <a:pPr>
              <a:lnSpc>
                <a:spcPts val="2400"/>
              </a:lnSpc>
            </a:pPr>
            <a:endParaRPr lang="en-US" sz="2000" dirty="0"/>
          </a:p>
        </p:txBody>
      </p:sp>
      <p:pic>
        <p:nvPicPr>
          <p:cNvPr id="22" name="Picture 21" descr="A screenshot of a cell phone&#10;&#10;Description automatically generated">
            <a:extLst>
              <a:ext uri="{FF2B5EF4-FFF2-40B4-BE49-F238E27FC236}">
                <a16:creationId xmlns:a16="http://schemas.microsoft.com/office/drawing/2014/main" id="{E3950802-B7B2-2B40-B033-C39F41B72FD3}"/>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B897E846-3852-C846-8EA8-DEEBD8A755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DC2BBABC-9C06-724C-AD18-BCDC95872DE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BF5276-96EE-D74B-9601-1C5A3EE5397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FF709CC-28AB-DF4E-AEAF-203F4E519D22}"/>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58F8DC0-C324-4449-9EDA-C7EDCC3381BD}"/>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BOA HIGIENIZAÇÃO / GESTÃO DOMÉSTICA</a:t>
            </a:r>
          </a:p>
          <a:p>
            <a:r>
              <a:rPr lang="pt" sz="1200" b="0" i="0" strike="noStrike" cap="none" spc="0" baseline="0">
                <a:solidFill>
                  <a:srgbClr val="000000"/>
                </a:solidFill>
                <a:effectLst/>
                <a:latin typeface="Calibri"/>
                <a:ea typeface="Calibri"/>
                <a:cs typeface="Calibri"/>
              </a:rPr>
              <a:t>Lavar a roupa do trabalho e aspirar o pó produzido pelos processos impede a acumulação de pó com o tempo - um espaço de trabalho limpo é um espaço seguro</a:t>
            </a:r>
          </a:p>
          <a:p>
            <a:endParaRPr lang="en-US"/>
          </a:p>
        </p:txBody>
      </p:sp>
      <p:sp>
        <p:nvSpPr>
          <p:cNvPr id="28" name="TextBox 27">
            <a:extLst>
              <a:ext uri="{FF2B5EF4-FFF2-40B4-BE49-F238E27FC236}">
                <a16:creationId xmlns:a16="http://schemas.microsoft.com/office/drawing/2014/main" id="{51A9431F-849F-F742-976B-7364CCC58A46}"/>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FECHADO</a:t>
            </a:r>
          </a:p>
          <a:p>
            <a:pPr>
              <a:spcAft>
                <a:spcPts val="300"/>
              </a:spcAft>
            </a:pPr>
            <a:r>
              <a:rPr lang="pt" sz="1200" b="0" i="0" strike="noStrike" cap="none" spc="0" baseline="0">
                <a:solidFill>
                  <a:srgbClr val="000000"/>
                </a:solidFill>
                <a:effectLst/>
                <a:latin typeface="Calibri"/>
                <a:ea typeface="Calibri"/>
                <a:cs typeface="Calibri"/>
              </a:rPr>
              <a:t>Realizar processos de produção de RCS num sistema fechado previne a exposição ao pó na sua origem</a:t>
            </a:r>
          </a:p>
          <a:p>
            <a:pPr>
              <a:spcAft>
                <a:spcPts val="300"/>
              </a:spcAft>
            </a:pPr>
            <a:endParaRPr lang="en-US"/>
          </a:p>
        </p:txBody>
      </p:sp>
      <p:sp>
        <p:nvSpPr>
          <p:cNvPr id="29" name="TextBox 28">
            <a:extLst>
              <a:ext uri="{FF2B5EF4-FFF2-40B4-BE49-F238E27FC236}">
                <a16:creationId xmlns:a16="http://schemas.microsoft.com/office/drawing/2014/main" id="{E081676B-5423-D548-A5C2-2F5B2064A0C3}"/>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EXTRAÇÃO / VENTILAÇÃO</a:t>
            </a:r>
          </a:p>
          <a:p>
            <a:pPr>
              <a:spcAft>
                <a:spcPts val="300"/>
              </a:spcAft>
            </a:pPr>
            <a:r>
              <a:rPr lang="pt" sz="1200" b="0" i="0" strike="noStrike" cap="none" spc="0" baseline="0">
                <a:solidFill>
                  <a:srgbClr val="000000"/>
                </a:solidFill>
                <a:effectLst/>
                <a:latin typeface="Calibri"/>
                <a:ea typeface="Calibri"/>
                <a:cs typeface="Calibri"/>
              </a:rPr>
              <a:t>Captura a RCS na fonte, antes de ficarmos expostos a esta, além disso, é feita a substituição do ar contaminado por ar limpo.</a:t>
            </a:r>
          </a:p>
          <a:p>
            <a:endParaRPr lang="en-US"/>
          </a:p>
        </p:txBody>
      </p:sp>
      <p:sp>
        <p:nvSpPr>
          <p:cNvPr id="30" name="TextBox 29">
            <a:extLst>
              <a:ext uri="{FF2B5EF4-FFF2-40B4-BE49-F238E27FC236}">
                <a16:creationId xmlns:a16="http://schemas.microsoft.com/office/drawing/2014/main" id="{46D0EAA5-7D92-9F4D-9880-9EBE491AC8B0}"/>
              </a:ext>
            </a:extLst>
          </p:cNvPr>
          <p:cNvSpPr txBox="1"/>
          <p:nvPr/>
        </p:nvSpPr>
        <p:spPr>
          <a:xfrm>
            <a:off x="9787266" y="3131928"/>
            <a:ext cx="2134062" cy="1823001"/>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EQUIPAMENTO DE PROTEÇÃO</a:t>
            </a:r>
          </a:p>
          <a:p>
            <a:r>
              <a:rPr lang="pt" sz="1200" b="0" i="0" strike="noStrike" cap="none" spc="0" baseline="0">
                <a:solidFill>
                  <a:srgbClr val="000000"/>
                </a:solidFill>
                <a:effectLst/>
                <a:latin typeface="Calibri"/>
                <a:ea typeface="Calibri"/>
                <a:cs typeface="Calibri"/>
              </a:rPr>
              <a:t>EPI (por exemplo, máscaras) protegem os trabalhadores da poeira quando todas a outras medidas de controlo se tornam insuficientes ao controlo dos riscos de exposição</a:t>
            </a:r>
          </a:p>
          <a:p>
            <a:endParaRPr lang="en-US"/>
          </a:p>
        </p:txBody>
      </p:sp>
      <p:sp>
        <p:nvSpPr>
          <p:cNvPr id="31" name="TextBox 30">
            <a:extLst>
              <a:ext uri="{FF2B5EF4-FFF2-40B4-BE49-F238E27FC236}">
                <a16:creationId xmlns:a16="http://schemas.microsoft.com/office/drawing/2014/main" id="{883CFF62-07DE-6645-87FC-2CCE75FB13DB}"/>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ÁGUA</a:t>
            </a:r>
          </a:p>
          <a:p>
            <a:pPr>
              <a:spcAft>
                <a:spcPts val="300"/>
              </a:spcAft>
            </a:pPr>
            <a:r>
              <a:rPr lang="pt" sz="1200" b="0" i="0" strike="noStrike" cap="none" spc="0" baseline="0">
                <a:solidFill>
                  <a:srgbClr val="000000"/>
                </a:solidFill>
                <a:effectLst/>
                <a:latin typeface="Calibri"/>
                <a:ea typeface="Calibri"/>
                <a:cs typeface="Calibri"/>
              </a:rPr>
              <a:t>Manter os processos humedecidos evita que o pó seja transportado pelo ar, dado que, as partículas são capturadas através da água</a:t>
            </a:r>
          </a:p>
          <a:p>
            <a:pPr>
              <a:spcAft>
                <a:spcPts val="300"/>
              </a:spcAft>
            </a:pPr>
            <a:endParaRPr lang="en-US"/>
          </a:p>
        </p:txBody>
      </p:sp>
    </p:spTree>
    <p:extLst>
      <p:ext uri="{BB962C8B-B14F-4D97-AF65-F5344CB8AC3E}">
        <p14:creationId xmlns:p14="http://schemas.microsoft.com/office/powerpoint/2010/main" val="196252551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5683517" cy="850900"/>
          </a:xfrm>
        </p:spPr>
        <p:txBody>
          <a:bodyPr anchor="t"/>
          <a:lstStyle/>
          <a:p>
            <a:pPr>
              <a:lnSpc>
                <a:spcPct val="100000"/>
              </a:lnSpc>
            </a:pPr>
            <a:r>
              <a:rPr lang="pt" sz="2800" b="1" i="0" strike="noStrike" cap="none" spc="0" baseline="0" dirty="0">
                <a:solidFill>
                  <a:srgbClr val="F6A317"/>
                </a:solidFill>
                <a:effectLst/>
                <a:latin typeface="Helvetica"/>
                <a:ea typeface="Helvetica"/>
                <a:cs typeface="Helvetica"/>
              </a:rPr>
              <a:t>COMO A MONITORIZAÇÃO DE POEIRAS É UTILIZADA PARA REDUZIR A EXPOSIÇÃO À RCS</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3177915"/>
            <a:ext cx="5453624" cy="3090153"/>
          </a:xfrm>
        </p:spPr>
        <p:txBody>
          <a:bodyPr/>
          <a:lstStyle/>
          <a:p>
            <a:pPr>
              <a:lnSpc>
                <a:spcPts val="2400"/>
              </a:lnSpc>
            </a:pPr>
            <a:r>
              <a:rPr lang="pt" sz="1800" b="0" i="0" strike="noStrike" cap="none" spc="0" baseline="0" dirty="0">
                <a:solidFill>
                  <a:srgbClr val="000000"/>
                </a:solidFill>
                <a:effectLst/>
                <a:latin typeface="Helvetica"/>
                <a:ea typeface="Helvetica"/>
                <a:cs typeface="Helvetica"/>
              </a:rPr>
              <a:t>As indústrias e empresas que trabalham com materiais contendo sílica cristalina são obrigadas a verificar rotineiramente os níveis de exposição ao pó no local de trabalho. </a:t>
            </a:r>
          </a:p>
          <a:p>
            <a:pPr>
              <a:lnSpc>
                <a:spcPts val="2400"/>
              </a:lnSpc>
            </a:pPr>
            <a:r>
              <a:rPr lang="pt" sz="1800" b="0" i="0" strike="noStrike" cap="none" spc="0" baseline="0" dirty="0">
                <a:solidFill>
                  <a:srgbClr val="000000"/>
                </a:solidFill>
                <a:effectLst/>
                <a:latin typeface="Helvetica"/>
                <a:ea typeface="Helvetica"/>
                <a:cs typeface="Helvetica"/>
              </a:rPr>
              <a:t>A monitorização de poeiras é o processo utilizado para recolher dados sobre a qualidade do ar e determinar a quantidade de partículas de pó presentes no ar do ambiente no local de trabalho.</a:t>
            </a:r>
          </a:p>
        </p:txBody>
      </p:sp>
      <p:pic>
        <p:nvPicPr>
          <p:cNvPr id="7" name="Picture 6">
            <a:extLst>
              <a:ext uri="{FF2B5EF4-FFF2-40B4-BE49-F238E27FC236}">
                <a16:creationId xmlns:a16="http://schemas.microsoft.com/office/drawing/2014/main" id="{3219D6CF-8905-4622-841F-418D40A6F098}"/>
              </a:ext>
            </a:extLst>
          </p:cNvPr>
          <p:cNvPicPr>
            <a:picLocks noChangeAspect="1"/>
          </p:cNvPicPr>
          <p:nvPr/>
        </p:nvPicPr>
        <p:blipFill>
          <a:blip r:embed="rId3"/>
          <a:srcRect/>
          <a:stretch/>
        </p:blipFill>
        <p:spPr>
          <a:xfrm>
            <a:off x="7241611" y="1564895"/>
            <a:ext cx="4094333" cy="4970414"/>
          </a:xfrm>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3" y="1640901"/>
            <a:ext cx="8681549" cy="850900"/>
          </a:xfrm>
        </p:spPr>
        <p:txBody>
          <a:bodyPr/>
          <a:lstStyle/>
          <a:p>
            <a:r>
              <a:rPr lang="pt" sz="2800" b="1" i="0" strike="noStrike" cap="none" spc="0" baseline="0" dirty="0">
                <a:solidFill>
                  <a:srgbClr val="F6A317"/>
                </a:solidFill>
                <a:effectLst/>
                <a:latin typeface="Helvetica"/>
                <a:ea typeface="Helvetica"/>
                <a:cs typeface="Helvetica"/>
              </a:rPr>
              <a:t>BENEFÍCIOS DA MONITORIZAÇÃO DE POEIRAS</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62676"/>
            <a:ext cx="11018517" cy="3682369"/>
          </a:xfrm>
        </p:spPr>
        <p:txBody>
          <a:bodyPr/>
          <a:lstStyle/>
          <a:p>
            <a:pPr>
              <a:lnSpc>
                <a:spcPts val="2400"/>
              </a:lnSpc>
              <a:spcAft>
                <a:spcPts val="1000"/>
              </a:spcAft>
            </a:pPr>
            <a:r>
              <a:rPr lang="pt" sz="1800" b="0" i="0" strike="noStrike" cap="none" spc="0" baseline="0" dirty="0">
                <a:solidFill>
                  <a:srgbClr val="000000"/>
                </a:solidFill>
                <a:effectLst/>
                <a:latin typeface="Helvetica"/>
                <a:ea typeface="Helvetica"/>
                <a:cs typeface="Helvetica"/>
              </a:rPr>
              <a:t>A monitorização das poeiras permite às empresas:</a:t>
            </a:r>
          </a:p>
          <a:p>
            <a:pPr marL="342900" indent="-342900">
              <a:lnSpc>
                <a:spcPts val="2400"/>
              </a:lnSpc>
              <a:spcBef>
                <a:spcPct val="0"/>
              </a:spcBef>
              <a:spcAft>
                <a:spcPts val="200"/>
              </a:spcAft>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Avaliar o nível de risco profissional para os trabalhadores e dar-lhes garantias. </a:t>
            </a:r>
          </a:p>
          <a:p>
            <a:pPr marL="342900" indent="-342900">
              <a:lnSpc>
                <a:spcPts val="2400"/>
              </a:lnSpc>
              <a:spcBef>
                <a:spcPct val="0"/>
              </a:spcBef>
              <a:spcAft>
                <a:spcPts val="200"/>
              </a:spcAft>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Verificar se os níveis de pó estão dentro dos limites nacionais da exposição profissional.</a:t>
            </a:r>
          </a:p>
          <a:p>
            <a:pPr marL="342900" indent="-342900">
              <a:lnSpc>
                <a:spcPts val="2400"/>
              </a:lnSpc>
              <a:spcBef>
                <a:spcPct val="0"/>
              </a:spcBef>
              <a:spcAft>
                <a:spcPts val="200"/>
              </a:spcAft>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Ter uma visão completa dos níveis de exposição nas suas instalações (para trabalhadores com elevada e baixa exposição).</a:t>
            </a:r>
          </a:p>
          <a:p>
            <a:pPr marL="342900" indent="-342900">
              <a:lnSpc>
                <a:spcPts val="2400"/>
              </a:lnSpc>
              <a:spcBef>
                <a:spcPct val="0"/>
              </a:spcBef>
              <a:spcAft>
                <a:spcPts val="200"/>
              </a:spcAft>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Identificar situações que exijam investigação adicional ou implementação de medidas de controlo adicionais para reduzir a exposição.</a:t>
            </a:r>
          </a:p>
          <a:p>
            <a:pPr marL="342900" indent="-342900">
              <a:lnSpc>
                <a:spcPts val="2400"/>
              </a:lnSpc>
              <a:spcBef>
                <a:spcPct val="0"/>
              </a:spcBef>
              <a:spcAft>
                <a:spcPts val="200"/>
              </a:spcAft>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Monitorizar os resultados/eficácia das medidas de controlo de poeiras implementadas.</a:t>
            </a:r>
          </a:p>
          <a:p>
            <a:pPr marL="342900" indent="-342900">
              <a:lnSpc>
                <a:spcPts val="2400"/>
              </a:lnSpc>
              <a:spcBef>
                <a:spcPct val="0"/>
              </a:spcBef>
              <a:spcAft>
                <a:spcPts val="200"/>
              </a:spcAft>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Documentar a sua conformidade com os requisitos regulamentares (DEL).</a:t>
            </a:r>
          </a:p>
        </p:txBody>
      </p:sp>
    </p:spTree>
    <p:extLst>
      <p:ext uri="{BB962C8B-B14F-4D97-AF65-F5344CB8AC3E}">
        <p14:creationId xmlns:p14="http://schemas.microsoft.com/office/powerpoint/2010/main" val="4130474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8201864" cy="850900"/>
          </a:xfrm>
        </p:spPr>
        <p:txBody>
          <a:bodyPr/>
          <a:lstStyle/>
          <a:p>
            <a:r>
              <a:rPr lang="pt" sz="2800" b="1" i="0" strike="noStrike" cap="none" spc="0" baseline="0" dirty="0">
                <a:solidFill>
                  <a:srgbClr val="F6A317"/>
                </a:solidFill>
                <a:effectLst/>
                <a:latin typeface="Helvetica"/>
                <a:ea typeface="Helvetica"/>
                <a:cs typeface="Helvetica"/>
              </a:rPr>
              <a:t>TIPOS DE MONITORIZAÇÃO</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219801"/>
            <a:ext cx="11214731" cy="3682369"/>
          </a:xfrm>
        </p:spPr>
        <p:txBody>
          <a:bodyPr anchor="t"/>
          <a:lstStyle/>
          <a:p>
            <a:pPr>
              <a:lnSpc>
                <a:spcPts val="2400"/>
              </a:lnSpc>
              <a:spcAft>
                <a:spcPts val="1000"/>
              </a:spcAft>
            </a:pPr>
            <a:r>
              <a:rPr lang="pt" sz="1800" b="0" i="0" strike="noStrike" cap="none" spc="0" baseline="0" dirty="0">
                <a:solidFill>
                  <a:srgbClr val="000000"/>
                </a:solidFill>
                <a:effectLst/>
                <a:latin typeface="Helvetica"/>
                <a:ea typeface="Helvetica"/>
                <a:cs typeface="Helvetica"/>
              </a:rPr>
              <a:t>Existem dois tipos de controlo de poeiras que podem ser utilizados em combinação ou individualmente:</a:t>
            </a:r>
          </a:p>
          <a:p>
            <a:pPr>
              <a:lnSpc>
                <a:spcPts val="2400"/>
              </a:lnSpc>
            </a:pPr>
            <a:r>
              <a:rPr lang="pt" sz="1800" b="1" i="0" strike="noStrike" cap="none" spc="0" baseline="0" dirty="0">
                <a:solidFill>
                  <a:srgbClr val="000000"/>
                </a:solidFill>
                <a:effectLst/>
                <a:latin typeface="Helvetica"/>
                <a:ea typeface="Helvetica"/>
                <a:cs typeface="Helvetica"/>
              </a:rPr>
              <a:t>Monitorização pessoal</a:t>
            </a:r>
          </a:p>
          <a:p>
            <a:pPr marL="342900" indent="-342900">
              <a:lnSpc>
                <a:spcPts val="2400"/>
              </a:lnSpc>
              <a:spcAft>
                <a:spcPts val="1000"/>
              </a:spcAft>
              <a:buFont typeface="Arial"/>
              <a:buChar char="•"/>
            </a:pPr>
            <a:r>
              <a:rPr lang="pt" sz="1800" b="0" i="0" strike="noStrike" cap="none" spc="0" baseline="0" dirty="0">
                <a:solidFill>
                  <a:srgbClr val="000000"/>
                </a:solidFill>
                <a:effectLst/>
                <a:latin typeface="Helvetica"/>
                <a:ea typeface="Helvetica"/>
                <a:cs typeface="Helvetica"/>
              </a:rPr>
              <a:t>Este método exige que os trabalhadores utilizem equipamento de monitorização (para recolher amostras do ar dentro da zona de respiração dos trabalhadores) habitualmente durante um turno de trabalho normal.</a:t>
            </a:r>
          </a:p>
          <a:p>
            <a:pPr>
              <a:lnSpc>
                <a:spcPts val="2400"/>
              </a:lnSpc>
            </a:pPr>
            <a:r>
              <a:rPr lang="pt" sz="1800" b="1" i="0" strike="noStrike" cap="none" spc="0" baseline="0" dirty="0">
                <a:solidFill>
                  <a:srgbClr val="000000"/>
                </a:solidFill>
                <a:effectLst/>
                <a:latin typeface="Helvetica"/>
                <a:ea typeface="Helvetica"/>
                <a:cs typeface="Helvetica"/>
              </a:rPr>
              <a:t>Monitorização estática</a:t>
            </a:r>
          </a:p>
          <a:p>
            <a:pPr marL="342900" indent="-342900">
              <a:lnSpc>
                <a:spcPts val="2400"/>
              </a:lnSpc>
              <a:buFont typeface="Arial"/>
              <a:buChar char="•"/>
            </a:pPr>
            <a:r>
              <a:rPr lang="pt" sz="1800" b="0" i="0" strike="noStrike" cap="none" spc="0" baseline="0" dirty="0">
                <a:solidFill>
                  <a:srgbClr val="000000"/>
                </a:solidFill>
                <a:effectLst/>
                <a:latin typeface="Helvetica"/>
                <a:ea typeface="Helvetica"/>
                <a:cs typeface="Helvetica"/>
              </a:rPr>
              <a:t>Este método é utilizado para determinar a qualidade do ar nas fontes de emissões em espaços onde o pó em suspensão no ar constitui uma preocupação. O processo de amostragem deve abranger o horário normal de trabalho dos empregados. </a:t>
            </a:r>
          </a:p>
          <a:p>
            <a:pPr>
              <a:lnSpc>
                <a:spcPts val="2400"/>
              </a:lnSpc>
            </a:pPr>
            <a:endParaRPr lang="en-US" sz="1800" dirty="0"/>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815644" cy="850900"/>
          </a:xfrm>
        </p:spPr>
        <p:txBody>
          <a:bodyPr/>
          <a:lstStyle/>
          <a:p>
            <a:pPr>
              <a:lnSpc>
                <a:spcPct val="100000"/>
              </a:lnSpc>
            </a:pPr>
            <a:r>
              <a:rPr lang="pt" sz="2400" b="1" i="0" strike="noStrike" cap="none" spc="0" baseline="0" dirty="0">
                <a:solidFill>
                  <a:srgbClr val="F6A317"/>
                </a:solidFill>
                <a:effectLst/>
                <a:latin typeface="Helvetica"/>
                <a:ea typeface="Helvetica"/>
                <a:cs typeface="Helvetica"/>
              </a:rPr>
              <a:t>COMO A MONITORIZAÇÃO PESSOAL PODE TER IMPACTO SOBRE SI</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4" y="2653259"/>
            <a:ext cx="5668526" cy="3589014"/>
          </a:xfrm>
        </p:spPr>
        <p:txBody>
          <a:bodyPr/>
          <a:lstStyle/>
          <a:p>
            <a:pPr>
              <a:lnSpc>
                <a:spcPts val="2400"/>
              </a:lnSpc>
            </a:pPr>
            <a:r>
              <a:rPr lang="pt" sz="1800" b="0" i="0" strike="noStrike" cap="none" spc="0" baseline="0" dirty="0">
                <a:solidFill>
                  <a:srgbClr val="000000"/>
                </a:solidFill>
                <a:effectLst/>
                <a:latin typeface="Helvetica"/>
                <a:ea typeface="Helvetica"/>
                <a:cs typeface="Helvetica"/>
              </a:rPr>
              <a:t>O controlo do pó é da responsabilidade do empregador, mas pode ser exigido aos trabalhadores que participem no processo. Nestes casos:</a:t>
            </a:r>
          </a:p>
          <a:p>
            <a:pPr marL="342900" indent="-34290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Utilize o equipamento, sempre que lhe seja possível, durante a maior parte do seu turno de trabalho</a:t>
            </a:r>
          </a:p>
          <a:p>
            <a:pPr marL="342900" indent="-34290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Não interfira com a monitorização do equipamento</a:t>
            </a:r>
          </a:p>
          <a:p>
            <a:pPr marL="342900" indent="-34290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Tome nota das atividades e eventos mais poeirentos durante o turno (por exemplo, avarias, derramamentos)</a:t>
            </a:r>
          </a:p>
          <a:p>
            <a:pPr marL="342900" indent="-342900">
              <a:lnSpc>
                <a:spcPts val="2400"/>
              </a:lnSpc>
              <a:buFont typeface="Arial" panose="020B0604020202020204" pitchFamily="34" charset="0"/>
              <a:buChar char="•"/>
            </a:pPr>
            <a:endParaRPr lang="en-US" sz="1800" dirty="0"/>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nvPr>
        </p:nvPicPr>
        <p:blipFill>
          <a:blip r:embed="rId3"/>
          <a:srcRect l="10814" r="10814"/>
          <a:stretch>
            <a:fillRect/>
          </a:stretch>
        </p:blipFill>
        <p:spPr>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pt" sz="2800" b="1" i="0" strike="noStrike" cap="none" spc="0" baseline="0" dirty="0">
                <a:solidFill>
                  <a:srgbClr val="F6A317"/>
                </a:solidFill>
                <a:effectLst/>
                <a:latin typeface="Helvetica"/>
                <a:ea typeface="Helvetica"/>
                <a:cs typeface="Helvetica"/>
              </a:rPr>
              <a:t>MONITORIZAÇÃO DOS RESULTADOS DAS POEIRAS</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3" y="2843213"/>
            <a:ext cx="5453624" cy="3201832"/>
          </a:xfrm>
        </p:spPr>
        <p:txBody>
          <a:bodyPr anchor="t"/>
          <a:lstStyle/>
          <a:p>
            <a:pPr marL="342900" indent="-342900">
              <a:lnSpc>
                <a:spcPts val="2400"/>
              </a:lnSpc>
              <a:buFont typeface="Arial"/>
              <a:buChar char="•"/>
            </a:pPr>
            <a:r>
              <a:rPr lang="pt" sz="1800" b="0" i="0" strike="noStrike" cap="none" spc="0" baseline="0" dirty="0">
                <a:solidFill>
                  <a:srgbClr val="000000"/>
                </a:solidFill>
                <a:effectLst/>
                <a:latin typeface="Helvetica"/>
                <a:ea typeface="Helvetica"/>
                <a:cs typeface="Helvetica"/>
              </a:rPr>
              <a:t>Os trabalhadores têm o direito de solicitar os seus resultados de controlo de poeiras.</a:t>
            </a:r>
          </a:p>
          <a:p>
            <a:pPr marL="342900" indent="-342900">
              <a:lnSpc>
                <a:spcPts val="2400"/>
              </a:lnSpc>
              <a:buFont typeface="Arial"/>
              <a:buChar char="•"/>
            </a:pPr>
            <a:r>
              <a:rPr lang="pt" sz="1800" b="0" i="0" strike="noStrike" cap="none" spc="0" baseline="0" dirty="0">
                <a:solidFill>
                  <a:srgbClr val="000000"/>
                </a:solidFill>
                <a:effectLst/>
                <a:latin typeface="Helvetica"/>
                <a:ea typeface="Helvetica"/>
                <a:cs typeface="Helvetica"/>
              </a:rPr>
              <a:t>Os empregadores devem fornecer informações sobre os resultados do controlo de poeiras durante as sessões de formação.</a:t>
            </a:r>
          </a:p>
          <a:p>
            <a:pPr marL="342900" indent="-342900">
              <a:lnSpc>
                <a:spcPts val="2400"/>
              </a:lnSpc>
              <a:buFont typeface="Arial"/>
              <a:buChar char="•"/>
            </a:pPr>
            <a:r>
              <a:rPr lang="pt" sz="1800" b="0" i="0" strike="noStrike" cap="none" spc="0" baseline="0" dirty="0">
                <a:solidFill>
                  <a:srgbClr val="000000"/>
                </a:solidFill>
                <a:effectLst/>
                <a:latin typeface="Helvetica"/>
                <a:ea typeface="Helvetica"/>
                <a:cs typeface="Helvetica"/>
              </a:rPr>
              <a:t>Estar consciente dos riscos de exposição ao pó permite aos trabalhadores tomarem medidas de controlo eficazes.</a:t>
            </a:r>
          </a:p>
        </p:txBody>
      </p:sp>
      <p:pic>
        <p:nvPicPr>
          <p:cNvPr id="6" name="Picture Placeholder 5">
            <a:extLst>
              <a:ext uri="{FF2B5EF4-FFF2-40B4-BE49-F238E27FC236}">
                <a16:creationId xmlns:a16="http://schemas.microsoft.com/office/drawing/2014/main" id="{4341B3C4-2AA8-9942-826B-2DBADEBECB70}"/>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259282823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7880981" cy="850900"/>
          </a:xfrm>
        </p:spPr>
        <p:txBody>
          <a:bodyPr/>
          <a:lstStyle/>
          <a:p>
            <a:pPr>
              <a:lnSpc>
                <a:spcPct val="100000"/>
              </a:lnSpc>
            </a:pPr>
            <a:r>
              <a:rPr lang="pt" sz="2800" b="1" i="0" strike="noStrike" cap="none" spc="0" baseline="0" dirty="0">
                <a:solidFill>
                  <a:srgbClr val="F6A317"/>
                </a:solidFill>
                <a:effectLst/>
                <a:latin typeface="Helvetica"/>
                <a:ea typeface="Helvetica"/>
                <a:cs typeface="Helvetica"/>
              </a:rPr>
              <a:t>O QUE FAZER E O QUE NÃO FAZER DURANTE A MONITORIZAÇÃO DE POEIRAS</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814638"/>
            <a:ext cx="10435400" cy="3230407"/>
          </a:xfrm>
        </p:spPr>
        <p:txBody>
          <a:bodyPr/>
          <a:lstStyle/>
          <a:p>
            <a:r>
              <a:rPr lang="pt" sz="1600" b="1" i="0" strike="noStrike" cap="none" spc="0" baseline="0" dirty="0">
                <a:solidFill>
                  <a:srgbClr val="000000"/>
                </a:solidFill>
                <a:effectLst/>
                <a:latin typeface="Helvetica"/>
                <a:ea typeface="Helvetica"/>
                <a:cs typeface="Helvetica"/>
              </a:rPr>
              <a:t>CERTO</a:t>
            </a:r>
          </a:p>
          <a:p>
            <a:pPr marL="285750" indent="-285750">
              <a:buSzPct val="85000"/>
              <a:buFont typeface=".Apple Color Emoji UI"/>
              <a:buChar char="✅"/>
            </a:pPr>
            <a:r>
              <a:rPr lang="pt" sz="1600" b="0" i="0" strike="noStrike" cap="none" spc="0" baseline="0" dirty="0">
                <a:solidFill>
                  <a:srgbClr val="000000"/>
                </a:solidFill>
                <a:effectLst/>
                <a:latin typeface="Helvetica"/>
                <a:ea typeface="Helvetica"/>
                <a:cs typeface="Helvetica"/>
              </a:rPr>
              <a:t>Utilizar o equipamento de monitorização durante (idealmente) a duração do turno</a:t>
            </a:r>
          </a:p>
          <a:p>
            <a:pPr marL="285750" indent="-285750">
              <a:buSzPct val="85000"/>
              <a:buFont typeface=".Apple Color Emoji UI"/>
              <a:buChar char="✅"/>
            </a:pPr>
            <a:r>
              <a:rPr lang="pt" sz="1600" b="0" i="0" strike="noStrike" cap="none" spc="0" baseline="0" dirty="0">
                <a:solidFill>
                  <a:srgbClr val="000000"/>
                </a:solidFill>
                <a:effectLst/>
                <a:latin typeface="Helvetica"/>
                <a:ea typeface="Helvetica"/>
                <a:cs typeface="Helvetica"/>
              </a:rPr>
              <a:t>Tomar nota das atividades e incidentes durante o turno (ou seja, derramamentos e acidentes) </a:t>
            </a:r>
          </a:p>
          <a:p>
            <a:pPr marL="285750" indent="-285750">
              <a:spcAft>
                <a:spcPts val="1000"/>
              </a:spcAft>
              <a:buSzPct val="85000"/>
              <a:buFont typeface=".Apple Color Emoji UI"/>
              <a:buChar char="✅"/>
            </a:pPr>
            <a:r>
              <a:rPr lang="pt" sz="1600" b="0" i="0" strike="noStrike" cap="none" spc="0" baseline="0" dirty="0">
                <a:solidFill>
                  <a:srgbClr val="000000"/>
                </a:solidFill>
                <a:effectLst/>
                <a:latin typeface="Helvetica"/>
                <a:ea typeface="Helvetica"/>
                <a:cs typeface="Helvetica"/>
              </a:rPr>
              <a:t>Pedir os resultados do controlo de poeiras</a:t>
            </a:r>
          </a:p>
          <a:p>
            <a:r>
              <a:rPr lang="pt" sz="1600" b="1" i="0" strike="noStrike" cap="none" spc="0" baseline="0" dirty="0">
                <a:solidFill>
                  <a:srgbClr val="000000"/>
                </a:solidFill>
                <a:effectLst/>
                <a:latin typeface="Helvetica"/>
                <a:ea typeface="Helvetica"/>
                <a:cs typeface="Helvetica"/>
              </a:rPr>
              <a:t>ERRADO</a:t>
            </a:r>
          </a:p>
          <a:p>
            <a:pPr marL="285750" indent="-285750">
              <a:buSzPct val="85000"/>
              <a:buFont typeface=".Apple Color Emoji UI"/>
              <a:buChar char="❌"/>
            </a:pPr>
            <a:r>
              <a:rPr lang="pt" sz="1600" b="0" i="0" strike="noStrike" cap="none" spc="0" baseline="0" dirty="0">
                <a:solidFill>
                  <a:srgbClr val="000000"/>
                </a:solidFill>
                <a:effectLst/>
                <a:latin typeface="Helvetica"/>
                <a:ea typeface="Helvetica"/>
                <a:cs typeface="Helvetica"/>
              </a:rPr>
              <a:t>Interferir com o equipamento de controlo de pó</a:t>
            </a:r>
          </a:p>
          <a:p>
            <a:pPr marL="285750" indent="-285750">
              <a:buSzPct val="85000"/>
              <a:buFont typeface=".Apple Color Emoji UI"/>
              <a:buChar char="❌"/>
            </a:pPr>
            <a:r>
              <a:rPr lang="pt" sz="1600" b="0" i="0" strike="noStrike" cap="none" spc="0" baseline="0" dirty="0">
                <a:solidFill>
                  <a:srgbClr val="FF0000"/>
                </a:solidFill>
                <a:effectLst/>
                <a:latin typeface="Helvetica"/>
                <a:ea typeface="Helvetica"/>
                <a:cs typeface="Helvetica"/>
              </a:rPr>
              <a:t>Texto para o formador - adicione informações extra relevantes para o seu contexto</a:t>
            </a:r>
          </a:p>
          <a:p>
            <a:pPr marL="285750" indent="-285750">
              <a:buSzPct val="85000"/>
              <a:buFont typeface=".Apple Color Emoji UI"/>
              <a:buChar char="✅"/>
            </a:pPr>
            <a:endParaRPr lang="en-US" dirty="0"/>
          </a:p>
        </p:txBody>
      </p:sp>
    </p:spTree>
    <p:extLst>
      <p:ext uri="{BB962C8B-B14F-4D97-AF65-F5344CB8AC3E}">
        <p14:creationId xmlns:p14="http://schemas.microsoft.com/office/powerpoint/2010/main" val="14365794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CONCLUSÃO</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148213" cy="3682369"/>
          </a:xfrm>
        </p:spPr>
        <p:txBody>
          <a:bodyPr anchor="t"/>
          <a:lstStyle/>
          <a:p>
            <a:pPr>
              <a:lnSpc>
                <a:spcPts val="2300"/>
              </a:lnSpc>
              <a:spcBef>
                <a:spcPts val="600"/>
              </a:spcBef>
              <a:spcAft>
                <a:spcPts val="1000"/>
              </a:spcAft>
            </a:pPr>
            <a:r>
              <a:rPr lang="pt" sz="1800" b="0" i="0" strike="noStrike" cap="none" spc="0" baseline="0" dirty="0">
                <a:solidFill>
                  <a:srgbClr val="000000"/>
                </a:solidFill>
                <a:effectLst/>
                <a:latin typeface="Helvetica"/>
                <a:ea typeface="Helvetica"/>
                <a:cs typeface="Helvetica"/>
              </a:rPr>
              <a:t>A monitorização de poeiras não é da responsabilidade do trabalhador, mas o conhecimento do processo de monitorização das poeiras é importante para todos os que trabalham com materiais que contêm sílica cristalina.</a:t>
            </a:r>
          </a:p>
          <a:p>
            <a:pPr marL="285750" indent="-285750">
              <a:lnSpc>
                <a:spcPts val="23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O controlo de poeiras é um aspeto importante da proteção da saúde dos trabalhadores.</a:t>
            </a:r>
          </a:p>
          <a:p>
            <a:pPr marL="285750" indent="-285750">
              <a:lnSpc>
                <a:spcPts val="23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Os trabalhadores podem ser chamados a participar no processo de controlo de poeiras.</a:t>
            </a:r>
          </a:p>
          <a:p>
            <a:pPr marL="285750" indent="-285750">
              <a:lnSpc>
                <a:spcPts val="23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Os trabalhadores têm o direito a solicitar e aceder aos resultados da monitorização de poeiras, que devem ser explicados durante as sessões de formação.</a:t>
            </a:r>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SLIDE VAZIO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ct val="100000"/>
              </a:lnSpc>
            </a:pPr>
            <a:r>
              <a:rPr lang="pt" sz="1800" b="0" i="0" strike="noStrike" cap="none" spc="0" baseline="0" dirty="0">
                <a:solidFill>
                  <a:srgbClr val="000000"/>
                </a:solidFill>
                <a:effectLst/>
                <a:latin typeface="Helvetica"/>
                <a:ea typeface="Helvetica"/>
                <a:cs typeface="Helvetica"/>
              </a:rPr>
              <a:t>Sirva-se deste slide para criar material de formação personalizado para cada ambiente/contexto de trabalho.</a:t>
            </a:r>
          </a:p>
          <a:p>
            <a:pPr>
              <a:lnSpc>
                <a:spcPct val="100000"/>
              </a:lnSpc>
            </a:pPr>
            <a:r>
              <a:rPr lang="pt" sz="1800" b="0" i="0" strike="noStrike" cap="none" spc="0" baseline="0" dirty="0">
                <a:solidFill>
                  <a:srgbClr val="000000"/>
                </a:solidFill>
                <a:effectLst/>
                <a:latin typeface="Helvetica"/>
                <a:ea typeface="Helvetica"/>
                <a:cs typeface="Helvetica"/>
              </a:rPr>
              <a:t>Para alterar a imagem, clique no botão direito do rato &gt; alterar imagem &gt; de ficheiro.</a:t>
            </a:r>
          </a:p>
          <a:p>
            <a:pPr>
              <a:lnSpc>
                <a:spcPct val="100000"/>
              </a:lnSpc>
            </a:pPr>
            <a:r>
              <a:rPr lang="pt" sz="1800" b="0" i="0" strike="noStrike" cap="none" spc="0" baseline="0" dirty="0">
                <a:solidFill>
                  <a:srgbClr val="000000"/>
                </a:solidFill>
                <a:effectLst/>
                <a:latin typeface="Helvetica"/>
                <a:ea typeface="Helvetica"/>
                <a:cs typeface="Helvetica"/>
              </a:rPr>
              <a:t>Para criar mais slides, clique no separador 'Novo Slide' na tabela acima.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9086284" cy="850900"/>
          </a:xfrm>
        </p:spPr>
        <p:txBody>
          <a:bodyPr/>
          <a:lstStyle/>
          <a:p>
            <a:r>
              <a:rPr lang="pt" sz="2800" b="1" i="0" strike="noStrike" cap="none" spc="0" baseline="0" dirty="0">
                <a:solidFill>
                  <a:srgbClr val="F6A317"/>
                </a:solidFill>
                <a:effectLst/>
                <a:latin typeface="Helvetica"/>
                <a:ea typeface="Helvetica"/>
                <a:cs typeface="Helvetica"/>
              </a:rPr>
              <a:t>MATERIAIS DE APRENDIZAGEM ADICIONAIS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6751317"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3" history="0"/>
              </a:rPr>
              <a:t>Boas Práticas Para o Controlo de Poeiras (Ficha de Trabalho 2.3.1)</a:t>
            </a:r>
          </a:p>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3" history="0"/>
              </a:rPr>
              <a:t>Boas Práticas para Monitorização de Poeiras em Tempo Real (Ficha de Trabalho 2.3.2)</a:t>
            </a:r>
          </a:p>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4" history="0"/>
              </a:rPr>
              <a:t>Guia de Boas Práticas NEPSI</a:t>
            </a:r>
          </a:p>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5" history="0"/>
              </a:rPr>
              <a:t>Guia para PMEs da NEPSI</a:t>
            </a:r>
          </a:p>
        </p:txBody>
      </p:sp>
      <p:sp>
        <p:nvSpPr>
          <p:cNvPr id="4" name="Rounded Rectangle 3">
            <a:extLst>
              <a:ext uri="{FF2B5EF4-FFF2-40B4-BE49-F238E27FC236}">
                <a16:creationId xmlns:a16="http://schemas.microsoft.com/office/drawing/2014/main" id="{9DB32B47-907A-DE40-88CF-7F45BCA8078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0D3767E2-9E23-8F49-85FC-D00E4E13D868}"/>
              </a:ext>
            </a:extLst>
          </p:cNvPr>
          <p:cNvSpPr/>
          <p:nvPr/>
        </p:nvSpPr>
        <p:spPr>
          <a:xfrm>
            <a:off x="1088454" y="5260550"/>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pt" b="0" i="0" strike="noStrike" cap="none" spc="0" baseline="0" dirty="0">
                <a:solidFill>
                  <a:srgbClr val="000000"/>
                </a:solidFill>
                <a:effectLst/>
                <a:latin typeface="Calibri"/>
                <a:ea typeface="Calibri"/>
                <a:cs typeface="Calibri"/>
              </a:rPr>
              <a:t>Visite a </a:t>
            </a:r>
            <a:r>
              <a:rPr lang="pt" b="1" i="0" strike="noStrike" cap="none" spc="0" baseline="0" dirty="0">
                <a:solidFill>
                  <a:srgbClr val="000000"/>
                </a:solidFill>
                <a:effectLst/>
                <a:latin typeface="Calibri"/>
                <a:ea typeface="Calibri"/>
                <a:cs typeface="Calibri"/>
              </a:rPr>
              <a:t>Plataforma de E-Learning da NEPSI</a:t>
            </a:r>
            <a:r>
              <a:rPr lang="pt" b="0" i="0" strike="noStrike" cap="none" spc="0" baseline="0" dirty="0">
                <a:solidFill>
                  <a:srgbClr val="000000"/>
                </a:solidFill>
                <a:effectLst/>
                <a:latin typeface="Calibri"/>
                <a:ea typeface="Calibri"/>
                <a:cs typeface="Calibri"/>
              </a:rPr>
              <a:t> em </a:t>
            </a:r>
            <a:r>
              <a:rPr lang="pt" b="0" i="0" strike="noStrike" cap="none" spc="0" baseline="0" dirty="0">
                <a:solidFill>
                  <a:srgbClr val="000000"/>
                </a:solidFill>
                <a:effectLst/>
                <a:latin typeface="Calibri"/>
                <a:ea typeface="Calibri"/>
                <a:cs typeface="Calibri"/>
                <a:hlinkClick r:id="rId6" history="0"/>
              </a:rPr>
              <a:t>training.nepsi.eu</a:t>
            </a:r>
            <a:r>
              <a:rPr lang="pt" b="0" i="0" strike="noStrike" cap="none" spc="0" baseline="0" dirty="0">
                <a:solidFill>
                  <a:srgbClr val="000000"/>
                </a:solidFill>
                <a:effectLst/>
                <a:latin typeface="Calibri"/>
                <a:ea typeface="Calibri"/>
                <a:cs typeface="Calibri"/>
              </a:rPr>
              <a:t> para mais informações acerca da RCS</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240884BB-263F-4956-BAF6-38069036A7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schemas.microsoft.com/office/2006/metadata/properties"/>
    <ds:schemaRef ds:uri="http://purl.org/dc/elements/1.1/"/>
    <ds:schemaRef ds:uri="d8ecf516-e360-4672-81b9-68723bedb71f"/>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15</TotalTime>
  <Words>1234</Words>
  <Application>Microsoft Macintosh PowerPoint</Application>
  <PresentationFormat>Widescreen</PresentationFormat>
  <Paragraphs>92</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47</cp:revision>
  <dcterms:created xsi:type="dcterms:W3CDTF">2020-06-24T14:35:04Z</dcterms:created>
  <dcterms:modified xsi:type="dcterms:W3CDTF">2024-11-13T11:31:39Z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