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9"/>
    <p:restoredTop sz="88844"/>
  </p:normalViewPr>
  <p:slideViewPr>
    <p:cSldViewPr snapToGrid="0" snapToObjects="1">
      <p:cViewPr varScale="1">
        <p:scale>
          <a:sx n="109" d="100"/>
          <a:sy n="109" d="100"/>
        </p:scale>
        <p:origin x="4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Daí que seja importante que todos os trabalhadores estejam cientes das boas práticas que limitam ou eliminam a exposição ao pó de sílica"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Por exemplo, ao executar processos de alta energia em minerais contendo sílica cristalina, utilizar um dispositivo que tenha um sistema de extração de pó/água. (Veja a imagem acima.)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360229" y="429114"/>
            <a:ext cx="345712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FORMAÇÃO EM BOAS PRÁTICAS PARA TRABALHAR COM MATERIAIS QUE CONTÊM SÍLICA CRISTALINA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013647" cy="1592826"/>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FORMAÇÃO EM BOAS PRÁTICAS PARA TRABALHAR COM MATERIAIS QUE CONTÊM SÍLICA CRISTALINA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endParaRPr lang="en-US" sz="1800" b="1" dirty="0"/>
          </a:p>
          <a:p>
            <a:pPr>
              <a:lnSpc>
                <a:spcPts val="2400"/>
              </a:lnSpc>
            </a:pPr>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Medidas básicas de controlo para prevenir ou minimizar a exposição ao pó de sílica cristalina respirável (RCS) que é prejudicial</a:t>
            </a:r>
          </a:p>
          <a:p>
            <a:pPr marL="285750" indent="-285750">
              <a:lnSpc>
                <a:spcPts val="2400"/>
              </a:lnSpc>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contexto</a:t>
            </a:r>
          </a:p>
          <a:p>
            <a:pPr marL="285750" indent="-285750">
              <a:lnSpc>
                <a:spcPts val="2400"/>
              </a:lnSpc>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B3EB1AFD-7E94-F066-6223-49B23BA33B06}"/>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06681" cy="850900"/>
          </a:xfrm>
        </p:spPr>
        <p:txBody>
          <a:bodyPr/>
          <a:lstStyle/>
          <a:p>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Existem cinco principais técnicas de controlo de poeiras que são utilizadas para gerir a RCS, as quais integram as Boas Práticas da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selado previne a exposição ao pó na sua origem</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20516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2006065"/>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O EPI (por exemplo, máscaras faciais) protege os trabalhadores do pó quando todas as outras medidas de controlo são insuficientes para controlar os riscos de exposição</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pt" sz="2800" b="1" i="0" strike="noStrike" cap="none" spc="0" baseline="0" dirty="0">
                <a:solidFill>
                  <a:srgbClr val="F6A317"/>
                </a:solidFill>
                <a:effectLst/>
                <a:latin typeface="Helvetica"/>
                <a:ea typeface="Helvetica"/>
                <a:cs typeface="Helvetica"/>
              </a:rPr>
              <a:t>OS RISCOS DA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93495"/>
            <a:ext cx="6088251" cy="3141950"/>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As boas práticas são essenciais para nos proteger contra a RCS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3464972" cy="850900"/>
          </a:xfrm>
        </p:spPr>
        <p:txBody>
          <a:bodyPr/>
          <a:lstStyle/>
          <a:p>
            <a:r>
              <a:rPr lang="pt" sz="2800" b="1" i="0" strike="noStrike" cap="none" spc="0" baseline="0" dirty="0">
                <a:solidFill>
                  <a:srgbClr val="F6A317"/>
                </a:solidFill>
                <a:effectLst/>
                <a:latin typeface="Helvetica"/>
                <a:ea typeface="Helvetica"/>
                <a:cs typeface="Helvetica"/>
              </a:rPr>
              <a:t>PARE O PÓ NA SUA ORIGEM</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Devemos tentar reduzir, em primeiro lugar, o potencial de formação de pó.</a:t>
            </a:r>
          </a:p>
          <a:p>
            <a:pPr>
              <a:lnSpc>
                <a:spcPts val="2400"/>
              </a:lnSpc>
            </a:pPr>
            <a:r>
              <a:rPr lang="pt" sz="1800" b="0" i="0" strike="noStrike" cap="none" spc="0" baseline="0" dirty="0">
                <a:solidFill>
                  <a:srgbClr val="000000"/>
                </a:solidFill>
                <a:effectLst/>
                <a:latin typeface="Helvetica"/>
                <a:ea typeface="Helvetica"/>
                <a:cs typeface="Helvetica"/>
              </a:rPr>
              <a:t>Se não podemos evitar a formação de pó, então a forma mais eficaz de controlar o pó está na sua origem.</a:t>
            </a:r>
          </a:p>
          <a:p>
            <a:pPr>
              <a:lnSpc>
                <a:spcPts val="2400"/>
              </a:lnSpc>
            </a:pPr>
            <a:r>
              <a:rPr lang="pt" sz="1800" b="0" i="0" strike="noStrike" cap="none" spc="0" baseline="0" dirty="0">
                <a:solidFill>
                  <a:srgbClr val="000000"/>
                </a:solidFill>
                <a:effectLst/>
                <a:latin typeface="Helvetica"/>
                <a:ea typeface="Helvetica"/>
                <a:cs typeface="Helvetica"/>
              </a:rPr>
              <a:t>Isto significa conter ou separar o pó do trabalhador, utilizando uma barreira ou recinto fechado, sistema de ventilação (por exemplo, extração) e/ou sistema de supressão com água.</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923359" cy="850900"/>
          </a:xfrm>
        </p:spPr>
        <p:txBody>
          <a:bodyPr/>
          <a:lstStyle/>
          <a:p>
            <a:r>
              <a:rPr lang="pt" sz="2800" b="1" i="0" strike="noStrike" cap="none" spc="0" baseline="0" dirty="0">
                <a:solidFill>
                  <a:srgbClr val="F6A317"/>
                </a:solidFill>
                <a:effectLst/>
                <a:latin typeface="Helvetica"/>
                <a:ea typeface="Helvetica"/>
                <a:cs typeface="Helvetica"/>
              </a:rPr>
              <a:t>LIDE COM OS DERRAMAMENTOS DE IMEDIATO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458666" cy="3682369"/>
          </a:xfrm>
        </p:spPr>
        <p:txBody>
          <a:bodyPr/>
          <a:lstStyle/>
          <a:p>
            <a:pPr>
              <a:lnSpc>
                <a:spcPts val="2400"/>
              </a:lnSpc>
              <a:spcAft>
                <a:spcPts val="1000"/>
              </a:spcAft>
            </a:pPr>
            <a:r>
              <a:rPr lang="pt" sz="1800" b="0" i="0" strike="noStrike" cap="none" spc="0" baseline="0" dirty="0">
                <a:solidFill>
                  <a:srgbClr val="000000"/>
                </a:solidFill>
                <a:effectLst/>
                <a:latin typeface="Helvetica"/>
                <a:ea typeface="Helvetica"/>
                <a:cs typeface="Helvetica"/>
              </a:rPr>
              <a:t>Lidar com derramamentos de pó (e as suas causas) reduzirá imediatamente a possibilidade do pó assente ser transportado pelo ar.</a:t>
            </a:r>
          </a:p>
          <a:p>
            <a:pPr>
              <a:lnSpc>
                <a:spcPts val="2400"/>
              </a:lnSpc>
              <a:spcAft>
                <a:spcPts val="1000"/>
              </a:spcAft>
            </a:pPr>
            <a:r>
              <a:rPr lang="pt" sz="1800" b="0" i="0" strike="noStrike" cap="none" spc="0" baseline="0" dirty="0">
                <a:solidFill>
                  <a:srgbClr val="000000"/>
                </a:solidFill>
                <a:effectLst/>
                <a:latin typeface="Helvetica"/>
                <a:ea typeface="Helvetica"/>
                <a:cs typeface="Helvetica"/>
              </a:rPr>
              <a:t>As partículas de pó respiráveis são invisíveis a olho nu, a menos que uma utilize uma poderosa fonte de luz para as iluminar. O pó pode permanecer no ar durante dias ou até mesmo semanas.</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rotWithShape="1">
          <a:blip r:embed="rId3"/>
          <a:srcRect l="12387" r="8004"/>
          <a:stretch/>
        </p:blipFill>
        <p:spPr>
          <a:xfrm>
            <a:off x="6865494" y="1608138"/>
            <a:ext cx="4951855"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pt" sz="2800" b="1" i="0" strike="noStrike" cap="none" spc="0" baseline="0" dirty="0">
                <a:solidFill>
                  <a:srgbClr val="F6A317"/>
                </a:solidFill>
                <a:effectLst/>
                <a:latin typeface="Helvetica"/>
                <a:ea typeface="Helvetica"/>
                <a:cs typeface="Helvetica"/>
              </a:rPr>
              <a:t>UTILIZE O EPI</a:t>
            </a:r>
            <a:r>
              <a:rPr lang="pt" sz="2800" b="0" i="0" strike="noStrike" cap="none" spc="0" baseline="0" dirty="0">
                <a:solidFill>
                  <a:srgbClr val="F6A317"/>
                </a:solidFill>
                <a:effectLst/>
                <a:latin typeface="Helvetica"/>
                <a:ea typeface="Helvetica"/>
                <a:cs typeface="Helvetica"/>
              </a:rPr>
              <a:t> </a:t>
            </a:r>
          </a:p>
          <a:p>
            <a:pPr>
              <a:lnSpc>
                <a:spcPct val="100000"/>
              </a:lnSpc>
              <a:spcBef>
                <a:spcPts val="0"/>
              </a:spcBef>
            </a:pPr>
            <a:r>
              <a:rPr lang="pt" sz="2800" b="1" i="0" strike="noStrike" cap="none" spc="0" baseline="0" dirty="0">
                <a:solidFill>
                  <a:srgbClr val="F6A317"/>
                </a:solidFill>
                <a:effectLst/>
                <a:latin typeface="Helvetica"/>
                <a:ea typeface="Helvetica"/>
                <a:cs typeface="Helvetica"/>
              </a:rPr>
              <a:t>(CASO SEJA NECESSÁRIO)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pt" sz="1800" b="0" i="0" strike="noStrike" cap="none" spc="0" baseline="0" dirty="0">
                <a:solidFill>
                  <a:srgbClr val="000000"/>
                </a:solidFill>
                <a:effectLst/>
                <a:latin typeface="Helvetica"/>
                <a:ea typeface="Helvetica"/>
                <a:cs typeface="Helvetica"/>
              </a:rPr>
              <a:t>Se todas as outras medidas de controlo de poeiras (ver as 5 técnicas principais de controlo) forem insuficientes para evitar a exposição ao pó, utilize o EPI.</a:t>
            </a:r>
          </a:p>
          <a:p>
            <a:pPr>
              <a:lnSpc>
                <a:spcPts val="2400"/>
              </a:lnSpc>
              <a:spcAft>
                <a:spcPts val="1000"/>
              </a:spcAft>
            </a:pPr>
            <a:r>
              <a:rPr lang="pt" sz="1800" b="0" i="0" strike="noStrike" cap="none" spc="0" baseline="0" dirty="0">
                <a:solidFill>
                  <a:srgbClr val="000000"/>
                </a:solidFill>
                <a:effectLst/>
                <a:latin typeface="Helvetica"/>
                <a:ea typeface="Helvetica"/>
                <a:cs typeface="Helvetica"/>
              </a:rPr>
              <a:t>O EPI não substitui, de forma alguma, outras medidas de controlo de pó. As máscaras de pó protegem temporariamente os trabalhadores de forma individual, mas a qualidade geral do ar ainda pode estar comprometida pelo pó.</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414757" cy="850900"/>
          </a:xfrm>
        </p:spPr>
        <p:txBody>
          <a:bodyPr/>
          <a:lstStyle/>
          <a:p>
            <a:r>
              <a:rPr lang="pt" sz="2750" b="1" i="0" strike="noStrike" cap="none" spc="0" baseline="0" dirty="0">
                <a:solidFill>
                  <a:srgbClr val="F6A317"/>
                </a:solidFill>
                <a:effectLst/>
                <a:latin typeface="Helvetica"/>
                <a:ea typeface="Helvetica"/>
                <a:cs typeface="Helvetica"/>
              </a:rPr>
              <a:t>O QUE FAZER E O QUE NÃO FAZER - BOAS PRÁTICAS BÁSICAS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400"/>
              </a:lnSpc>
              <a:spcBef>
                <a:spcPts val="600"/>
              </a:spcBef>
            </a:pPr>
            <a:r>
              <a:rPr lang="pt" sz="1800" b="1" i="0" strike="noStrike" cap="none" spc="0" baseline="0" dirty="0">
                <a:solidFill>
                  <a:srgbClr val="000000"/>
                </a:solidFill>
                <a:effectLst/>
                <a:latin typeface="Helvetica"/>
                <a:ea typeface="Helvetica"/>
                <a:cs typeface="Helvetica"/>
              </a:rPr>
              <a:t>CERTO</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Restringir o acesso aos locais de trabalho/áreas expostas ao pó apenas a empregados e pessoal autorizado</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Utilizar sistemas de ventilação ou supressão de água para reduzir o pó transportável pelo ar. </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Se possível, faça o trabalho ao ar livre.</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Utilizar métodos de limpeza a vácuo ou por via humedecida.</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Planear com antecedência para garantir a segurança dos espaços de trabalho e o funcionamento do equipamento</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Comunicar falhas e ter um plano para lidar com elas de forma rápida e segura</a:t>
            </a:r>
          </a:p>
          <a:p>
            <a:pPr marL="285750" indent="-285750">
              <a:lnSpc>
                <a:spcPts val="2400"/>
              </a:lnSpc>
              <a:spcBef>
                <a:spcPts val="600"/>
              </a:spcBef>
              <a:buSzPct val="85000"/>
              <a:buFont typeface=".Apple Color Emoji UI"/>
              <a:buChar char="✅"/>
            </a:pPr>
            <a:r>
              <a:rPr lang="pt" sz="1800" b="0" i="0" strike="noStrike" cap="none" spc="0" baseline="0" dirty="0">
                <a:solidFill>
                  <a:srgbClr val="000000"/>
                </a:solidFill>
                <a:effectLst/>
                <a:latin typeface="Helvetica"/>
                <a:ea typeface="Helvetica"/>
                <a:cs typeface="Helvetica"/>
              </a:rPr>
              <a:t>Utilizar EPI durante a duração da tarefa. Certificar-se de que as máscaras faciais encaixam corretamente.</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414757" cy="850900"/>
          </a:xfrm>
        </p:spPr>
        <p:txBody>
          <a:bodyPr/>
          <a:lstStyle/>
          <a:p>
            <a:r>
              <a:rPr lang="pt" sz="2750" b="1" i="0" strike="noStrike" cap="none" spc="0" baseline="0" dirty="0">
                <a:solidFill>
                  <a:srgbClr val="F6A317"/>
                </a:solidFill>
                <a:effectLst/>
                <a:latin typeface="Helvetica"/>
                <a:ea typeface="Helvetica"/>
                <a:cs typeface="Helvetica"/>
              </a:rPr>
              <a:t>O QUE FAZER E O QUE NÃO FAZER - BOAS PRÁTICAS BÁSICAS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700"/>
              </a:lnSpc>
            </a:pPr>
            <a:r>
              <a:rPr lang="pt" sz="1800" b="1" i="0" strike="noStrike" cap="none" spc="0" baseline="0" dirty="0">
                <a:solidFill>
                  <a:srgbClr val="000000"/>
                </a:solidFill>
                <a:effectLst/>
                <a:latin typeface="Helvetica"/>
                <a:ea typeface="Helvetica"/>
                <a:cs typeface="Helvetica"/>
              </a:rPr>
              <a:t>ERRADO</a:t>
            </a:r>
          </a:p>
          <a:p>
            <a:pPr marL="285750" indent="-285750">
              <a:lnSpc>
                <a:spcPts val="2700"/>
              </a:lnSpc>
              <a:buSzPct val="85000"/>
              <a:buFont typeface=".Apple Color Emoji UI"/>
              <a:buChar char="❌"/>
            </a:pPr>
            <a:r>
              <a:rPr lang="pt" sz="1800" b="0" i="0" strike="noStrike" cap="none" spc="0" baseline="0" dirty="0">
                <a:solidFill>
                  <a:srgbClr val="000000"/>
                </a:solidFill>
                <a:effectLst/>
                <a:latin typeface="Helvetica"/>
                <a:ea typeface="Helvetica"/>
                <a:cs typeface="Helvetica"/>
              </a:rPr>
              <a:t>Utilizar uma escova seca - Utilize antes um aspirador ou métodos de limpeza humedecida</a:t>
            </a:r>
          </a:p>
          <a:p>
            <a:pPr marL="285750" indent="-285750">
              <a:lnSpc>
                <a:spcPts val="2700"/>
              </a:lnSpc>
              <a:buSzPct val="85000"/>
              <a:buFont typeface=".Apple Color Emoji UI"/>
              <a:buChar char="❌"/>
            </a:pPr>
            <a:r>
              <a:rPr lang="pt" sz="1800" b="0" i="0" strike="noStrike" cap="none" spc="0" baseline="0" dirty="0">
                <a:solidFill>
                  <a:srgbClr val="000000"/>
                </a:solidFill>
                <a:effectLst/>
                <a:latin typeface="Helvetica"/>
                <a:ea typeface="Helvetica"/>
                <a:cs typeface="Helvetica"/>
              </a:rPr>
              <a:t>Utilizar ar comprimido para limpar o pó</a:t>
            </a:r>
          </a:p>
          <a:p>
            <a:pPr marL="285750" indent="-285750">
              <a:lnSpc>
                <a:spcPts val="2700"/>
              </a:lnSpc>
              <a:buSzPct val="85000"/>
              <a:buFont typeface=".Apple Color Emoji UI"/>
              <a:buChar char="❌"/>
            </a:pPr>
            <a:r>
              <a:rPr lang="pt" sz="1800" b="0" i="0" strike="noStrike" cap="none" spc="0" baseline="0" dirty="0">
                <a:solidFill>
                  <a:srgbClr val="000000"/>
                </a:solidFill>
                <a:effectLst/>
                <a:latin typeface="Helvetica"/>
                <a:ea typeface="Helvetica"/>
                <a:cs typeface="Helvetica"/>
              </a:rPr>
              <a:t>Levar a roupa de trabalho suja ou o EPI para casa</a:t>
            </a:r>
          </a:p>
          <a:p>
            <a:pPr marL="285750" indent="-285750">
              <a:lnSpc>
                <a:spcPts val="2700"/>
              </a:lnSpc>
              <a:buSzPct val="85000"/>
              <a:buFont typeface=".Apple Color Emoji UI"/>
              <a:buChar char="❌"/>
            </a:pPr>
            <a:r>
              <a:rPr lang="pt" sz="1800" b="0" i="0" strike="noStrike" cap="none" spc="0" baseline="0" dirty="0">
                <a:solidFill>
                  <a:srgbClr val="000000"/>
                </a:solidFill>
                <a:effectLst/>
                <a:latin typeface="Helvetica"/>
                <a:ea typeface="Helvetica"/>
                <a:cs typeface="Helvetica"/>
              </a:rPr>
              <a:t>Utilizar EPI danificados</a:t>
            </a:r>
          </a:p>
          <a:p>
            <a:pPr marL="285750" indent="-285750">
              <a:lnSpc>
                <a:spcPts val="2700"/>
              </a:lnSpc>
              <a:buSzPct val="85000"/>
              <a:buFont typeface=".Apple Color Emoji UI"/>
              <a:buChar char="❌"/>
            </a:pPr>
            <a:r>
              <a:rPr lang="pt" sz="1800" b="0" i="0" strike="noStrike" cap="none" spc="0" baseline="0" dirty="0">
                <a:solidFill>
                  <a:srgbClr val="000000"/>
                </a:solidFill>
                <a:effectLst/>
                <a:latin typeface="Helvetica"/>
                <a:ea typeface="Helvetica"/>
                <a:cs typeface="Helvetica"/>
              </a:rPr>
              <a:t>Fumar ou comer nas áreas fundamentais ao processo dentro do seu local de trabalho</a:t>
            </a:r>
          </a:p>
          <a:p>
            <a:pPr marL="285750" indent="-285750">
              <a:buSzPct val="85000"/>
              <a:buFont typeface=".Apple Color Emoji UI"/>
              <a:buChar char="❌"/>
            </a:pPr>
            <a:endParaRPr lang="en-US" sz="1800" dirty="0"/>
          </a:p>
          <a:p>
            <a:pPr marL="285750" indent="-285750">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Ao trabalhar com minerais contendo sílica cristalina, lembre-se de:</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Ter sempre como objectivo deter o pó na fonte</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Um ambiente de trabalho limpo é um ambiente seguro</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A restrição do acesso às áreas expostas ao pó é uma forma segura de prevenir a exposição.</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Evite fumar - fumar aumenta os efeitos negativos da RCS para a saúde</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880763" cy="850900"/>
          </a:xfrm>
        </p:spPr>
        <p:txBody>
          <a:bodyPr/>
          <a:lstStyle/>
          <a:p>
            <a:r>
              <a:rPr lang="pt" sz="2800"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hlinkClick r:id="rId3" history="0"/>
              </a:rPr>
              <a:t>Boas Práticas de Limpeza de Superfícies e Instalações (Ficha de Trabalho 2.1.1a)</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hlinkClick r:id="rId3" history="0"/>
              </a:rPr>
              <a:t>Boas Práticas Para uma Boa Higiene (Ficha de Trabalho 2.1.10)</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0D382E-DE39-4DC1-8051-F7D43169C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109</TotalTime>
  <Words>1178</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51</cp:revision>
  <dcterms:created xsi:type="dcterms:W3CDTF">2020-06-24T14:35:04Z</dcterms:created>
  <dcterms:modified xsi:type="dcterms:W3CDTF">2024-11-13T11:31:47Z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