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12396A-63E7-4702-890C-31ACF9FF852E}" v="41" dt="2022-09-27T11:09:20.072"/>
    <p1510:client id="{5A54946C-2379-45CE-8FAF-3C90AFFE1A12}" v="27" dt="2022-09-27T11:00:31.140"/>
    <p1510:client id="{60528646-6399-49D2-870B-1745D818F890}" v="2" dt="2022-09-27T13:05:41.502"/>
    <p1510:client id="{6C8835BB-C79A-5443-BDA2-E4FAE1A05E0C}" v="2" dt="2020-12-09T20:30:28.184"/>
    <p1510:client id="{CAC8EED6-534E-49E5-9A5D-67E6D4239BCF}" v="3" dt="2022-09-27T13:23:44.4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a:solidFill>
                  <a:srgbClr val="000000"/>
                </a:solidFill>
                <a:effectLst/>
                <a:latin typeface="+mn-lt"/>
                <a:ea typeface="Calibri"/>
                <a:cs typeface="Calibri"/>
              </a:rPr>
              <a:t>Прекомерното излагане на респирабилен  кристален силициев прах (RCS) може да доведе до сериозни здравословни проблеми в дългосрочен план. Поради тази причина е важно всички работници да се запознати с добрите практики, които намаляват или отстраняват възможността от излагането на силициев прах.</a:t>
            </a:r>
          </a:p>
          <a:p>
            <a:endParaRPr lang="en-US" sz="120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a:solidFill>
                  <a:srgbClr val="000000"/>
                </a:solidFill>
                <a:effectLst/>
                <a:latin typeface="+mn-lt"/>
                <a:ea typeface="Calibri"/>
                <a:cs typeface="Calibri"/>
              </a:rPr>
              <a:t>Това обучение представлява ръководство за рязане, смилане и шлифоване на материали, съдържащи кристален силициев прах.</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a:solidFill>
                  <a:srgbClr val="000000"/>
                </a:solidFill>
                <a:effectLst/>
                <a:latin typeface="+mn-lt"/>
                <a:ea typeface="Calibri"/>
                <a:cs typeface="Calibri"/>
              </a:rPr>
              <a:t>Процесът на изпразване торби и неправилното боравене с празните торби може да доведе до значителни нива на излагане на прах. Поради тази причина добрите практики свързани с изпразването на торби трябва да се спазват. Използването на автоматични или полуавтоматични станции за разтоварване на малки торби  е препоръчително.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a:solidFill>
                  <a:srgbClr val="000000"/>
                </a:solidFill>
                <a:effectLst/>
                <a:latin typeface="+mn-lt"/>
                <a:ea typeface="Calibri"/>
                <a:cs typeface="Calibri"/>
              </a:rPr>
              <a:t>Рязането, смилането и шлифоването са високо енергийни процеси, които могат да създават високи нива на опасен прах.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sz="1200" kern="1200">
                <a:solidFill>
                  <a:schemeClr val="tx1"/>
                </a:solidFill>
                <a:effectLst/>
                <a:latin typeface="+mn-lt"/>
                <a:ea typeface="+mn-ea"/>
                <a:cs typeface="+mn-cs"/>
              </a:rPr>
              <a:t>Има няколко предпазни мерки, които трябва да предприемете, преди започването на високоенергийни процеси, за да намалите ненужното излагането на прах и наранявания.</a:t>
            </a:r>
            <a:endParaRPr lang="bg" sz="1800" b="0" i="0" strike="noStrike" cap="none" spc="0" baseline="0">
              <a:solidFill>
                <a:srgbClr val="000000"/>
              </a:solidFill>
              <a:effectLst/>
              <a:latin typeface="Calibri"/>
              <a:ea typeface="Calibri"/>
              <a:cs typeface="Calibri"/>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a:solidFill>
                  <a:srgbClr val="000000"/>
                </a:solidFill>
                <a:effectLst/>
                <a:latin typeface="+mn-lt"/>
                <a:ea typeface="Calibri"/>
                <a:cs typeface="Calibri"/>
              </a:rPr>
              <a:t>Мокрите процеси помагат за намаляване излагането на прах като водата улавя летливите частици. При наличието на устройства, приспособени за водно впръскване  се препоръчват мокри процеси. Сухото почистване създава много високи нива на силициев прах не го прилагайте!</a:t>
            </a:r>
          </a:p>
          <a:p>
            <a:endParaRPr lang="en-US" sz="1200">
              <a:latin typeface="+mn-lt"/>
            </a:endParaRPr>
          </a:p>
          <a:p>
            <a:r>
              <a:rPr lang="bg" sz="1200" b="0" i="0" strike="noStrike" cap="none" spc="0" baseline="0">
                <a:solidFill>
                  <a:srgbClr val="000000"/>
                </a:solidFill>
                <a:effectLst/>
                <a:latin typeface="+mn-lt"/>
                <a:ea typeface="Calibri"/>
                <a:cs typeface="Calibri"/>
              </a:rPr>
              <a:t>Личните предпазни средства трябва да се използват според указанието и упътване за употреба. За действия с интензивно отделяне на прах винаги използвайте респираторни маски.</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1" i="0" strike="noStrike" cap="none" spc="0" baseline="0">
                <a:solidFill>
                  <a:srgbClr val="000000"/>
                </a:solidFill>
                <a:effectLst/>
                <a:latin typeface="+mn-lt"/>
                <a:ea typeface="Calibri"/>
                <a:cs typeface="Calibri"/>
              </a:rPr>
              <a:t>Забележка за обучаващия</a:t>
            </a:r>
            <a:r>
              <a:rPr lang="bg" sz="1200" b="0" i="0" strike="noStrike" cap="none" spc="0" baseline="0">
                <a:solidFill>
                  <a:srgbClr val="000000"/>
                </a:solidFill>
                <a:effectLst/>
                <a:latin typeface="+mn-lt"/>
                <a:ea typeface="Calibri"/>
                <a:cs typeface="Calibri"/>
              </a:rPr>
              <a:t> - добавете допълнителна информация, специфична за Вашия работен контекст.</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bg" sz="1000" b="0" i="0" strike="noStrike" cap="none" spc="0" baseline="0">
                <a:solidFill>
                  <a:srgbClr val="000000"/>
                </a:solidFill>
                <a:effectLst/>
                <a:latin typeface="Helvetica"/>
                <a:ea typeface="Helvetica"/>
                <a:cs typeface="Helvetica"/>
              </a:rPr>
              <a:t>Този пакет за обучение е разработен като част от ръководство за добри практики на NEPSI -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bg" sz="1400" b="1" i="0" strike="noStrike" cap="none" spc="0" baseline="0">
                <a:solidFill>
                  <a:srgbClr val="F6A317"/>
                </a:solidFill>
                <a:effectLst/>
                <a:latin typeface="Helvetica"/>
                <a:ea typeface="Helvetica"/>
                <a:cs typeface="Helvetica"/>
              </a:rPr>
              <a:t>ОБУЧЕНИЕ ДОБРИ ПРАКТИКИ ЗА РЯЗАНЕ, СМИЛАНЕ И ШЛИФОВАНЕ</a:t>
            </a:r>
          </a:p>
          <a:p>
            <a:pPr>
              <a:lnSpc>
                <a:spcPct val="100000"/>
              </a:lnSpc>
            </a:pPr>
            <a:endParaRPr lang="en-GB"/>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bg" sz="2800" b="1" i="0" strike="noStrike" cap="none" spc="0" baseline="0">
                <a:solidFill>
                  <a:srgbClr val="FFFFFF"/>
                </a:solidFill>
                <a:effectLst/>
                <a:latin typeface="Helvetica"/>
                <a:ea typeface="Helvetica"/>
                <a:cs typeface="Helvetica"/>
              </a:rPr>
              <a:t>ОБУЧЕНИЕ ДОБРИ ПРАКТИКИ ЗА РЯЗАНЕ, СМИЛАНЕ И ШЛИФОВАНЕ</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8213834" y="342900"/>
            <a:ext cx="3584466"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BG" sz="2800"/>
              <a:t>ПРЕАМБЮЛ (ЗА ОБУЧИТЕЛ)</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620000" cy="3601153"/>
          </a:xfrm>
        </p:spPr>
        <p:txBody>
          <a:bodyPr lIns="91440" tIns="45720" rIns="91440" bIns="45720" anchor="t"/>
          <a:lstStyle/>
          <a:p>
            <a:pPr>
              <a:lnSpc>
                <a:spcPts val="2400"/>
              </a:lnSpc>
            </a:pPr>
            <a:r>
              <a:rPr lang="bg-BG" sz="1800">
                <a:latin typeface="Helvetica"/>
                <a:cs typeface="Helvetica"/>
              </a:rPr>
              <a:t>Като част от образователната стъпка при прилагането на добрите практики на NEPSI, NEPSI разработи набор от образователни ресурси.</a:t>
            </a:r>
          </a:p>
          <a:p>
            <a:pPr>
              <a:lnSpc>
                <a:spcPts val="2400"/>
              </a:lnSpc>
            </a:pPr>
            <a:r>
              <a:rPr lang="bg-BG" sz="1800">
                <a:latin typeface="Helvetica"/>
                <a:cs typeface="Helvetica"/>
              </a:rPr>
              <a:t>Всеки пакет за обучение на PowerPoint обхваща тема, подходяща за работници във всички индустрии, които използват материали, съдържащи кристален силициев диоксид. Пакетите предоставят информация за рисковете от излагане на прах, свързани с темата, наличните добри практики и мерки за намаляване на риска от излагане на прах. Целта на обучението е да информира и образова работниците, за да им помогне да използват ефективно мерките за контрол и да намалят излагането си на </a:t>
            </a:r>
            <a:r>
              <a:rPr lang="bg-BG" sz="1800" err="1">
                <a:latin typeface="Helvetica"/>
                <a:cs typeface="Helvetica"/>
              </a:rPr>
              <a:t>респирабилен</a:t>
            </a:r>
            <a:r>
              <a:rPr lang="bg-BG" sz="1800">
                <a:latin typeface="Helvetica"/>
                <a:cs typeface="Helvetica"/>
              </a:rPr>
              <a:t> кристален силициев диоксид (RCS) на работното място.</a:t>
            </a:r>
          </a:p>
          <a:p>
            <a:pPr>
              <a:lnSpc>
                <a:spcPts val="2400"/>
              </a:lnSpc>
            </a:pPr>
            <a:r>
              <a:rPr lang="bg-BG" sz="1800">
                <a:latin typeface="Helvetica"/>
                <a:cs typeface="Helvetica"/>
              </a:rPr>
              <a:t>Използвайте празния шаблон за да добавите допълнителна информация към този обучителен пакет, ако е необходимо.</a:t>
            </a:r>
            <a:endParaRPr lang="bg-BG" sz="1800"/>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МОЛЯ, ОБЪРНЕТЕ ВНИМАНИЕ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bg" sz="1800" b="0" i="0" strike="noStrike" cap="none" spc="0" baseline="0">
                <a:solidFill>
                  <a:srgbClr val="000000"/>
                </a:solidFill>
                <a:effectLst/>
                <a:latin typeface="Helvetica"/>
                <a:ea typeface="Helvetica"/>
                <a:cs typeface="Helvetica"/>
              </a:rPr>
              <a:t>Информацията в това PowerPoint обучение е от препоръчително естество и информативно по съдържание. То не е стандарт или регламент, не създава нови правни задължения, нито отменя съществуващите такива, създадени от здравното законодателство.</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ВЪВЕДЕНИЕ</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979392" cy="3682369"/>
          </a:xfrm>
        </p:spPr>
        <p:txBody>
          <a:bodyPr lIns="91440" tIns="45720" rIns="91440" bIns="45720" anchor="t"/>
          <a:lstStyle/>
          <a:p>
            <a:pPr>
              <a:lnSpc>
                <a:spcPts val="2400"/>
              </a:lnSpc>
              <a:spcBef>
                <a:spcPts val="600"/>
              </a:spcBef>
            </a:pPr>
            <a:r>
              <a:rPr lang="bg" sz="1800" b="1" i="0" strike="noStrike" cap="none" spc="0" baseline="0">
                <a:solidFill>
                  <a:srgbClr val="000000"/>
                </a:solidFill>
                <a:effectLst/>
                <a:latin typeface="Helvetica"/>
                <a:ea typeface="Helvetica"/>
                <a:cs typeface="Helvetica"/>
              </a:rPr>
              <a:t>Познанието как да се предпазвате от рискове за здравето, свързани с Вашата работа е от основен приоритет.</a:t>
            </a:r>
          </a:p>
          <a:p>
            <a:pPr>
              <a:lnSpc>
                <a:spcPts val="2400"/>
              </a:lnSpc>
              <a:spcBef>
                <a:spcPts val="600"/>
              </a:spcBef>
            </a:pPr>
            <a:r>
              <a:rPr lang="bg" sz="1800" b="0" i="0" strike="noStrike" cap="none" spc="0" baseline="0">
                <a:solidFill>
                  <a:srgbClr val="000000"/>
                </a:solidFill>
                <a:effectLst/>
                <a:latin typeface="Helvetica"/>
                <a:ea typeface="Helvetica"/>
                <a:cs typeface="Helvetica"/>
              </a:rPr>
              <a:t>В това PowerPoint обучение Вие ще научите:</a:t>
            </a:r>
          </a:p>
          <a:p>
            <a:pPr marL="285750" indent="-285750">
              <a:lnSpc>
                <a:spcPts val="2400"/>
              </a:lnSpc>
              <a:spcBef>
                <a:spcPts val="600"/>
              </a:spcBef>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Рисковете за здравето свързани с </a:t>
            </a:r>
            <a:r>
              <a:rPr lang="bg" sz="1800">
                <a:solidFill>
                  <a:srgbClr val="000000"/>
                </a:solidFill>
                <a:latin typeface="Helvetica"/>
                <a:ea typeface="Helvetica"/>
                <a:cs typeface="Helvetica"/>
              </a:rPr>
              <a:t>високоенергийни </a:t>
            </a:r>
            <a:r>
              <a:rPr lang="bg" sz="1800" b="0" i="0" strike="noStrike" cap="none" spc="0" baseline="0">
                <a:solidFill>
                  <a:srgbClr val="000000"/>
                </a:solidFill>
                <a:effectLst/>
                <a:latin typeface="Helvetica"/>
                <a:ea typeface="Helvetica"/>
                <a:cs typeface="Helvetica"/>
              </a:rPr>
              <a:t>индустриални процеси, които могат да Ви изложат на Респирабилен Кристален Силициев прах (RCS).</a:t>
            </a:r>
          </a:p>
          <a:p>
            <a:pPr marL="285750" indent="-285750">
              <a:lnSpc>
                <a:spcPts val="2400"/>
              </a:lnSpc>
              <a:spcBef>
                <a:spcPts val="600"/>
              </a:spcBef>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Добри практики за прилагане при рязане, смилане и шлифоване.</a:t>
            </a:r>
          </a:p>
          <a:p>
            <a:pPr marL="285750" indent="-285750">
              <a:lnSpc>
                <a:spcPts val="2400"/>
              </a:lnSpc>
              <a:spcBef>
                <a:spcPts val="600"/>
              </a:spcBef>
              <a:buFont typeface="Arial" panose="020B0604020202020204" pitchFamily="34" charset="0"/>
              <a:buChar char="•"/>
            </a:pPr>
            <a:r>
              <a:rPr lang="bg" sz="1800" b="0" i="0" strike="noStrike" cap="none" spc="0" baseline="0">
                <a:solidFill>
                  <a:srgbClr val="FF0000"/>
                </a:solidFill>
                <a:effectLst/>
                <a:latin typeface="Helvetica"/>
                <a:ea typeface="Helvetica"/>
                <a:cs typeface="Helvetica"/>
              </a:rPr>
              <a:t>Текст за попълване от инструктор, ако е въведен персонализиран слайд, вмъкване и преглед на съдържанието.</a:t>
            </a:r>
          </a:p>
          <a:p>
            <a:pPr marL="285750" indent="-285750">
              <a:lnSpc>
                <a:spcPts val="2400"/>
              </a:lnSpc>
              <a:spcBef>
                <a:spcPts val="600"/>
              </a:spcBef>
              <a:buFont typeface="Arial" panose="020B0604020202020204" pitchFamily="34" charset="0"/>
              <a:buChar char="•"/>
            </a:pPr>
            <a:endParaRPr lang="en-US" sz="180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9815" t="711" r="21316" b="-711"/>
          <a:stretch/>
        </p:blipFill>
        <p:spPr>
          <a:xfrm>
            <a:off x="7740868" y="1608138"/>
            <a:ext cx="4076481" cy="4437062"/>
          </a:xfrm>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64204"/>
          </a:xfrm>
        </p:spPr>
        <p:txBody>
          <a:bodyPr/>
          <a:lstStyle/>
          <a:p>
            <a:pPr>
              <a:lnSpc>
                <a:spcPct val="100000"/>
              </a:lnSpc>
            </a:pPr>
            <a:r>
              <a:rPr lang="bg" sz="2800" b="1" i="0" strike="noStrike" cap="none" spc="0" baseline="0">
                <a:solidFill>
                  <a:srgbClr val="F6A317"/>
                </a:solidFill>
                <a:effectLst/>
                <a:latin typeface="Helvetica"/>
                <a:ea typeface="Helvetica"/>
                <a:cs typeface="Helvetica"/>
              </a:rPr>
              <a:t>ТЕХНИКИ ЗА КОНТРОЛ НА ПРАХ</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bg" sz="1800" b="0" i="0" strike="noStrike" cap="none" spc="0" baseline="0">
                <a:solidFill>
                  <a:srgbClr val="000000"/>
                </a:solidFill>
                <a:effectLst/>
                <a:latin typeface="Helvetica"/>
                <a:ea typeface="Helvetica"/>
                <a:cs typeface="Helvetica"/>
              </a:rPr>
              <a:t>Процесите на рязане, смилане и шлифоване могат да бъдат контролирани чрез петте главни техники за контрол.</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456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296472" cy="2023631"/>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ДОБРА ХИГИЕНА / ПОДДРЪЖКА</a:t>
            </a:r>
          </a:p>
          <a:p>
            <a:r>
              <a:rPr lang="bg" sz="1200" b="0" i="0" strike="noStrike" cap="none" spc="0" baseline="0">
                <a:solidFill>
                  <a:srgbClr val="000000"/>
                </a:solidFill>
                <a:effectLst/>
                <a:latin typeface="Calibri"/>
                <a:ea typeface="Calibri"/>
                <a:cs typeface="Calibri"/>
              </a:rPr>
              <a:t>Изпирането на работното облекло и изсмукването на прах, произведен в процеса на работа, спира натрупването му с течение на времето - чистото работно  място е безопасно  работно място.</a:t>
            </a:r>
          </a:p>
          <a:p>
            <a:endParaRPr lang="en-US"/>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456000"/>
            <a:ext cx="2134063" cy="1700960"/>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ЗАГРАЖДАНЕ</a:t>
            </a:r>
          </a:p>
          <a:p>
            <a:pPr>
              <a:spcAft>
                <a:spcPts val="300"/>
              </a:spcAft>
            </a:pPr>
            <a:r>
              <a:rPr lang="bg" sz="1200" b="0" i="0" strike="noStrike" cap="none" spc="0" baseline="0">
                <a:solidFill>
                  <a:srgbClr val="000000"/>
                </a:solidFill>
                <a:effectLst/>
                <a:latin typeface="Calibri"/>
                <a:ea typeface="Calibri"/>
                <a:cs typeface="Calibri"/>
              </a:rPr>
              <a:t>Провеждане на процеси, създаващи респирабилен  кристален силициев прах (RCS) в изолирана среда предотвратява излагането на прах при първоизточника.</a:t>
            </a:r>
          </a:p>
          <a:p>
            <a:pPr>
              <a:spcAft>
                <a:spcPts val="300"/>
              </a:spcAft>
            </a:pPr>
            <a:endParaRPr lang="en-US"/>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96000"/>
            <a:ext cx="2134063" cy="1678077"/>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ЕКСТРАКЦИЯ / ВЕНТИЛАЦИЯ</a:t>
            </a:r>
          </a:p>
          <a:p>
            <a:pPr>
              <a:spcAft>
                <a:spcPts val="300"/>
              </a:spcAft>
            </a:pPr>
            <a:r>
              <a:rPr lang="bg" sz="1200" b="0" i="0" strike="noStrike" cap="none" spc="0" baseline="0">
                <a:solidFill>
                  <a:srgbClr val="000000"/>
                </a:solidFill>
                <a:effectLst/>
                <a:latin typeface="Calibri"/>
                <a:ea typeface="Calibri"/>
                <a:cs typeface="Calibri"/>
              </a:rPr>
              <a:t>Улавяне на RCS още при първоизточника, преди да сме изложени на него, както и подмяна на замърсен въздух с чист.</a:t>
            </a:r>
          </a:p>
          <a:p>
            <a:endParaRPr lang="en-US"/>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ЛИЧНИ ПРЕДПАЗНИ СРЕДСТВА</a:t>
            </a:r>
          </a:p>
          <a:p>
            <a:r>
              <a:rPr lang="bg" sz="1200" b="0" i="0" strike="noStrike" cap="none" spc="0" baseline="0">
                <a:solidFill>
                  <a:srgbClr val="000000"/>
                </a:solidFill>
                <a:effectLst/>
                <a:latin typeface="Calibri"/>
                <a:ea typeface="Calibri"/>
                <a:cs typeface="Calibri"/>
              </a:rPr>
              <a:t>Личните предпазни средства  (например маски за лице) предпазват работниците от прах, .когато всички други мерки за контрол на праха са недостатъчни.</a:t>
            </a:r>
          </a:p>
          <a:p>
            <a:endParaRPr lang="en-US"/>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ВОДА</a:t>
            </a:r>
          </a:p>
          <a:p>
            <a:pPr>
              <a:spcAft>
                <a:spcPts val="300"/>
              </a:spcAft>
            </a:pPr>
            <a:r>
              <a:rPr lang="bg" sz="1200" b="0" i="0" strike="noStrike" cap="none" spc="0" baseline="0">
                <a:solidFill>
                  <a:srgbClr val="000000"/>
                </a:solidFill>
                <a:effectLst/>
                <a:latin typeface="Calibri"/>
                <a:ea typeface="Calibri"/>
                <a:cs typeface="Calibri"/>
              </a:rPr>
              <a:t>Прилагането на мокри процеси не позволяват  праховите частици да станат летливи посредством улавянето им с вода.</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lIns="91440" tIns="45720" rIns="91440" bIns="45720" anchor="t"/>
          <a:lstStyle/>
          <a:p>
            <a:pPr>
              <a:lnSpc>
                <a:spcPct val="100000"/>
              </a:lnSpc>
            </a:pPr>
            <a:r>
              <a:rPr lang="bg" sz="2800" b="1" i="0" strike="noStrike" cap="none" spc="0" baseline="0">
                <a:solidFill>
                  <a:srgbClr val="F6A317"/>
                </a:solidFill>
                <a:effectLst/>
                <a:latin typeface="Helvetica"/>
                <a:ea typeface="Helvetica"/>
                <a:cs typeface="Helvetica"/>
              </a:rPr>
              <a:t>РИСКОВЕ ОТ </a:t>
            </a:r>
            <a:r>
              <a:rPr lang="bg" sz="2800">
                <a:latin typeface="Helvetica"/>
                <a:ea typeface="Helvetica"/>
                <a:cs typeface="Helvetica"/>
              </a:rPr>
              <a:t>ТЕЗИ ДЕЙНОСТИ</a:t>
            </a:r>
            <a:endParaRPr lang="bg" sz="2800" b="1" i="0" strike="noStrike" cap="none" spc="0" baseline="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Тази дейност може да бъде много прашна.</a:t>
            </a:r>
          </a:p>
          <a:p>
            <a:pPr marL="342900" indent="-34290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Продължителното излагане на високи нива на RCS може да причини белодробно заболяване.</a:t>
            </a:r>
          </a:p>
          <a:p>
            <a:pPr>
              <a:lnSpc>
                <a:spcPts val="2400"/>
              </a:lnSpc>
            </a:pPr>
            <a:r>
              <a:rPr lang="bg" sz="1800" b="0" i="0" strike="noStrike" cap="none" spc="0" baseline="0">
                <a:solidFill>
                  <a:srgbClr val="000000"/>
                </a:solidFill>
                <a:effectLst/>
                <a:latin typeface="Helvetica"/>
                <a:ea typeface="Helvetica"/>
                <a:cs typeface="Helvetica"/>
              </a:rPr>
              <a:t>Ежедневното предпазване от излагане на RCS е много важно. </a:t>
            </a:r>
          </a:p>
          <a:p>
            <a:pPr>
              <a:lnSpc>
                <a:spcPts val="2400"/>
              </a:lnSpc>
            </a:pPr>
            <a:r>
              <a:rPr lang="bg" sz="1800" b="0" i="0" strike="noStrike" cap="none" spc="0" baseline="0">
                <a:solidFill>
                  <a:srgbClr val="000000"/>
                </a:solidFill>
                <a:effectLst/>
                <a:latin typeface="Helvetica"/>
                <a:ea typeface="Helvetica"/>
                <a:cs typeface="Helvetica"/>
              </a:rPr>
              <a:t>Спазването на добри практики днес ще предпазят здравето ни в бъдеще.</a:t>
            </a:r>
          </a:p>
          <a:p>
            <a:pPr>
              <a:lnSpc>
                <a:spcPts val="2400"/>
              </a:lnSpc>
            </a:pPr>
            <a:r>
              <a:rPr lang="bg" sz="1800" b="0" i="0" strike="noStrike" cap="none" spc="0" baseline="0">
                <a:solidFill>
                  <a:srgbClr val="000000"/>
                </a:solidFill>
                <a:effectLst/>
                <a:latin typeface="Helvetica"/>
                <a:ea typeface="Helvetica"/>
                <a:cs typeface="Helvetica"/>
              </a:rPr>
              <a:t>Как ще прекарате Вашата пенсия?</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lIns="91440" tIns="45720" rIns="91440" bIns="45720" anchor="t"/>
          <a:lstStyle/>
          <a:p>
            <a:pPr>
              <a:lnSpc>
                <a:spcPct val="100000"/>
              </a:lnSpc>
            </a:pPr>
            <a:r>
              <a:rPr lang="bg" sz="2800" b="1" i="0" strike="noStrike" cap="none" spc="0" baseline="0">
                <a:solidFill>
                  <a:srgbClr val="F6A317"/>
                </a:solidFill>
                <a:effectLst/>
                <a:latin typeface="Helvetica"/>
                <a:ea typeface="Helvetica"/>
                <a:cs typeface="Helvetica"/>
              </a:rPr>
              <a:t>КАК </a:t>
            </a:r>
            <a:r>
              <a:rPr lang="bg" sz="2800">
                <a:latin typeface="Helvetica"/>
                <a:ea typeface="Helvetica"/>
                <a:cs typeface="Helvetica"/>
              </a:rPr>
              <a:t>ВИСОКОЕНЕРГИЙНИТЕ</a:t>
            </a:r>
            <a:r>
              <a:rPr lang="bg" sz="2800" b="1" i="0" strike="noStrike" cap="none" spc="0" baseline="0">
                <a:solidFill>
                  <a:srgbClr val="F6A317"/>
                </a:solidFill>
                <a:effectLst/>
                <a:latin typeface="Helvetica"/>
                <a:ea typeface="Helvetica"/>
                <a:cs typeface="Helvetica"/>
              </a:rPr>
              <a:t> ПРОЦЕСИ СЪЗДАВАТ RCS</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400"/>
              </a:lnSpc>
            </a:pPr>
            <a:r>
              <a:rPr lang="bg" sz="1800" b="0" i="0" strike="noStrike" cap="none" spc="0" baseline="0">
                <a:solidFill>
                  <a:srgbClr val="000000"/>
                </a:solidFill>
                <a:effectLst/>
                <a:latin typeface="Helvetica"/>
                <a:ea typeface="Helvetica"/>
                <a:cs typeface="Helvetica"/>
              </a:rPr>
              <a:t>Рязането, смилането и шлифоването са </a:t>
            </a:r>
            <a:r>
              <a:rPr lang="bg" sz="1800">
                <a:solidFill>
                  <a:srgbClr val="000000"/>
                </a:solidFill>
                <a:latin typeface="Helvetica"/>
                <a:ea typeface="Helvetica"/>
                <a:cs typeface="Helvetica"/>
              </a:rPr>
              <a:t>високоенергийни </a:t>
            </a:r>
            <a:r>
              <a:rPr lang="bg" sz="1800" b="0" i="0" strike="noStrike" cap="none" spc="0" baseline="0">
                <a:solidFill>
                  <a:srgbClr val="000000"/>
                </a:solidFill>
                <a:effectLst/>
                <a:latin typeface="Helvetica"/>
                <a:ea typeface="Helvetica"/>
                <a:cs typeface="Helvetica"/>
              </a:rPr>
              <a:t>процеси, които могат да образуват много прах, при обработката на</a:t>
            </a:r>
            <a:r>
              <a:rPr lang="bg" sz="1800">
                <a:solidFill>
                  <a:srgbClr val="000000"/>
                </a:solidFill>
                <a:latin typeface="Helvetica"/>
                <a:ea typeface="Helvetica"/>
                <a:cs typeface="Helvetica"/>
              </a:rPr>
              <a:t> </a:t>
            </a:r>
            <a:r>
              <a:rPr lang="bg" sz="1800" b="0" i="0" strike="noStrike" cap="none" spc="0" baseline="0">
                <a:solidFill>
                  <a:srgbClr val="000000"/>
                </a:solidFill>
                <a:effectLst/>
                <a:latin typeface="Helvetica"/>
                <a:ea typeface="Helvetica"/>
                <a:cs typeface="Helvetica"/>
              </a:rPr>
              <a:t> определени материали.</a:t>
            </a:r>
          </a:p>
          <a:p>
            <a:pPr marL="342900" indent="-34290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Прахът образуван от много индустриални материали (пясъчник) е опасен и контролните мерки са наложителни, за да се намали излагането на прах.</a:t>
            </a:r>
          </a:p>
          <a:p>
            <a:pPr marL="342900" indent="-34290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Прахът, които се създава съдържа </a:t>
            </a:r>
            <a:r>
              <a:rPr lang="bg" sz="1800" b="0" i="0" strike="noStrike" cap="none" spc="0" baseline="0" err="1">
                <a:solidFill>
                  <a:srgbClr val="000000"/>
                </a:solidFill>
                <a:effectLst/>
                <a:latin typeface="Helvetica"/>
                <a:ea typeface="Helvetica"/>
                <a:cs typeface="Helvetica"/>
              </a:rPr>
              <a:t>респирибален</a:t>
            </a:r>
            <a:r>
              <a:rPr lang="bg" sz="1800" b="0" i="0" strike="noStrike" cap="none" spc="0" baseline="0">
                <a:solidFill>
                  <a:srgbClr val="000000"/>
                </a:solidFill>
                <a:effectLst/>
                <a:latin typeface="Helvetica"/>
                <a:ea typeface="Helvetica"/>
                <a:cs typeface="Helvetica"/>
              </a:rPr>
              <a:t> кристален силициев диоксид, който при вдишване за дълги периоди от време може да доведе до силикоза.</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ИНСТРУМЕНТИ„ СЪЗДАВАЩИ ПРАХ:</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Ъглошлайфи.</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Ъглови фрези.</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Машини за рязане.</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Електрически триони за тухли.</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Пробивни машини.</a:t>
            </a:r>
          </a:p>
          <a:p>
            <a:pPr>
              <a:lnSpc>
                <a:spcPts val="2400"/>
              </a:lnSpc>
            </a:pPr>
            <a:endParaRPr lang="en-US" sz="180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ПРЕДИ ДА РЕЖЕТЕ„ СМИЛАТЕ ИЛИ ШЛИФОВАТЕ</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Убедете се , че помещението е добре проветрено.</a:t>
            </a:r>
          </a:p>
          <a:p>
            <a:pPr marL="285750" indent="-285750">
              <a:lnSpc>
                <a:spcPct val="1000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Проверете инструментите за следи от дефекти.</a:t>
            </a:r>
          </a:p>
          <a:p>
            <a:pPr marL="285750" indent="-285750">
              <a:lnSpc>
                <a:spcPct val="1000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Бъдете сигурни, че праховата система за екстракция работи правилно, ако използвате такава.</a:t>
            </a:r>
          </a:p>
          <a:p>
            <a:pPr marL="285750" indent="-285750">
              <a:lnSpc>
                <a:spcPct val="1000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Почистете плочите и машините с течаща вода.</a:t>
            </a:r>
          </a:p>
          <a:p>
            <a:pPr>
              <a:lnSpc>
                <a:spcPct val="100000"/>
              </a:lnSpc>
            </a:pPr>
            <a:endParaRPr lang="en-US" sz="180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ПО ВРЕМЕ НА РЯЗАНЕ„ СМИЛАНЕ ИЛИ ШЛИФОВАНЕ</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spcBef>
                <a:spcPts val="600"/>
              </a:spcBef>
              <a:buFont typeface="Arial" panose="020B0604020202020204" pitchFamily="34" charset="0"/>
              <a:buChar char="•"/>
            </a:pPr>
            <a:r>
              <a:rPr lang="bg" sz="1400" b="0" i="0" strike="noStrike" cap="none" spc="0" baseline="0">
                <a:solidFill>
                  <a:srgbClr val="000000"/>
                </a:solidFill>
                <a:effectLst/>
                <a:latin typeface="Helvetica"/>
                <a:ea typeface="Helvetica"/>
                <a:cs typeface="Helvetica"/>
              </a:rPr>
              <a:t>При използването на мокри процеси се убедете, че водоснабдяването е достатъчно.</a:t>
            </a:r>
          </a:p>
          <a:p>
            <a:pPr marL="285750" indent="-285750">
              <a:lnSpc>
                <a:spcPct val="100000"/>
              </a:lnSpc>
              <a:spcBef>
                <a:spcPts val="600"/>
              </a:spcBef>
              <a:buFont typeface="Arial" panose="020B0604020202020204" pitchFamily="34" charset="0"/>
              <a:buChar char="•"/>
            </a:pPr>
            <a:r>
              <a:rPr lang="bg" sz="1400" b="0" i="0" strike="noStrike" cap="none" spc="0" baseline="0">
                <a:solidFill>
                  <a:srgbClr val="000000"/>
                </a:solidFill>
                <a:effectLst/>
                <a:latin typeface="Helvetica"/>
                <a:ea typeface="Helvetica"/>
                <a:cs typeface="Helvetica"/>
              </a:rPr>
              <a:t>Винаги използвайте респираторни предпазни средства при високо запрашващи действия.</a:t>
            </a:r>
          </a:p>
          <a:p>
            <a:pPr marL="285750" indent="-285750">
              <a:lnSpc>
                <a:spcPct val="100000"/>
              </a:lnSpc>
              <a:spcBef>
                <a:spcPts val="600"/>
              </a:spcBef>
              <a:buFont typeface="Arial" panose="020B0604020202020204" pitchFamily="34" charset="0"/>
              <a:buChar char="•"/>
            </a:pPr>
            <a:r>
              <a:rPr lang="bg" sz="1400" b="0" i="0" strike="noStrike" cap="none" spc="0" baseline="0">
                <a:solidFill>
                  <a:srgbClr val="000000"/>
                </a:solidFill>
                <a:effectLst/>
                <a:latin typeface="Helvetica"/>
                <a:ea typeface="Helvetica"/>
                <a:cs typeface="Helvetica"/>
              </a:rPr>
              <a:t>Използването на водно интегрирани машини и инструменти значително намаляват нивото на силициев прах.</a:t>
            </a:r>
          </a:p>
          <a:p>
            <a:pPr marL="285750" indent="-285750">
              <a:lnSpc>
                <a:spcPct val="100000"/>
              </a:lnSpc>
              <a:spcBef>
                <a:spcPts val="600"/>
              </a:spcBef>
              <a:buFont typeface="Arial" panose="020B0604020202020204" pitchFamily="34" charset="0"/>
              <a:buChar char="•"/>
            </a:pPr>
            <a:r>
              <a:rPr lang="bg" sz="1400" b="0" i="0" strike="noStrike" cap="none" spc="0" baseline="0">
                <a:solidFill>
                  <a:srgbClr val="000000"/>
                </a:solidFill>
                <a:effectLst/>
                <a:latin typeface="Helvetica"/>
                <a:ea typeface="Helvetica"/>
                <a:cs typeface="Helvetica"/>
              </a:rPr>
              <a:t>Когато е възможно дръжте предпазните врати на машината затворени.</a:t>
            </a:r>
          </a:p>
          <a:p>
            <a:pPr marL="285750" indent="-285750">
              <a:lnSpc>
                <a:spcPct val="100000"/>
              </a:lnSpc>
              <a:spcBef>
                <a:spcPts val="600"/>
              </a:spcBef>
              <a:buFont typeface="Arial" panose="020B0604020202020204" pitchFamily="34" charset="0"/>
              <a:buChar char="•"/>
            </a:pPr>
            <a:r>
              <a:rPr lang="bg" sz="1400" b="0" i="0" strike="noStrike" cap="none" spc="0" baseline="0">
                <a:solidFill>
                  <a:srgbClr val="000000"/>
                </a:solidFill>
                <a:effectLst/>
                <a:latin typeface="Helvetica"/>
                <a:ea typeface="Helvetica"/>
                <a:cs typeface="Helvetica"/>
              </a:rPr>
              <a:t>Използвайте локални системи за смукателна вентилация, които улавят силициевия прах при първоизточника и го отвеждат далеч от зоната на работещите.</a:t>
            </a:r>
          </a:p>
          <a:p>
            <a:pPr marL="285750" indent="-285750">
              <a:lnSpc>
                <a:spcPct val="100000"/>
              </a:lnSpc>
              <a:spcBef>
                <a:spcPts val="600"/>
              </a:spcBef>
              <a:buFont typeface="Arial" panose="020B0604020202020204" pitchFamily="34" charset="0"/>
              <a:buChar char="•"/>
            </a:pPr>
            <a:r>
              <a:rPr lang="bg" sz="1400" b="0" i="0" strike="noStrike" cap="none" spc="0" baseline="0">
                <a:solidFill>
                  <a:srgbClr val="FF0000"/>
                </a:solidFill>
                <a:effectLst/>
                <a:latin typeface="Helvetica"/>
                <a:ea typeface="Helvetica"/>
                <a:cs typeface="Helvetica"/>
              </a:rPr>
              <a:t>Текст за обучаващия - добавете допълнителен текст относно мерките свързани с рязане, смилане и шлайфане, подходящи за Вашия контекст.</a:t>
            </a:r>
          </a:p>
          <a:p>
            <a:pPr>
              <a:lnSpc>
                <a:spcPct val="100000"/>
              </a:lnSpc>
              <a:spcBef>
                <a:spcPts val="600"/>
              </a:spcBef>
            </a:pPr>
            <a:endParaRPr lang="en-US" sz="140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8950080" cy="1584900"/>
          </a:xfrm>
        </p:spPr>
        <p:txBody>
          <a:bodyPr anchor="t"/>
          <a:lstStyle/>
          <a:p>
            <a:pPr>
              <a:lnSpc>
                <a:spcPct val="100000"/>
              </a:lnSpc>
            </a:pPr>
            <a:r>
              <a:rPr lang="bg" sz="2800" b="1" i="0" strike="noStrike" cap="none" spc="0" baseline="0">
                <a:solidFill>
                  <a:srgbClr val="F6A317"/>
                </a:solidFill>
                <a:effectLst/>
                <a:latin typeface="Helvetica"/>
                <a:ea typeface="Helvetica"/>
                <a:cs typeface="Helvetica"/>
              </a:rPr>
              <a:t>КАКВО ДА ПРАВИТЕ И КАКВО НЕ ПРИ РЯЗАНЕ, СМИЛАНЕ И ШЛИФОВАНЕ</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68600"/>
            <a:ext cx="10965577" cy="3230407"/>
          </a:xfrm>
        </p:spPr>
        <p:txBody>
          <a:bodyPr/>
          <a:lstStyle/>
          <a:p>
            <a:pPr>
              <a:lnSpc>
                <a:spcPct val="100000"/>
              </a:lnSpc>
              <a:spcBef>
                <a:spcPts val="800"/>
              </a:spcBef>
            </a:pPr>
            <a:r>
              <a:rPr lang="bg" sz="1600" b="1" i="0" strike="noStrike" cap="none" spc="0" baseline="0">
                <a:solidFill>
                  <a:srgbClr val="000000"/>
                </a:solidFill>
                <a:effectLst/>
                <a:latin typeface="Helvetica"/>
                <a:ea typeface="Helvetica"/>
                <a:cs typeface="Helvetica"/>
              </a:rPr>
              <a:t>ПРАВЕТЕ</a:t>
            </a:r>
          </a:p>
          <a:p>
            <a:pPr marL="285750" indent="-285750">
              <a:lnSpc>
                <a:spcPct val="100000"/>
              </a:lnSpc>
              <a:spcBef>
                <a:spcPts val="800"/>
              </a:spcBef>
              <a:buSzPct val="85000"/>
              <a:buFont typeface=".Apple Color Emoji UI"/>
              <a:buChar char="✅"/>
            </a:pPr>
            <a:r>
              <a:rPr lang="bg" sz="1600" b="0" i="0" strike="noStrike" cap="none" spc="0" baseline="0">
                <a:solidFill>
                  <a:srgbClr val="000000"/>
                </a:solidFill>
                <a:effectLst/>
                <a:latin typeface="Helvetica"/>
                <a:ea typeface="Helvetica"/>
                <a:cs typeface="Helvetica"/>
              </a:rPr>
              <a:t>Използвайте праховата система за екстракция, когато е налична.</a:t>
            </a:r>
          </a:p>
          <a:p>
            <a:pPr marL="285750" indent="-285750">
              <a:lnSpc>
                <a:spcPct val="100000"/>
              </a:lnSpc>
              <a:spcBef>
                <a:spcPts val="800"/>
              </a:spcBef>
              <a:buSzPct val="85000"/>
              <a:buFont typeface=".Apple Color Emoji UI"/>
              <a:buChar char="✅"/>
            </a:pPr>
            <a:r>
              <a:rPr lang="bg" sz="1600" b="0" i="0" strike="noStrike" cap="none" spc="0" baseline="0">
                <a:solidFill>
                  <a:srgbClr val="000000"/>
                </a:solidFill>
                <a:effectLst/>
                <a:latin typeface="Helvetica"/>
                <a:ea typeface="Helvetica"/>
                <a:cs typeface="Helvetica"/>
              </a:rPr>
              <a:t>Възползвайте се от вентилационните системи, когато работите в закрити помещения.</a:t>
            </a:r>
          </a:p>
          <a:p>
            <a:pPr marL="285750" indent="-285750">
              <a:lnSpc>
                <a:spcPct val="100000"/>
              </a:lnSpc>
              <a:spcBef>
                <a:spcPts val="800"/>
              </a:spcBef>
              <a:buSzPct val="85000"/>
              <a:buFont typeface=".Apple Color Emoji UI"/>
              <a:buChar char="✅"/>
            </a:pPr>
            <a:r>
              <a:rPr lang="bg" sz="1600" b="0" i="0" strike="noStrike" cap="none" spc="0" baseline="0">
                <a:solidFill>
                  <a:srgbClr val="000000"/>
                </a:solidFill>
                <a:effectLst/>
                <a:latin typeface="Helvetica"/>
                <a:ea typeface="Helvetica"/>
                <a:cs typeface="Helvetica"/>
              </a:rPr>
              <a:t>Използвайте водно приспособими инструменти за да задържите праха долу.</a:t>
            </a:r>
          </a:p>
          <a:p>
            <a:pPr marL="285750" indent="-285750">
              <a:lnSpc>
                <a:spcPct val="100000"/>
              </a:lnSpc>
              <a:spcBef>
                <a:spcPts val="800"/>
              </a:spcBef>
              <a:spcAft>
                <a:spcPts val="1000"/>
              </a:spcAft>
              <a:buSzPct val="85000"/>
              <a:buFont typeface=".Apple Color Emoji UI"/>
              <a:buChar char="✅"/>
            </a:pPr>
            <a:r>
              <a:rPr lang="bg" sz="1600" b="0" i="0" strike="noStrike" cap="none" spc="0" baseline="0">
                <a:solidFill>
                  <a:srgbClr val="000000"/>
                </a:solidFill>
                <a:effectLst/>
                <a:latin typeface="Helvetica"/>
                <a:ea typeface="Helvetica"/>
                <a:cs typeface="Helvetica"/>
              </a:rPr>
              <a:t>Използвайте лични предпазни средства в указаните зони.</a:t>
            </a:r>
          </a:p>
          <a:p>
            <a:pPr>
              <a:lnSpc>
                <a:spcPct val="100000"/>
              </a:lnSpc>
              <a:spcBef>
                <a:spcPts val="800"/>
              </a:spcBef>
            </a:pPr>
            <a:r>
              <a:rPr lang="bg" sz="1600" b="1" i="0" strike="noStrike" cap="none" spc="0" baseline="0">
                <a:solidFill>
                  <a:srgbClr val="000000"/>
                </a:solidFill>
                <a:effectLst/>
                <a:latin typeface="Helvetica"/>
                <a:ea typeface="Helvetica"/>
                <a:cs typeface="Helvetica"/>
              </a:rPr>
              <a:t>НЕ ПРАВЕТЕ</a:t>
            </a:r>
          </a:p>
          <a:p>
            <a:pPr marL="285750" indent="-285750">
              <a:lnSpc>
                <a:spcPct val="100000"/>
              </a:lnSpc>
              <a:spcBef>
                <a:spcPts val="800"/>
              </a:spcBef>
              <a:buSzPct val="85000"/>
              <a:buFont typeface=".Apple Color Emoji UI"/>
              <a:buChar char="❌"/>
            </a:pPr>
            <a:r>
              <a:rPr lang="bg" sz="1600" b="0" i="0" strike="noStrike" cap="none" spc="0" baseline="0">
                <a:solidFill>
                  <a:srgbClr val="000000"/>
                </a:solidFill>
                <a:effectLst/>
                <a:latin typeface="Helvetica"/>
                <a:ea typeface="Helvetica"/>
                <a:cs typeface="Helvetica"/>
              </a:rPr>
              <a:t>Не използвайте оборудване, което е дефектно или повредено.</a:t>
            </a:r>
          </a:p>
          <a:p>
            <a:pPr marL="285750" indent="-285750">
              <a:lnSpc>
                <a:spcPct val="100000"/>
              </a:lnSpc>
              <a:spcBef>
                <a:spcPts val="800"/>
              </a:spcBef>
              <a:buSzPct val="85000"/>
              <a:buFont typeface=".Apple Color Emoji UI"/>
              <a:buChar char="❌"/>
            </a:pPr>
            <a:r>
              <a:rPr lang="bg" sz="1600" b="0" i="0" strike="noStrike" cap="none" spc="0" baseline="0">
                <a:solidFill>
                  <a:srgbClr val="000000"/>
                </a:solidFill>
                <a:effectLst/>
                <a:latin typeface="Helvetica"/>
                <a:ea typeface="Helvetica"/>
                <a:cs typeface="Helvetica"/>
              </a:rPr>
              <a:t>Не позволявайте кофите за екстракция да се препълват.</a:t>
            </a:r>
          </a:p>
          <a:p>
            <a:pPr marL="285750" indent="-285750">
              <a:lnSpc>
                <a:spcPct val="100000"/>
              </a:lnSpc>
              <a:spcBef>
                <a:spcPts val="800"/>
              </a:spcBef>
              <a:buSzPct val="85000"/>
              <a:buFont typeface=".Apple Color Emoji UI"/>
              <a:buChar char="❌"/>
            </a:pPr>
            <a:r>
              <a:rPr lang="bg" sz="1600" b="0" i="0" strike="noStrike" cap="none" spc="0" baseline="0">
                <a:solidFill>
                  <a:srgbClr val="000000"/>
                </a:solidFill>
                <a:effectLst/>
                <a:latin typeface="Helvetica"/>
                <a:ea typeface="Helvetica"/>
                <a:cs typeface="Helvetica"/>
              </a:rPr>
              <a:t>Не използвайте устройства в неподходящи процеси и комбинации (напр. мокър процес с устройство, което не поддържа инфилтрация на вода.</a:t>
            </a:r>
          </a:p>
          <a:p>
            <a:pPr marL="285750" indent="-285750">
              <a:lnSpc>
                <a:spcPct val="100000"/>
              </a:lnSpc>
              <a:spcBef>
                <a:spcPts val="800"/>
              </a:spcBef>
              <a:buSzPct val="85000"/>
              <a:buFont typeface=".Apple Color Emoji UI"/>
              <a:buChar char="✅"/>
            </a:pPr>
            <a:endParaRPr lang="en-US"/>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ПРАЗЕН СЛАЙД</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ct val="100000"/>
              </a:lnSpc>
            </a:pPr>
            <a:r>
              <a:rPr lang="bg" sz="1800" b="0" i="0" strike="noStrike" cap="none" spc="0" baseline="0">
                <a:solidFill>
                  <a:srgbClr val="000000"/>
                </a:solidFill>
                <a:effectLst/>
                <a:latin typeface="Helvetica"/>
                <a:ea typeface="Helvetica"/>
                <a:cs typeface="Helvetica"/>
              </a:rPr>
              <a:t>Използвайте този слайд за да създадете Ваш собствен материал за обучение, който е специфичен за работната Ви среда/условия.</a:t>
            </a:r>
          </a:p>
          <a:p>
            <a:pPr>
              <a:lnSpc>
                <a:spcPct val="100000"/>
              </a:lnSpc>
            </a:pPr>
            <a:r>
              <a:rPr lang="bg" sz="1800" b="0" i="0" strike="noStrike" cap="none" spc="0" baseline="0">
                <a:solidFill>
                  <a:srgbClr val="000000"/>
                </a:solidFill>
                <a:effectLst/>
                <a:latin typeface="Helvetica"/>
                <a:ea typeface="Helvetica"/>
                <a:cs typeface="Helvetica"/>
              </a:rPr>
              <a:t>За да промените снимката използвайте десен клик с мишката &gt; смяна на снимка &gt; от файл.</a:t>
            </a:r>
          </a:p>
          <a:p>
            <a:pPr>
              <a:lnSpc>
                <a:spcPct val="100000"/>
              </a:lnSpc>
            </a:pPr>
            <a:r>
              <a:rPr lang="bg" sz="1800" b="0" i="0" strike="noStrike" cap="none" spc="0" baseline="0">
                <a:solidFill>
                  <a:srgbClr val="000000"/>
                </a:solidFill>
                <a:effectLst/>
                <a:latin typeface="Helvetica"/>
                <a:ea typeface="Helvetica"/>
                <a:cs typeface="Helvetica"/>
              </a:rPr>
              <a:t>За да създадете повече слайдове кликнете на ‘Нов Слайд’ отгоре.</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ЗАКЛЮЧЕНИЕ</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907336" cy="3682369"/>
          </a:xfrm>
        </p:spPr>
        <p:txBody>
          <a:bodyPr lIns="91440" tIns="45720" rIns="91440" bIns="45720" anchor="t"/>
          <a:lstStyle/>
          <a:p>
            <a:pPr>
              <a:lnSpc>
                <a:spcPts val="2400"/>
              </a:lnSpc>
            </a:pPr>
            <a:r>
              <a:rPr lang="bg" sz="1800" b="0" i="0" strike="noStrike" cap="none" spc="0" baseline="0">
                <a:solidFill>
                  <a:srgbClr val="000000"/>
                </a:solidFill>
                <a:effectLst/>
                <a:latin typeface="Helvetica"/>
                <a:ea typeface="Helvetica"/>
                <a:cs typeface="Helvetica"/>
              </a:rPr>
              <a:t>Рязането, смилането и шлифоването са </a:t>
            </a:r>
            <a:r>
              <a:rPr lang="bg" sz="1800">
                <a:solidFill>
                  <a:srgbClr val="000000"/>
                </a:solidFill>
                <a:latin typeface="Helvetica"/>
                <a:ea typeface="Helvetica"/>
                <a:cs typeface="Helvetica"/>
              </a:rPr>
              <a:t>високоенергийни</a:t>
            </a:r>
            <a:r>
              <a:rPr lang="bg" sz="1800" b="0" i="0" strike="noStrike" cap="none" spc="0" baseline="0">
                <a:solidFill>
                  <a:srgbClr val="000000"/>
                </a:solidFill>
                <a:effectLst/>
                <a:latin typeface="Helvetica"/>
                <a:ea typeface="Helvetica"/>
                <a:cs typeface="Helvetica"/>
              </a:rPr>
              <a:t> процеси, които създават много прах.</a:t>
            </a:r>
          </a:p>
          <a:p>
            <a:pPr>
              <a:lnSpc>
                <a:spcPts val="2400"/>
              </a:lnSpc>
            </a:pPr>
            <a:r>
              <a:rPr lang="bg" sz="1800" b="0" i="0" strike="noStrike" cap="none" spc="0" baseline="0">
                <a:solidFill>
                  <a:srgbClr val="000000"/>
                </a:solidFill>
                <a:effectLst/>
                <a:latin typeface="Helvetica"/>
                <a:ea typeface="Helvetica"/>
                <a:cs typeface="Helvetica"/>
              </a:rPr>
              <a:t>Запомнете:</a:t>
            </a:r>
          </a:p>
          <a:p>
            <a:pPr marL="285750" indent="-285750">
              <a:lnSpc>
                <a:spcPts val="2400"/>
              </a:lnSpc>
              <a:buClr>
                <a:srgbClr val="F1B600"/>
              </a:buClr>
              <a:buSzPct val="120000"/>
              <a:buFont typeface="Wingdings" pitchFamily="2" charset="2"/>
              <a:buChar char="q"/>
            </a:pPr>
            <a:r>
              <a:rPr lang="bg" sz="1800" b="0" i="0" strike="noStrike" cap="none" spc="0" baseline="0">
                <a:solidFill>
                  <a:srgbClr val="000000"/>
                </a:solidFill>
                <a:effectLst/>
                <a:latin typeface="Helvetica"/>
                <a:ea typeface="Helvetica"/>
                <a:cs typeface="Helvetica"/>
              </a:rPr>
              <a:t>Бъдете сигурни, че заграждението е с добра вентилация. </a:t>
            </a:r>
          </a:p>
          <a:p>
            <a:pPr marL="285750" indent="-285750">
              <a:lnSpc>
                <a:spcPts val="2400"/>
              </a:lnSpc>
              <a:buClr>
                <a:srgbClr val="F1B600"/>
              </a:buClr>
              <a:buSzPct val="120000"/>
              <a:buFont typeface="Wingdings" pitchFamily="2" charset="2"/>
              <a:buChar char="q"/>
            </a:pPr>
            <a:r>
              <a:rPr lang="bg" sz="1800" b="0" i="0" strike="noStrike" cap="none" spc="0" baseline="0">
                <a:solidFill>
                  <a:srgbClr val="000000"/>
                </a:solidFill>
                <a:effectLst/>
                <a:latin typeface="Helvetica"/>
                <a:ea typeface="Helvetica"/>
                <a:cs typeface="Helvetica"/>
              </a:rPr>
              <a:t>Използвайте водно приспособими инструменти, когато е възможно.</a:t>
            </a:r>
          </a:p>
          <a:p>
            <a:pPr marL="285750" indent="-285750">
              <a:lnSpc>
                <a:spcPts val="2400"/>
              </a:lnSpc>
              <a:buClr>
                <a:srgbClr val="F1B600"/>
              </a:buClr>
              <a:buSzPct val="120000"/>
              <a:buFont typeface="Wingdings" pitchFamily="2" charset="2"/>
              <a:buChar char="q"/>
            </a:pPr>
            <a:r>
              <a:rPr lang="bg" sz="1800" b="0" i="0" strike="noStrike" cap="none" spc="0" baseline="0">
                <a:solidFill>
                  <a:srgbClr val="000000"/>
                </a:solidFill>
                <a:effectLst/>
                <a:latin typeface="Helvetica"/>
                <a:ea typeface="Helvetica"/>
                <a:cs typeface="Helvetica"/>
              </a:rPr>
              <a:t>Проверявайте оборудването за следи от повреда.</a:t>
            </a:r>
          </a:p>
          <a:p>
            <a:pPr marL="285750" indent="-285750">
              <a:lnSpc>
                <a:spcPts val="2400"/>
              </a:lnSpc>
              <a:buClr>
                <a:srgbClr val="F1B600"/>
              </a:buClr>
              <a:buSzPct val="120000"/>
              <a:buFont typeface="Wingdings" pitchFamily="2" charset="2"/>
              <a:buChar char="q"/>
            </a:pPr>
            <a:r>
              <a:rPr lang="bg" sz="1800" b="0" i="0" strike="noStrike" cap="none" spc="0" baseline="0">
                <a:solidFill>
                  <a:srgbClr val="FF0000"/>
                </a:solidFill>
                <a:effectLst/>
                <a:latin typeface="Helvetica"/>
                <a:ea typeface="Helvetica"/>
                <a:cs typeface="Helvetica"/>
              </a:rPr>
              <a:t>Обучаващият да добави заключение.</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ДОПЪЛНИТЕЛНО ОБУЧЕНИЕ</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453624"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a:solidFill>
                  <a:srgbClr val="000000"/>
                </a:solidFill>
                <a:effectLst/>
                <a:latin typeface="Helvetica"/>
                <a:ea typeface="Helvetica"/>
                <a:cs typeface="Helvetica"/>
                <a:hlinkClick r:id="rId3" history="0"/>
              </a:rPr>
              <a:t>Добри практики за сухо рязане с ръчни ъглошлайфи, резачки и електрически триони за тухли(Лист със задачи 2.1.14а)</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a:solidFill>
                  <a:srgbClr val="000000"/>
                </a:solidFill>
                <a:effectLst/>
                <a:latin typeface="Helvetica"/>
                <a:ea typeface="Helvetica"/>
                <a:cs typeface="Helvetica"/>
                <a:hlinkClick r:id="rId3" history="0"/>
              </a:rPr>
              <a:t>Добри практики за рязане и полиране на керамични и каменни изделия (Лист със задачи 2.2.7)</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a:solidFill>
                  <a:srgbClr val="000000"/>
                </a:solidFill>
                <a:effectLst/>
                <a:latin typeface="Helvetica"/>
                <a:ea typeface="Helvetica"/>
                <a:cs typeface="Helvetica"/>
                <a:hlinkClick r:id="rId4" history="0"/>
              </a:rPr>
              <a:t>NEPSI ръководство за добри практики</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a:solidFill>
                  <a:srgbClr val="000000"/>
                </a:solidFill>
                <a:effectLst/>
                <a:latin typeface="Helvetica"/>
                <a:ea typeface="Helvetica"/>
                <a:cs typeface="Helvetica"/>
                <a:hlinkClick r:id="rId5" history="0"/>
              </a:rPr>
              <a:t>NEPSI ръководство за МСП.</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302196"/>
            <a:ext cx="10022946" cy="358498"/>
          </a:xfrm>
          <a:prstGeom prst="rect">
            <a:avLst/>
          </a:prstGeom>
          <a:noFill/>
          <a:ln>
            <a:noFill/>
          </a:ln>
        </p:spPr>
        <p:txBody>
          <a:bodyPr wrap="square" anchor="ctr">
            <a:spAutoFit/>
          </a:bodyPr>
          <a:lstStyle/>
          <a:p>
            <a:pPr>
              <a:spcBef>
                <a:spcPts val="1200"/>
              </a:spcBef>
              <a:spcAft>
                <a:spcPts val="1200"/>
              </a:spcAft>
              <a:buSzPct val="130000"/>
            </a:pPr>
            <a:r>
              <a:rPr lang="bg" sz="1750" b="0" i="0" strike="noStrike" cap="none" spc="0" baseline="0">
                <a:solidFill>
                  <a:srgbClr val="000000"/>
                </a:solidFill>
                <a:effectLst/>
                <a:latin typeface="Calibri"/>
                <a:ea typeface="Calibri"/>
                <a:cs typeface="Calibri"/>
              </a:rPr>
              <a:t>Посетете </a:t>
            </a:r>
            <a:r>
              <a:rPr lang="bg" sz="1750" b="1" i="0" strike="noStrike" cap="none" spc="0" baseline="0">
                <a:solidFill>
                  <a:srgbClr val="000000"/>
                </a:solidFill>
                <a:effectLst/>
                <a:latin typeface="Calibri"/>
                <a:ea typeface="Calibri"/>
                <a:cs typeface="Calibri"/>
              </a:rPr>
              <a:t>NEPSI платформата за е-обучение</a:t>
            </a:r>
            <a:r>
              <a:rPr lang="bg" sz="1750" b="0" i="0" strike="noStrike" cap="none" spc="0" baseline="0">
                <a:solidFill>
                  <a:srgbClr val="000000"/>
                </a:solidFill>
                <a:effectLst/>
                <a:latin typeface="Calibri"/>
                <a:ea typeface="Calibri"/>
                <a:cs typeface="Calibri"/>
              </a:rPr>
              <a:t> </a:t>
            </a:r>
            <a:r>
              <a:rPr lang="bg" sz="1750" b="0" i="0" strike="noStrike" cap="none" spc="0" baseline="0">
                <a:solidFill>
                  <a:srgbClr val="000000"/>
                </a:solidFill>
                <a:effectLst/>
                <a:latin typeface="Calibri"/>
                <a:ea typeface="Calibri"/>
                <a:cs typeface="Calibri"/>
                <a:hlinkClick r:id="rId6" history="0"/>
              </a:rPr>
              <a:t>training.nepsi.eu</a:t>
            </a:r>
            <a:r>
              <a:rPr lang="bg" sz="1750" b="0" i="0" strike="noStrike" cap="none" spc="0" baseline="0">
                <a:solidFill>
                  <a:srgbClr val="000000"/>
                </a:solidFill>
                <a:effectLst/>
                <a:latin typeface="Calibri"/>
                <a:ea typeface="Calibri"/>
                <a:cs typeface="Calibri"/>
              </a:rPr>
              <a:t> за повече учебни ресурси свързани с RCS.</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6d9d7403-2d8c-4818-ae25-2c5629bc7330"/>
    <ds:schemaRef ds:uri="d8ecf516-e360-4672-81b9-68723bedb71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75A39E0-6DCE-4568-B15A-1D237B6677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1233</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cp:revision>
  <dcterms:created xsi:type="dcterms:W3CDTF">2020-06-26T09:56:53Z</dcterms:created>
  <dcterms:modified xsi:type="dcterms:W3CDTF">2024-11-13T11:40:01Z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