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1E83DE-5200-456C-82EA-F42B2777F384}" v="81" dt="2022-09-25T09:59:17.9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Ülemäärasel kokkupuutel sissehingatava kristallilise ränidioksiidiga (RCS) on pikas perspektiivis tõsised tagajärjed. Sel põhjusel on oluline, et kõik töötajad oleksid teadlikud headest tavadest, mis piiravad või välistavad kokkupuute ränidioksiidi tolmuga. </a:t>
            </a:r>
          </a:p>
          <a:p>
            <a:endParaRPr lang="en-US"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See koolitus annab teavet protsesside sulgemise kohta. Pidage meeles, et riskianalüüs on vajalik enne mis tahes suletud protsessi kavandamist, kuigi see puudutab peamiselt juhtimist.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a:solidFill>
                  <a:srgbClr val="F6A317"/>
                </a:solidFill>
                <a:effectLst/>
                <a:latin typeface="Helvetica"/>
                <a:ea typeface="Helvetica"/>
                <a:cs typeface="Helvetica"/>
              </a:rPr>
              <a:t>KOOLITUS: HEAD TAVAD SULETUD PROTSESSIDE PUHUL</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t" sz="2800" b="1" i="0" strike="noStrike" cap="none" spc="0" baseline="0">
                <a:solidFill>
                  <a:srgbClr val="FFFFFF"/>
                </a:solidFill>
                <a:effectLst/>
                <a:latin typeface="Helvetica"/>
                <a:ea typeface="Helvetica"/>
                <a:cs typeface="Helvetica"/>
              </a:rPr>
              <a:t>KOOLITUS: HEAD TAVAD SULETUD PROTSESSIDE PUHUL</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360229" y="321972"/>
            <a:ext cx="3436819"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et" sz="1800" b="1" i="0" strike="noStrike" cap="none" spc="0" baseline="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Kuidas suletud protsesside puhul väheneb kokkupuude sisse hingatava kristallilise ränidioksiidi tolmuga (RCS)</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Põhijuhised protsesside sulgemiseks</a:t>
            </a:r>
          </a:p>
          <a:p>
            <a:pPr marL="285750" indent="-285750">
              <a:lnSpc>
                <a:spcPts val="2400"/>
              </a:lnSpc>
              <a:buFont typeface="Arial" panose="020B0604020202020204" pitchFamily="34" charset="0"/>
              <a:buChar char="•"/>
            </a:pPr>
            <a:r>
              <a:rPr lang="et" sz="1800" b="0" i="0" strike="noStrike" cap="none" spc="0" baseline="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t" sz="1800" b="0" i="0" strike="noStrike" cap="none" spc="0" baseline="0">
                <a:solidFill>
                  <a:srgbClr val="000000"/>
                </a:solidFill>
                <a:effectLst/>
                <a:latin typeface="Helvetica"/>
                <a:ea typeface="Helvetica"/>
                <a:cs typeface="Helvetica"/>
              </a:rPr>
              <a:t>Protsesside sulgemine on üks viiest peamisest tolmutõrjetehnikast.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5" y="1702138"/>
            <a:ext cx="2067924" cy="1823002"/>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kokkupuute allikas</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3"/>
            <a:ext cx="2134063" cy="1495014"/>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kogumine selle allikas, enne kui sellega kokku puutume, ja saastunud õhu asendamine puhta õhuga</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et" sz="1800" dirty="0">
                <a:solidFill>
                  <a:srgbClr val="000000"/>
                </a:solidFill>
                <a:latin typeface="Helvetica"/>
                <a:ea typeface="Helvetica"/>
                <a:cs typeface="Helvetica"/>
              </a:rPr>
              <a:t>Seadmete</a:t>
            </a:r>
            <a:r>
              <a:rPr lang="et" sz="1800" b="0" i="0" strike="noStrike" cap="none" spc="0" baseline="0" dirty="0">
                <a:solidFill>
                  <a:srgbClr val="000000"/>
                </a:solidFill>
                <a:effectLst/>
                <a:latin typeface="Helvetica"/>
                <a:ea typeface="Helvetica"/>
                <a:cs typeface="Helvetica"/>
              </a:rPr>
              <a:t> nõuetekohane toimimine on meie kaitsmiseks RCS-i eest hädavajalik</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Pikaajaline kokkupuude kõrge RCS-i tasemega võib põhjustada </a:t>
            </a:r>
            <a:r>
              <a:rPr lang="et" sz="1800" b="0" i="0" strike="noStrike" cap="none" spc="0" baseline="0" dirty="0" err="1">
                <a:solidFill>
                  <a:srgbClr val="000000"/>
                </a:solidFill>
                <a:effectLst/>
                <a:latin typeface="Helvetica"/>
                <a:ea typeface="Helvetica"/>
                <a:cs typeface="Helvetica"/>
              </a:rPr>
              <a:t>invaliidistavat</a:t>
            </a:r>
            <a:r>
              <a:rPr lang="et" sz="1800" b="0" i="0" strike="noStrike" cap="none" spc="0" baseline="0" dirty="0">
                <a:solidFill>
                  <a:srgbClr val="000000"/>
                </a:solidFill>
                <a:effectLst/>
                <a:latin typeface="Helvetica"/>
                <a:ea typeface="Helvetica"/>
                <a:cs typeface="Helvetica"/>
              </a:rPr>
              <a:t> kopsuhaigust</a:t>
            </a:r>
          </a:p>
          <a:p>
            <a:pPr>
              <a:lnSpc>
                <a:spcPts val="2400"/>
              </a:lnSpc>
            </a:pPr>
            <a:r>
              <a:rPr lang="et" sz="1800" b="0" i="0" strike="noStrike" cap="none" spc="0" baseline="0" dirty="0">
                <a:solidFill>
                  <a:srgbClr val="000000"/>
                </a:solidFill>
                <a:effectLst/>
                <a:latin typeface="Helvetica"/>
                <a:ea typeface="Helvetica"/>
                <a:cs typeface="Helvetica"/>
              </a:rPr>
              <a:t>On oluline, et me kaitseksime end iga päev selle õhutolmuga kokkupuute eest.</a:t>
            </a:r>
            <a:r>
              <a:rPr lang="et" sz="1800" dirty="0">
                <a:solidFill>
                  <a:srgbClr val="000000"/>
                </a:solidFill>
                <a:latin typeface="Helvetica"/>
                <a:ea typeface="Helvetica"/>
                <a:cs typeface="Helvetica"/>
              </a:rPr>
              <a:t> </a:t>
            </a:r>
            <a:endParaRPr lang="et" sz="1800" b="0" i="0" strike="noStrike" cap="none" spc="0" baseline="0" dirty="0">
              <a:solidFill>
                <a:srgbClr val="000000"/>
              </a:solidFill>
              <a:effectLst/>
              <a:latin typeface="Helvetica"/>
              <a:ea typeface="Helvetica"/>
              <a:cs typeface="Helvetica"/>
            </a:endParaRPr>
          </a:p>
          <a:p>
            <a:pPr>
              <a:lnSpc>
                <a:spcPts val="2400"/>
              </a:lnSpc>
            </a:pPr>
            <a:r>
              <a:rPr lang="et" sz="1800" b="0" i="0" strike="noStrike" cap="none" spc="0" baseline="0" dirty="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dirty="0">
                <a:solidFill>
                  <a:srgbClr val="000000"/>
                </a:solidFill>
                <a:effectLst/>
                <a:latin typeface="Helvetica"/>
                <a:ea typeface="Helvetica"/>
                <a:cs typeface="Helvetica"/>
              </a:rPr>
              <a:t>Kuidas veedate oma pensionipõlve?</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KUIDAS SULETUD PROTSESSID AIDAVAD VÄHENDADA RCS-ga KOKKUPUUDET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lIns="91440" tIns="45720" rIns="91440" bIns="45720" anchor="t"/>
          <a:lstStyle/>
          <a:p>
            <a:pPr>
              <a:lnSpc>
                <a:spcPts val="2400"/>
              </a:lnSpc>
            </a:pPr>
            <a:r>
              <a:rPr lang="et" sz="1800" b="0" i="0" strike="noStrike" cap="none" spc="0" baseline="0" dirty="0">
                <a:solidFill>
                  <a:srgbClr val="000000"/>
                </a:solidFill>
                <a:effectLst/>
                <a:latin typeface="Helvetica"/>
                <a:ea typeface="Helvetica"/>
                <a:cs typeface="Helvetica"/>
              </a:rPr>
              <a:t>Suletud protsess on tolmutõrjemeetod ja viis tolmuga kokkupuutumise vähendamiseks tolmuse protsessi allika piiramise või isoleerimise teel.</a:t>
            </a:r>
          </a:p>
          <a:p>
            <a:pPr>
              <a:lnSpc>
                <a:spcPts val="2400"/>
              </a:lnSpc>
            </a:pPr>
            <a:r>
              <a:rPr lang="et" sz="1800" b="0" i="0" strike="noStrike" cap="none" spc="0" baseline="0" dirty="0">
                <a:solidFill>
                  <a:srgbClr val="000000"/>
                </a:solidFill>
                <a:effectLst/>
                <a:latin typeface="Helvetica"/>
                <a:ea typeface="Helvetica"/>
                <a:cs typeface="Helvetica"/>
              </a:rPr>
              <a:t>Kui asetate allika ja töötajate vahele lihtsalt barjääri, saab tolmuga kokkupuute taset oluliselt vähendada. </a:t>
            </a:r>
            <a:r>
              <a:rPr lang="et" sz="1800" dirty="0">
                <a:solidFill>
                  <a:srgbClr val="000000"/>
                </a:solidFill>
                <a:latin typeface="Helvetica"/>
                <a:ea typeface="Helvetica"/>
                <a:cs typeface="Helvetica"/>
              </a:rPr>
              <a:t>Suletud protsesse saab</a:t>
            </a:r>
            <a:r>
              <a:rPr lang="et" sz="1800" b="0" i="0" strike="noStrike" cap="none" spc="0" baseline="0" dirty="0">
                <a:solidFill>
                  <a:srgbClr val="000000"/>
                </a:solidFill>
                <a:effectLst/>
                <a:latin typeface="Helvetica"/>
                <a:ea typeface="Helvetica"/>
                <a:cs typeface="Helvetica"/>
              </a:rPr>
              <a:t> kasutada paljudes tööstuslikes </a:t>
            </a:r>
            <a:r>
              <a:rPr lang="et" sz="1800" dirty="0">
                <a:solidFill>
                  <a:srgbClr val="000000"/>
                </a:solidFill>
                <a:latin typeface="Helvetica"/>
                <a:ea typeface="Helvetica"/>
                <a:cs typeface="Helvetica"/>
              </a:rPr>
              <a:t>valdkondades</a:t>
            </a:r>
            <a:r>
              <a:rPr lang="et" sz="1800" b="0" i="0" strike="noStrike" cap="none" spc="0" baseline="0" dirty="0">
                <a:solidFill>
                  <a:srgbClr val="000000"/>
                </a:solidFill>
                <a:effectLst/>
                <a:latin typeface="Helvetica"/>
                <a:ea typeface="Helvetica"/>
                <a:cs typeface="Helvetica"/>
              </a:rPr>
              <a:t>.</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4" y="1640901"/>
            <a:ext cx="7240085"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PÕHIJUHISED PROTSESSIDE SULGEMISE KOHTA</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lIns="91440" tIns="45720" rIns="91440" bIns="45720" anchor="t"/>
          <a:lstStyle/>
          <a:p>
            <a:pPr>
              <a:lnSpc>
                <a:spcPts val="2400"/>
              </a:lnSpc>
              <a:spcAft>
                <a:spcPts val="1000"/>
              </a:spcAft>
            </a:pPr>
            <a:r>
              <a:rPr lang="et" sz="1800" b="0" i="0" strike="noStrike" cap="none" spc="0" baseline="0" dirty="0">
                <a:solidFill>
                  <a:srgbClr val="000000"/>
                </a:solidFill>
                <a:effectLst/>
                <a:latin typeface="Helvetica"/>
                <a:ea typeface="Helvetica"/>
                <a:cs typeface="Helvetica"/>
              </a:rPr>
              <a:t>Protsesside sulgemine on üks tõhusamaid viise tolmu kontrollimiseks:</a:t>
            </a:r>
          </a:p>
          <a:p>
            <a:pPr marL="342900" indent="-342900">
              <a:lnSpc>
                <a:spcPts val="2400"/>
              </a:lnSpc>
              <a:spcAft>
                <a:spcPts val="10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Alati on eelistatav kontrollida tolmu selle tekkekohas, mitte loota töötajate isikukaitsevahenditele (nt tolmumaskid), mis kaitsevad ainult kasutajat ja mis ei pruugi alati olla usaldusväärsed.</a:t>
            </a:r>
          </a:p>
          <a:p>
            <a:pPr marL="342900" indent="-342900">
              <a:lnSpc>
                <a:spcPts val="2400"/>
              </a:lnSpc>
              <a:spcAft>
                <a:spcPts val="10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Väljatõmbeventilatsiooni ja alarõhu kasutamine võib toetada korpuse </a:t>
            </a:r>
            <a:r>
              <a:rPr lang="et" sz="1800" dirty="0">
                <a:solidFill>
                  <a:srgbClr val="000000"/>
                </a:solidFill>
                <a:latin typeface="Helvetica"/>
                <a:ea typeface="Helvetica"/>
                <a:cs typeface="Helvetica"/>
              </a:rPr>
              <a:t>tõhusust</a:t>
            </a:r>
            <a:r>
              <a:rPr lang="et" sz="1800" b="0" i="0" strike="noStrike" cap="none" spc="0" baseline="0" dirty="0">
                <a:solidFill>
                  <a:srgbClr val="000000"/>
                </a:solidFill>
                <a:effectLst/>
                <a:latin typeface="Helvetica"/>
                <a:ea typeface="Helvetica"/>
                <a:cs typeface="Helvetica"/>
              </a:rPr>
              <a:t>. Töökoha korralik ventilatsioon tagab hea õhukvaliteedi ja peatab tolmu tagasitee.</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pPr>
              <a:lnSpc>
                <a:spcPct val="100000"/>
              </a:lnSpc>
            </a:pPr>
            <a:r>
              <a:rPr lang="et" sz="2800" b="1" i="0" strike="noStrike" cap="none" spc="0" baseline="0">
                <a:solidFill>
                  <a:srgbClr val="F6A317"/>
                </a:solidFill>
                <a:effectLst/>
                <a:latin typeface="Helvetica"/>
                <a:ea typeface="Helvetica"/>
                <a:cs typeface="Helvetica"/>
              </a:rPr>
              <a:t>MIDA TEHA JA MIDA MITTE TEHA PROTSESSIDE SULGEMISE PUHUL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lIns="91440" tIns="45720" rIns="91440" bIns="45720" anchor="t"/>
          <a:lstStyle/>
          <a:p>
            <a:pPr>
              <a:lnSpc>
                <a:spcPct val="100000"/>
              </a:lnSpc>
              <a:spcBef>
                <a:spcPts val="600"/>
              </a:spcBef>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Kasutage</a:t>
            </a:r>
            <a:r>
              <a:rPr lang="et" dirty="0">
                <a:solidFill>
                  <a:srgbClr val="000000"/>
                </a:solidFill>
                <a:latin typeface="Helvetica"/>
                <a:ea typeface="Helvetica"/>
                <a:cs typeface="Helvetica"/>
              </a:rPr>
              <a:t> suletud</a:t>
            </a:r>
            <a:r>
              <a:rPr lang="et" sz="1600" b="0" i="0" strike="noStrike" cap="none" spc="0" baseline="0" dirty="0">
                <a:solidFill>
                  <a:srgbClr val="000000"/>
                </a:solidFill>
                <a:effectLst/>
                <a:latin typeface="Helvetica"/>
                <a:ea typeface="Helvetica"/>
                <a:cs typeface="Helvetica"/>
              </a:rPr>
              <a:t> </a:t>
            </a:r>
            <a:r>
              <a:rPr lang="et" dirty="0">
                <a:solidFill>
                  <a:srgbClr val="000000"/>
                </a:solidFill>
                <a:latin typeface="Helvetica"/>
                <a:ea typeface="Helvetica"/>
                <a:cs typeface="Helvetica"/>
              </a:rPr>
              <a:t>protsesse</a:t>
            </a:r>
            <a:r>
              <a:rPr lang="et" sz="1600" b="0" i="0" strike="noStrike" cap="none" spc="0" baseline="0" dirty="0">
                <a:solidFill>
                  <a:srgbClr val="000000"/>
                </a:solidFill>
                <a:effectLst/>
                <a:latin typeface="Helvetica"/>
                <a:ea typeface="Helvetica"/>
                <a:cs typeface="Helvetica"/>
              </a:rPr>
              <a:t> ainult siis, kui </a:t>
            </a:r>
            <a:r>
              <a:rPr lang="et" dirty="0">
                <a:solidFill>
                  <a:srgbClr val="000000"/>
                </a:solidFill>
                <a:latin typeface="Helvetica"/>
                <a:ea typeface="Helvetica"/>
                <a:cs typeface="Helvetica"/>
              </a:rPr>
              <a:t>need sulguvad korralikult ja</a:t>
            </a:r>
            <a:r>
              <a:rPr lang="et" sz="1600" b="0" i="0" strike="noStrike" cap="none" spc="0" baseline="0" dirty="0">
                <a:solidFill>
                  <a:srgbClr val="000000"/>
                </a:solidFill>
                <a:effectLst/>
                <a:latin typeface="Helvetica"/>
                <a:ea typeface="Helvetica"/>
                <a:cs typeface="Helvetica"/>
              </a:rPr>
              <a:t> ventilatsioonisüsteem töötab</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Kontrollige regulaarselt korpuse kahjustusi ja teatage defektidest</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Seadke paika plaan, kuidas ohutult tegeleda masinate talitlushäirete ja korpuses esinevate leketega</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Enne korpusesse sisenemist peatage protsess ja andke õhu settimiseks piisavalt aega</a:t>
            </a:r>
          </a:p>
          <a:p>
            <a:pPr marL="285750" indent="-285750">
              <a:lnSpc>
                <a:spcPct val="100000"/>
              </a:lnSpc>
              <a:spcBef>
                <a:spcPts val="600"/>
              </a:spcBef>
              <a:spcAft>
                <a:spcPts val="1000"/>
              </a:spcAft>
              <a:buSzPct val="85000"/>
              <a:buFont typeface=".Apple Color Emoji UI"/>
              <a:buChar char="✅"/>
            </a:pPr>
            <a:r>
              <a:rPr lang="et" sz="1600" b="0" i="0" strike="noStrike" cap="none" spc="0" baseline="0" dirty="0">
                <a:solidFill>
                  <a:srgbClr val="FF0000"/>
                </a:solidFill>
                <a:effectLst/>
                <a:latin typeface="Helvetica"/>
                <a:ea typeface="Helvetica"/>
                <a:cs typeface="Helvetica"/>
              </a:rPr>
              <a:t>Tekst koolitajale – lisage täiendavat teksti teie kontekstiga seotud protsesside kohta</a:t>
            </a:r>
          </a:p>
          <a:p>
            <a:pPr>
              <a:lnSpc>
                <a:spcPct val="100000"/>
              </a:lnSpc>
              <a:spcBef>
                <a:spcPts val="600"/>
              </a:spcBef>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Sisenege korpusesse, järgimata tolmuga kokkupuute vältimise ettevaatusabinõusid. (nt isikukaitsevahendid)</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Käivitage protsess avatud korpuse ustega</a:t>
            </a:r>
          </a:p>
          <a:p>
            <a:pPr marL="285750" indent="-285750">
              <a:lnSpc>
                <a:spcPct val="100000"/>
              </a:lnSpc>
              <a:spcBef>
                <a:spcPts val="600"/>
              </a:spcBef>
              <a:buSzPct val="85000"/>
              <a:buFont typeface=".Apple Color Emoji UI"/>
              <a:buChar char="❌"/>
            </a:pPr>
            <a:r>
              <a:rPr lang="et" sz="1600" b="0" i="0" strike="noStrike" cap="none" spc="0" baseline="0" dirty="0">
                <a:solidFill>
                  <a:srgbClr val="FF0000"/>
                </a:solidFill>
                <a:effectLst/>
                <a:latin typeface="Helvetica"/>
                <a:ea typeface="Helvetica"/>
                <a:cs typeface="Helvetica"/>
              </a:rPr>
              <a:t>Tekst koolitajale – lisage pilt ja teave teie töökontekstile vastavate suletud süsteemide kohta</a:t>
            </a:r>
          </a:p>
          <a:p>
            <a:pPr marL="285750" indent="-285750">
              <a:lnSpc>
                <a:spcPct val="100000"/>
              </a:lnSpc>
              <a:spcBef>
                <a:spcPts val="600"/>
              </a:spcBef>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t" sz="1800" b="0" i="0" strike="noStrike" cap="none" spc="0" baseline="0">
                <a:solidFill>
                  <a:srgbClr val="000000"/>
                </a:solidFill>
                <a:effectLst/>
                <a:latin typeface="Helvetica"/>
                <a:ea typeface="Helvetica"/>
                <a:cs typeface="Helvetica"/>
              </a:rPr>
              <a:t>Protsesside sulgemine on üks tõhusamaid tolmutõrje meetodeid. 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000000"/>
                </a:solidFill>
                <a:effectLst/>
                <a:latin typeface="Helvetica"/>
                <a:ea typeface="Helvetica"/>
                <a:cs typeface="Helvetica"/>
              </a:rPr>
              <a:t>Kasutage võimaluse korral alati suletud protsesse koos ventilatsioonisüsteemidega – teatage alati defektidest</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000000"/>
                </a:solidFill>
                <a:effectLst/>
                <a:latin typeface="Helvetica"/>
                <a:ea typeface="Helvetica"/>
                <a:cs typeface="Helvetica"/>
              </a:rPr>
              <a:t>Pange paika plaan, kuidas ohutult toime tulla olukordades, kus teil on vaja suletavasse süsteemi siseneda.</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a:solidFill>
                  <a:srgbClr val="FF0000"/>
                </a:solidFill>
                <a:effectLst/>
                <a:latin typeface="Helvetica"/>
                <a:ea typeface="Helvetica"/>
                <a:cs typeface="Helvetica"/>
              </a:rPr>
              <a:t>Koolitaja kontekstuaalsete järelduste lisamiseks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kohandatud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vali failist.</a:t>
            </a:r>
          </a:p>
          <a:p>
            <a:pPr>
              <a:lnSpc>
                <a:spcPts val="2400"/>
              </a:lnSpc>
            </a:pPr>
            <a:r>
              <a:rPr lang="et" sz="1800" b="0" i="0" strike="noStrike" cap="none" spc="0" baseline="0">
                <a:solidFill>
                  <a:srgbClr val="000000"/>
                </a:solidFill>
                <a:effectLst/>
                <a:latin typeface="Helvetica"/>
                <a:ea typeface="Helvetica"/>
                <a:cs typeface="Helvetica"/>
              </a:rPr>
              <a:t>Rohkemate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TÄIENDAVAD ÕPPEMATERJALID</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juhend VKEdele</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5"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1926D46-4FF2-402B-9C53-D85589F837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79</TotalTime>
  <Words>728</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54</cp:revision>
  <dcterms:created xsi:type="dcterms:W3CDTF">2020-07-22T09:08:33Z</dcterms:created>
  <dcterms:modified xsi:type="dcterms:W3CDTF">2024-11-13T12:06:21Z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