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80" r:id="rId6"/>
    <p:sldId id="278" r:id="rId7"/>
    <p:sldId id="268" r:id="rId8"/>
    <p:sldId id="276" r:id="rId9"/>
    <p:sldId id="279" r:id="rId10"/>
    <p:sldId id="269" r:id="rId11"/>
    <p:sldId id="271" r:id="rId12"/>
    <p:sldId id="270" r:id="rId13"/>
    <p:sldId id="274" r:id="rId14"/>
    <p:sldId id="266"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94"/>
    <p:restoredTop sz="84762"/>
  </p:normalViewPr>
  <p:slideViewPr>
    <p:cSldViewPr snapToGrid="0" snapToObjects="1">
      <p:cViewPr varScale="1">
        <p:scale>
          <a:sx n="103" d="100"/>
          <a:sy n="103" d="100"/>
        </p:scale>
        <p:origin x="1056"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9.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89704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0909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 sz="1800" b="0" i="0" strike="noStrike" cap="none" spc="0" baseline="0">
                <a:solidFill>
                  <a:srgbClr val="000000"/>
                </a:solidFill>
                <a:effectLst/>
                <a:latin typeface="Calibri"/>
                <a:ea typeface="Calibri"/>
                <a:cs typeface="Calibri"/>
              </a:rPr>
              <a:t>Liigne kokkupuude sissehingatava kristallilise ränidioksiidiga (RCS) võib põhjustada töötajatele tõsiseid terviseprobleeme pikema aja vältel. Sel põhjusel on oluline, et kõik töötajad oleksid teadlikud headest tavadest, mis piiravad või välistavad kokkupuute ränidioksiidi tolmuga.</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t" sz="1200" b="0" i="0" strike="noStrike" cap="none" spc="0" baseline="0">
                <a:solidFill>
                  <a:srgbClr val="000000"/>
                </a:solidFill>
                <a:effectLst/>
                <a:latin typeface="Calibri"/>
                <a:ea typeface="Calibri"/>
                <a:cs typeface="Calibri"/>
              </a:rPr>
              <a:t>See koolitus annab juhiseid kristallilist ränidioksiidi sisaldavate materjalide töötlemiseks (nt puurimine, lõikamine, lihvimine), kasutades veesüsteemiga varustatud käsitööriistu.</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0499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02807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 sz="1200" b="0" i="0" strike="noStrike" cap="none" spc="0" baseline="0">
                <a:solidFill>
                  <a:srgbClr val="000000"/>
                </a:solidFill>
                <a:effectLst/>
                <a:latin typeface="Calibri"/>
                <a:ea typeface="Calibri"/>
                <a:cs typeface="Calibri"/>
              </a:rPr>
              <a:t>Vältimaks kokkupuudet suure energiatarbega protsessides tekkiva ohtliku tolmutasemega, rakendage märgprotsesse. Tolmu püüdvate veepüüniste kasutamine hoiab kokkupuute minimaalsena.</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155065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 sz="1200" b="0" i="0" strike="noStrike" cap="none" spc="0" baseline="0">
                <a:solidFill>
                  <a:srgbClr val="000000"/>
                </a:solidFill>
                <a:effectLst/>
                <a:latin typeface="Calibri"/>
                <a:ea typeface="Calibri"/>
                <a:cs typeface="Calibri"/>
              </a:rPr>
              <a:t>Järgmises videos näidatakse vee mõju tolmu summutamise vahendina niisketes protsessides. Videopildi kõrval näete graafikut ja punast riba, mis illustreerib tolmu kontsentratsiooni mg/m3.</a:t>
            </a:r>
          </a:p>
          <a:p>
            <a:endParaRPr lang="en-GB" sz="1200" b="0" i="0" u="none" strike="noStrike" kern="1200">
              <a:solidFill>
                <a:schemeClr val="tx1"/>
              </a:solidFill>
              <a:effectLst/>
              <a:latin typeface="+mn-lt"/>
              <a:ea typeface="+mn-ea"/>
              <a:cs typeface="+mn-cs"/>
            </a:endParaRPr>
          </a:p>
          <a:p>
            <a:r>
              <a:rPr lang="et" sz="1200" b="0" i="0" strike="noStrike" cap="none" spc="0" baseline="0">
                <a:solidFill>
                  <a:srgbClr val="000000"/>
                </a:solidFill>
                <a:effectLst/>
                <a:latin typeface="Calibri"/>
                <a:ea typeface="Calibri"/>
                <a:cs typeface="Calibri"/>
              </a:rPr>
              <a:t>Tolmu kontsentratsiooni mõõtmine ei puuduta sissehingatavat kristalset ränidioksiidi, see põhineb poolkvantitatiivsel mõõtmisel. Oluline ei ole tolmu kontsentratsiooni väärtus, vaid suhteline erinevus kokkupuutetasemete vahel soovitatavate tegevuste ja muude tegevuste korral.</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655899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t" sz="1800" b="0" i="0" strike="noStrike" cap="none" spc="0" baseline="0">
                <a:solidFill>
                  <a:srgbClr val="000000"/>
                </a:solidFill>
                <a:effectLst/>
                <a:latin typeface="Calibri"/>
                <a:ea typeface="Calibri"/>
                <a:cs typeface="Calibri"/>
              </a:rPr>
              <a:t>Võimalusel tuleks alati kasutada märgprotsesse, et piirata õhus lenduva tolmu teket. Mitte kõik elektrilised tööriistad pole märgtöötluseks sobivad. Veenduge, et kasutatav varustus on antud ülesande jaoks sobiv.</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t" sz="1800" b="0" i="0" strike="noStrike" cap="none" spc="0" baseline="0">
                <a:solidFill>
                  <a:srgbClr val="000000"/>
                </a:solidFill>
                <a:effectLst/>
                <a:latin typeface="Calibri"/>
                <a:ea typeface="Calibri"/>
                <a:cs typeface="Calibri"/>
              </a:rPr>
              <a:t>Enne märgprotsesside kasutamist veenduge, et seadmed ja veesüsteem töötavad korralikult. Kui kahtlustate, et seadmed ei tööta korralikult, võtke ühendust kohapealse juhiga.</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endParaRPr lang="en-US"/>
          </a:p>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95809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19046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6248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635509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1950234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t" sz="1000" b="0" i="0" strike="noStrike" cap="none" spc="0" baseline="0">
                <a:solidFill>
                  <a:srgbClr val="000000"/>
                </a:solidFill>
                <a:effectLst/>
                <a:latin typeface="Helvetica"/>
                <a:ea typeface="Helvetica"/>
                <a:cs typeface="Helvetica"/>
              </a:rPr>
              <a:t>See koolituspakett on välja töötatud osana NEPSI heade tavade juhendist – külastage veebisaiti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4A81AC-5D7E-834D-8C49-FC2BAD8893A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F7BD5776-D12F-8E4A-BADD-A65A4BAF6E25}"/>
              </a:ext>
            </a:extLst>
          </p:cNvPr>
          <p:cNvSpPr txBox="1"/>
          <p:nvPr userDrawn="1"/>
        </p:nvSpPr>
        <p:spPr>
          <a:xfrm>
            <a:off x="8347165" y="429114"/>
            <a:ext cx="34701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 sz="1400" b="1" i="0" strike="noStrike" cap="none" spc="0" baseline="0">
                <a:solidFill>
                  <a:srgbClr val="F6A317"/>
                </a:solidFill>
                <a:effectLst/>
                <a:latin typeface="Helvetica"/>
                <a:ea typeface="Helvetica"/>
                <a:cs typeface="Helvetica"/>
              </a:rPr>
              <a:t>KOOLITUS: HEAD TAVAD MÄRGPROTSESSIDES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mp4"/><Relationship Id="rId7" Type="http://schemas.openxmlformats.org/officeDocument/2006/relationships/notesSlide" Target="../notesSlides/notesSlide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9.tiff"/><Relationship Id="rId5" Type="http://schemas.openxmlformats.org/officeDocument/2006/relationships/notesSlide" Target="../notesSlides/notesSlide8.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0.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1.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0.xml"/><Relationship Id="rId7" Type="http://schemas.openxmlformats.org/officeDocument/2006/relationships/hyperlink" Target="https://guide.nepsi.eu/sheets" TargetMode="Externa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notesSlide" Target="../notesSlides/notesSlide12.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1.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6723665" cy="850900"/>
          </a:xfrm>
        </p:spPr>
        <p:txBody>
          <a:bodyPr anchor="t"/>
          <a:lstStyle/>
          <a:p>
            <a:pPr>
              <a:lnSpc>
                <a:spcPct val="100000"/>
              </a:lnSpc>
            </a:pPr>
            <a:r>
              <a:rPr lang="et" sz="2800" b="1" i="0" strike="noStrike" cap="none" spc="0" baseline="0">
                <a:solidFill>
                  <a:srgbClr val="FFFFFF"/>
                </a:solidFill>
                <a:effectLst/>
                <a:latin typeface="Helvetica"/>
                <a:ea typeface="Helvetica"/>
                <a:cs typeface="Helvetica"/>
              </a:rPr>
              <a:t>KOOLITUS: HEAD TAVAD MÄRGPROTSESSIDES</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5EB8E72-0BB0-3040-B453-ECEA6A8A193E}"/>
              </a:ext>
            </a:extLst>
          </p:cNvPr>
          <p:cNvSpPr/>
          <p:nvPr/>
        </p:nvSpPr>
        <p:spPr>
          <a:xfrm>
            <a:off x="8446576" y="308919"/>
            <a:ext cx="3354127"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t-EE" sz="2800" dirty="0"/>
              <a:t>SISSEJUHATUS (KOOLITAJALE)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et-EE" sz="1800" dirty="0">
                <a:latin typeface="Helvetica"/>
                <a:cs typeface="Helvetica"/>
              </a:rPr>
              <a:t>Osana NEPSI heade tavade koolitusprogrammist ja selle läbiviimisest on NEPSI välja töötanud õppematerjalide komplekti.</a:t>
            </a:r>
          </a:p>
          <a:p>
            <a:pPr>
              <a:lnSpc>
                <a:spcPts val="2400"/>
              </a:lnSpc>
            </a:pPr>
            <a:r>
              <a:rPr lang="et-EE" sz="1800" dirty="0">
                <a:latin typeface="Helvetica"/>
                <a:cs typeface="Helvetica"/>
              </a:rPr>
              <a:t>Iga PowerPointi koolituspakett hõlmab konkreetset teemat, mis on oluline kõigi kristallilist ränidioksiidi sisaldavaid materjale kasutavate tööstusharude töötajate jaoks. Pakendid annavad vajalikku teavet teemaga seotud tolmuga kokkupuuteriskide ning nende vähendamise tavade ja meetmete kohta. Koolituse eesmärk on aga teavitada ja koolitada töötajaid, et aidata neil tõrjemeetmeid tõhusalt kasutada ja vähendada kokkupuudet sisse hingatava kristallilise ränidioksiidiga (RCS) oma töökohal.</a:t>
            </a:r>
          </a:p>
          <a:p>
            <a:pPr>
              <a:lnSpc>
                <a:spcPts val="2400"/>
              </a:lnSpc>
            </a:pPr>
            <a:r>
              <a:rPr lang="et-EE" sz="1800" dirty="0">
                <a:latin typeface="Helvetica"/>
                <a:cs typeface="Helvetica"/>
              </a:rPr>
              <a:t>Kasutage tühje malle ja kohahoidjaid, et lisada seeläbi koolituspaketile lisateavet.</a:t>
            </a:r>
          </a:p>
        </p:txBody>
      </p:sp>
    </p:spTree>
    <p:extLst>
      <p:ext uri="{BB962C8B-B14F-4D97-AF65-F5344CB8AC3E}">
        <p14:creationId xmlns:p14="http://schemas.microsoft.com/office/powerpoint/2010/main" val="146318729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PANE TÄHELE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t" sz="1800" b="0" i="0" strike="noStrike" cap="none" spc="0" baseline="0">
                <a:solidFill>
                  <a:srgbClr val="000000"/>
                </a:solidFill>
                <a:effectLst/>
                <a:latin typeface="Helvetica"/>
                <a:ea typeface="Helvetica"/>
                <a:cs typeface="Helvetica"/>
              </a:rPr>
              <a:t>Sellel PowerPointi koolitusel olev teave on oma olemuselt suunav ja informatiivne. See ei ole standard ega määrus ning see ei loo uusi juriidilisi kohustusi ega muuda tervishoiualaste õigusaktide ja regulatsioonidega loodud reegleid.</a:t>
            </a:r>
          </a:p>
        </p:txBody>
      </p:sp>
    </p:spTree>
    <p:extLst>
      <p:ext uri="{BB962C8B-B14F-4D97-AF65-F5344CB8AC3E}">
        <p14:creationId xmlns:p14="http://schemas.microsoft.com/office/powerpoint/2010/main" val="109366277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SISSEJUHATUS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413971" cy="3682369"/>
          </a:xfrm>
        </p:spPr>
        <p:txBody>
          <a:bodyPr lIns="91440" tIns="45720" rIns="91440" bIns="45720" anchor="t"/>
          <a:lstStyle/>
          <a:p>
            <a:pPr>
              <a:lnSpc>
                <a:spcPts val="2400"/>
              </a:lnSpc>
            </a:pPr>
            <a:r>
              <a:rPr lang="et" sz="1800" b="1" i="0" strike="noStrike" cap="none" spc="0" baseline="0" dirty="0">
                <a:solidFill>
                  <a:srgbClr val="000000"/>
                </a:solidFill>
                <a:effectLst/>
                <a:latin typeface="Helvetica"/>
                <a:ea typeface="Helvetica"/>
                <a:cs typeface="Helvetica"/>
              </a:rPr>
              <a:t>Esmatähtis on õppida end kaitsma tööga seotud terviseriskide eest.</a:t>
            </a:r>
          </a:p>
          <a:p>
            <a:pPr>
              <a:lnSpc>
                <a:spcPts val="2400"/>
              </a:lnSpc>
            </a:pPr>
            <a:r>
              <a:rPr lang="et" sz="1800" b="0" i="0" strike="noStrike" cap="none" spc="0" baseline="0" dirty="0">
                <a:solidFill>
                  <a:srgbClr val="000000"/>
                </a:solidFill>
                <a:effectLst/>
                <a:latin typeface="Helvetica"/>
                <a:ea typeface="Helvetica"/>
                <a:cs typeface="Helvetica"/>
              </a:rPr>
              <a:t>Sellel PowerPointi koolitusel saate teada:</a:t>
            </a:r>
          </a:p>
          <a:p>
            <a:pPr marL="285750" indent="-285750">
              <a:lnSpc>
                <a:spcPts val="2400"/>
              </a:lnSpc>
              <a:spcBef>
                <a:spcPts val="600"/>
              </a:spcBef>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Kuidas kasutatakse </a:t>
            </a:r>
            <a:r>
              <a:rPr lang="et" sz="1800" dirty="0">
                <a:solidFill>
                  <a:srgbClr val="000000"/>
                </a:solidFill>
                <a:latin typeface="Helvetica"/>
                <a:ea typeface="Helvetica"/>
                <a:cs typeface="Helvetica"/>
              </a:rPr>
              <a:t>vett</a:t>
            </a:r>
            <a:r>
              <a:rPr lang="et" sz="1800" b="0" i="0" strike="noStrike" cap="none" spc="0" baseline="0" dirty="0">
                <a:solidFill>
                  <a:srgbClr val="000000"/>
                </a:solidFill>
                <a:effectLst/>
                <a:latin typeface="Helvetica"/>
                <a:ea typeface="Helvetica"/>
                <a:cs typeface="Helvetica"/>
              </a:rPr>
              <a:t> suure energiatarbega tööstusprotsessides, et vähendada kokkupuudet sissehingatava kristallilise ränidioksiidi tolmuga (RCS)</a:t>
            </a:r>
          </a:p>
          <a:p>
            <a:pPr marL="285750" indent="-285750">
              <a:lnSpc>
                <a:spcPts val="2400"/>
              </a:lnSpc>
              <a:spcBef>
                <a:spcPts val="600"/>
              </a:spcBef>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Kuidas ja millal kasutada märgprotsesse</a:t>
            </a:r>
          </a:p>
          <a:p>
            <a:pPr marL="285750" indent="-285750">
              <a:lnSpc>
                <a:spcPts val="2400"/>
              </a:lnSpc>
              <a:spcBef>
                <a:spcPts val="600"/>
              </a:spcBef>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Märgprotsesside parimad tavad, juhised ja keelud</a:t>
            </a:r>
          </a:p>
          <a:p>
            <a:pPr marL="285750" indent="-285750">
              <a:lnSpc>
                <a:spcPts val="2400"/>
              </a:lnSpc>
              <a:spcBef>
                <a:spcPts val="600"/>
              </a:spcBef>
              <a:buFont typeface="Arial" panose="020B0604020202020204" pitchFamily="34" charset="0"/>
              <a:buChar char="•"/>
            </a:pPr>
            <a:r>
              <a:rPr lang="et" sz="1800" b="0" i="0" strike="noStrike" cap="none" spc="0" baseline="0" dirty="0">
                <a:solidFill>
                  <a:srgbClr val="FF0000"/>
                </a:solidFill>
                <a:effectLst/>
                <a:latin typeface="Helvetica"/>
                <a:ea typeface="Helvetica"/>
                <a:cs typeface="Helvetica"/>
              </a:rPr>
              <a:t>Tekst, mida juhendaja täidab – kui olete lisanud kohandatud slaidi, sisestage materjalist lühike ülevaade vastavalt kontekstile</a:t>
            </a:r>
          </a:p>
          <a:p>
            <a:pPr marL="285750" indent="-28575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66BF78FB-F37A-554A-ABBB-B91356185370}"/>
              </a:ext>
            </a:extLst>
          </p:cNvPr>
          <p:cNvPicPr>
            <a:picLocks noGrp="1" noChangeAspect="1"/>
          </p:cNvPicPr>
          <p:nvPr>
            <p:ph type="pic" sz="quarter" idx="12"/>
          </p:nvPr>
        </p:nvPicPr>
        <p:blipFill>
          <a:blip r:embed="rId3"/>
          <a:srcRect l="43438" t="3" r="24496" b="-3"/>
          <a:stretch>
            <a:fillRect/>
          </a:stretch>
        </p:blipFill>
        <p:spPr>
          <a:xfrm>
            <a:off x="7382117" y="2204486"/>
            <a:ext cx="4335841" cy="3682369"/>
          </a:xfrm>
          <a:prstGeom prst="rect">
            <a:avLst/>
          </a:prstGeom>
        </p:spPr>
      </p:pic>
    </p:spTree>
    <p:extLst>
      <p:ext uri="{BB962C8B-B14F-4D97-AF65-F5344CB8AC3E}">
        <p14:creationId xmlns:p14="http://schemas.microsoft.com/office/powerpoint/2010/main" val="243392267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TOLMUKONTROLLIMISE TEHNIKAD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et" sz="1800" b="0" i="0" strike="noStrike" cap="none" spc="0" baseline="0">
                <a:solidFill>
                  <a:srgbClr val="000000"/>
                </a:solidFill>
                <a:effectLst/>
                <a:latin typeface="Helvetica"/>
                <a:ea typeface="Helvetica"/>
                <a:cs typeface="Helvetica"/>
              </a:rPr>
              <a:t>Märgprotsessid on üks viiest peamisest tolmutõrjetehnikast. </a:t>
            </a:r>
          </a:p>
        </p:txBody>
      </p:sp>
      <p:pic>
        <p:nvPicPr>
          <p:cNvPr id="22" name="Picture 21" descr="A screenshot of a cell phone&#10;&#10;Description automatically generated">
            <a:extLst>
              <a:ext uri="{FF2B5EF4-FFF2-40B4-BE49-F238E27FC236}">
                <a16:creationId xmlns:a16="http://schemas.microsoft.com/office/drawing/2014/main" id="{0786DAF8-2407-7947-8415-A43F23227704}"/>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6343F1E3-C1DE-B14F-ABDA-83D79668E294}"/>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8D1EAB9-3F07-0346-B8A5-3700AE92ACBF}"/>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D5572B39-9834-774B-91F1-7528854162EE}"/>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DC17C51-CF16-5144-8563-965E65195F4F}"/>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6837312B-85DE-234B-B72E-17F879AAC441}"/>
              </a:ext>
            </a:extLst>
          </p:cNvPr>
          <p:cNvSpPr txBox="1"/>
          <p:nvPr/>
        </p:nvSpPr>
        <p:spPr>
          <a:xfrm>
            <a:off x="6579515" y="1702138"/>
            <a:ext cx="2001346" cy="1823002"/>
          </a:xfrm>
          <a:prstGeom prst="rect">
            <a:avLst/>
          </a:prstGeom>
          <a:noFill/>
        </p:spPr>
        <p:txBody>
          <a:bodyPr wrap="square" rtlCol="0">
            <a:spAutoFit/>
          </a:bodyPr>
          <a:lstStyle/>
          <a:p>
            <a:pPr>
              <a:spcAft>
                <a:spcPts val="300"/>
              </a:spcAft>
            </a:pPr>
            <a:r>
              <a:rPr lang="et" sz="1050" b="1" i="0" strike="noStrike" cap="none" spc="50" baseline="0" dirty="0">
                <a:solidFill>
                  <a:srgbClr val="EF9A2E"/>
                </a:solidFill>
                <a:effectLst/>
                <a:latin typeface="Futura Medium"/>
                <a:ea typeface="Futura Medium"/>
                <a:cs typeface="Futura Medium"/>
              </a:rPr>
              <a:t>HEA HÜGIEEN / PUHTUS JA KORD</a:t>
            </a:r>
          </a:p>
          <a:p>
            <a:r>
              <a:rPr lang="et" sz="1200" b="0" i="0" strike="noStrike" cap="none" spc="0" baseline="0" dirty="0">
                <a:solidFill>
                  <a:srgbClr val="000000"/>
                </a:solidFill>
                <a:effectLst/>
                <a:latin typeface="Calibri"/>
                <a:ea typeface="Calibri"/>
                <a:cs typeface="Calibri"/>
              </a:rPr>
              <a:t>Tööriiete pesemine ja protsesside käigus tekkiva tolmu imemine peatab tolmu kogunemise aja jooksul – puhas tööruum on ohutu tööruum</a:t>
            </a:r>
          </a:p>
          <a:p>
            <a:endParaRPr lang="en-US" dirty="0"/>
          </a:p>
        </p:txBody>
      </p:sp>
      <p:sp>
        <p:nvSpPr>
          <p:cNvPr id="28" name="TextBox 27">
            <a:extLst>
              <a:ext uri="{FF2B5EF4-FFF2-40B4-BE49-F238E27FC236}">
                <a16:creationId xmlns:a16="http://schemas.microsoft.com/office/drawing/2014/main" id="{70BED722-BFA9-9741-BE4F-AF5C4967D13A}"/>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SULETUD KESKKOND</a:t>
            </a:r>
          </a:p>
          <a:p>
            <a:pPr>
              <a:spcAft>
                <a:spcPts val="300"/>
              </a:spcAft>
            </a:pPr>
            <a:r>
              <a:rPr lang="et" sz="1200" b="0" i="0" strike="noStrike" cap="none" spc="0" baseline="0">
                <a:solidFill>
                  <a:srgbClr val="000000"/>
                </a:solidFill>
                <a:effectLst/>
                <a:latin typeface="Calibri"/>
                <a:ea typeface="Calibri"/>
                <a:cs typeface="Calibri"/>
              </a:rPr>
              <a:t>RCS-i tootmisprotsesside läbiviimine suletud keskkonnas hoiab ära tolmu sellega kokkupuute allikas</a:t>
            </a:r>
          </a:p>
          <a:p>
            <a:pPr>
              <a:spcAft>
                <a:spcPts val="300"/>
              </a:spcAft>
            </a:pPr>
            <a:endParaRPr lang="en-US"/>
          </a:p>
        </p:txBody>
      </p:sp>
      <p:sp>
        <p:nvSpPr>
          <p:cNvPr id="29" name="TextBox 28">
            <a:extLst>
              <a:ext uri="{FF2B5EF4-FFF2-40B4-BE49-F238E27FC236}">
                <a16:creationId xmlns:a16="http://schemas.microsoft.com/office/drawing/2014/main" id="{E7B6EB00-04D7-E04D-B005-1C65962724C2}"/>
              </a:ext>
            </a:extLst>
          </p:cNvPr>
          <p:cNvSpPr txBox="1"/>
          <p:nvPr/>
        </p:nvSpPr>
        <p:spPr>
          <a:xfrm>
            <a:off x="6579515" y="4852473"/>
            <a:ext cx="2134063" cy="1495014"/>
          </a:xfrm>
          <a:prstGeom prst="rect">
            <a:avLst/>
          </a:prstGeom>
          <a:noFill/>
        </p:spPr>
        <p:txBody>
          <a:bodyPr wrap="square" lIns="91440" tIns="45720" rIns="91440" bIns="45720" rtlCol="0" anchor="t">
            <a:spAutoFit/>
          </a:bodyPr>
          <a:lstStyle/>
          <a:p>
            <a:pPr>
              <a:spcAft>
                <a:spcPts val="300"/>
              </a:spcAft>
            </a:pPr>
            <a:r>
              <a:rPr lang="et" sz="1050" b="1" i="0" strike="noStrike" cap="none" spc="50" baseline="0" dirty="0">
                <a:solidFill>
                  <a:srgbClr val="EF9A2E"/>
                </a:solidFill>
                <a:effectLst/>
                <a:latin typeface="Futura Medium"/>
                <a:ea typeface="Futura Medium"/>
                <a:cs typeface="Futura Medium"/>
              </a:rPr>
              <a:t>VÄLJATÕMME / VENTILATSIOON</a:t>
            </a:r>
          </a:p>
          <a:p>
            <a:pPr>
              <a:spcAft>
                <a:spcPts val="300"/>
              </a:spcAft>
            </a:pPr>
            <a:r>
              <a:rPr lang="et" sz="1200" b="0" i="0" strike="noStrike" cap="none" spc="0" baseline="0" dirty="0">
                <a:solidFill>
                  <a:srgbClr val="000000"/>
                </a:solidFill>
                <a:effectLst/>
                <a:latin typeface="Calibri"/>
                <a:ea typeface="Calibri"/>
                <a:cs typeface="Calibri"/>
              </a:rPr>
              <a:t>RCS-i kogumine selle allikas, enne kui sellega kokku puutume, ja saastunud õhu asendamine puhta õhuga</a:t>
            </a:r>
          </a:p>
          <a:p>
            <a:endParaRPr lang="en-US"/>
          </a:p>
        </p:txBody>
      </p:sp>
      <p:sp>
        <p:nvSpPr>
          <p:cNvPr id="30" name="TextBox 29">
            <a:extLst>
              <a:ext uri="{FF2B5EF4-FFF2-40B4-BE49-F238E27FC236}">
                <a16:creationId xmlns:a16="http://schemas.microsoft.com/office/drawing/2014/main" id="{143B49D8-84A0-2B4C-ACCC-21F8A05E6CB8}"/>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KAITSEVARUSTUS</a:t>
            </a:r>
          </a:p>
          <a:p>
            <a:r>
              <a:rPr lang="et" sz="1200" b="0" i="0" strike="noStrike" cap="none" spc="0" baseline="0">
                <a:solidFill>
                  <a:srgbClr val="000000"/>
                </a:solidFill>
                <a:effectLst/>
                <a:latin typeface="Calibri"/>
                <a:ea typeface="Calibri"/>
                <a:cs typeface="Calibri"/>
              </a:rPr>
              <a:t>Isikukaitsevahendid (nt näomaskid) kaitsevad töötajaid tolmu eest, kui kõik muud kontrollimeetmed ei ole kokkupuuteriskide ohjamiseks piisavad</a:t>
            </a:r>
          </a:p>
          <a:p>
            <a:endParaRPr lang="en-US"/>
          </a:p>
        </p:txBody>
      </p:sp>
      <p:sp>
        <p:nvSpPr>
          <p:cNvPr id="31" name="TextBox 30">
            <a:extLst>
              <a:ext uri="{FF2B5EF4-FFF2-40B4-BE49-F238E27FC236}">
                <a16:creationId xmlns:a16="http://schemas.microsoft.com/office/drawing/2014/main" id="{2522C148-AB1A-3844-9FDA-2CFE80D7FBBD}"/>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VESI</a:t>
            </a:r>
          </a:p>
          <a:p>
            <a:pPr>
              <a:spcAft>
                <a:spcPts val="300"/>
              </a:spcAft>
            </a:pPr>
            <a:r>
              <a:rPr lang="et" sz="1200" b="0" i="0" strike="noStrike" cap="none" spc="0" baseline="0">
                <a:solidFill>
                  <a:srgbClr val="000000"/>
                </a:solidFill>
                <a:effectLst/>
                <a:latin typeface="Calibri"/>
                <a:ea typeface="Calibri"/>
                <a:cs typeface="Calibri"/>
              </a:rPr>
              <a:t>Märgprotsessid hoiavad ära tolmu õhku paiskumise, püüdes osakesed vee abil kinni</a:t>
            </a:r>
          </a:p>
          <a:p>
            <a:pPr>
              <a:spcAft>
                <a:spcPts val="300"/>
              </a:spcAft>
            </a:pPr>
            <a:endParaRPr lang="en-US"/>
          </a:p>
        </p:txBody>
      </p:sp>
    </p:spTree>
    <p:extLst>
      <p:ext uri="{BB962C8B-B14F-4D97-AF65-F5344CB8AC3E}">
        <p14:creationId xmlns:p14="http://schemas.microsoft.com/office/powerpoint/2010/main" val="423908970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ANTUD TEGEVUSEST TEKKIVAD RISKID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Nende seadmete nõuetekohane toimimine on meie kaitsmiseks RCS-i eest hädavajalik</a:t>
            </a:r>
          </a:p>
          <a:p>
            <a:pPr marL="342900" indent="-34290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Pikaajaline kokkupuude kõrge RCS-i tasemega võib põhjustada invaliidistavat kopsuhaigust</a:t>
            </a:r>
          </a:p>
          <a:p>
            <a:pPr>
              <a:lnSpc>
                <a:spcPts val="2400"/>
              </a:lnSpc>
            </a:pPr>
            <a:r>
              <a:rPr lang="et" sz="1800" b="0" i="0" strike="noStrike" cap="none" spc="0" baseline="0" dirty="0">
                <a:solidFill>
                  <a:srgbClr val="000000"/>
                </a:solidFill>
                <a:effectLst/>
                <a:latin typeface="Helvetica"/>
                <a:ea typeface="Helvetica"/>
                <a:cs typeface="Helvetica"/>
              </a:rPr>
              <a:t>On oluline, et me kaitseksime end iga päev selle õhutolmuga kokkupuute eest. </a:t>
            </a:r>
          </a:p>
          <a:p>
            <a:pPr>
              <a:lnSpc>
                <a:spcPts val="2400"/>
              </a:lnSpc>
            </a:pPr>
            <a:r>
              <a:rPr lang="et" sz="1800" b="0" i="0" strike="noStrike" cap="none" spc="0" baseline="0" dirty="0">
                <a:solidFill>
                  <a:srgbClr val="000000"/>
                </a:solidFill>
                <a:effectLst/>
                <a:latin typeface="Helvetica"/>
                <a:ea typeface="Helvetica"/>
                <a:cs typeface="Helvetica"/>
              </a:rPr>
              <a:t>Järgides häid tavasid juba täna, hoiame oma tervist homseks ja tulevikuks.</a:t>
            </a:r>
          </a:p>
          <a:p>
            <a:pPr>
              <a:lnSpc>
                <a:spcPts val="2400"/>
              </a:lnSpc>
            </a:pPr>
            <a:r>
              <a:rPr lang="et" sz="1800" b="0" i="0" strike="noStrike" cap="none" spc="0" baseline="0" dirty="0">
                <a:solidFill>
                  <a:srgbClr val="000000"/>
                </a:solidFill>
                <a:effectLst/>
                <a:latin typeface="Helvetica"/>
                <a:ea typeface="Helvetica"/>
                <a:cs typeface="Helvetica"/>
              </a:rPr>
              <a:t>Kuidas veedate oma pensionipõlve?</a:t>
            </a:r>
          </a:p>
        </p:txBody>
      </p:sp>
      <p:pic>
        <p:nvPicPr>
          <p:cNvPr id="7" name="Picture Placeholder 6" descr="A picture containing a sick person in bed.">
            <a:extLst>
              <a:ext uri="{FF2B5EF4-FFF2-40B4-BE49-F238E27FC236}">
                <a16:creationId xmlns:a16="http://schemas.microsoft.com/office/drawing/2014/main" id="{E2B0ED43-D11E-3F40-9C86-96A1BB9169B0}"/>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FF12F4DE-AD7F-7145-9D37-5F55BD5E53A5}"/>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E2E12F-2912-9143-8098-BCD15103CC5C}"/>
              </a:ext>
            </a:extLst>
          </p:cNvPr>
          <p:cNvSpPr>
            <a:spLocks noGrp="1"/>
          </p:cNvSpPr>
          <p:nvPr>
            <p:ph type="body" sz="quarter" idx="10"/>
          </p:nvPr>
        </p:nvSpPr>
        <p:spPr/>
        <p:txBody>
          <a:bodyPr/>
          <a:lstStyle/>
          <a:p>
            <a:pPr>
              <a:lnSpc>
                <a:spcPct val="100000"/>
              </a:lnSpc>
            </a:pPr>
            <a:r>
              <a:rPr lang="et" sz="2800" b="1" i="0" strike="noStrike" cap="none" spc="0" baseline="0" dirty="0">
                <a:solidFill>
                  <a:srgbClr val="F6A317"/>
                </a:solidFill>
                <a:effectLst/>
                <a:latin typeface="Helvetica"/>
                <a:ea typeface="Helvetica"/>
                <a:cs typeface="Helvetica"/>
              </a:rPr>
              <a:t>KUIDAS MÄRGPROTSESSID VÄHENDAVAD KOKKUPUUDET RCS-iga</a:t>
            </a:r>
          </a:p>
        </p:txBody>
      </p:sp>
      <p:sp>
        <p:nvSpPr>
          <p:cNvPr id="3" name="Text Placeholder 2">
            <a:extLst>
              <a:ext uri="{FF2B5EF4-FFF2-40B4-BE49-F238E27FC236}">
                <a16:creationId xmlns:a16="http://schemas.microsoft.com/office/drawing/2014/main" id="{926732F3-93D0-A149-A429-13E12B8C1A66}"/>
              </a:ext>
            </a:extLst>
          </p:cNvPr>
          <p:cNvSpPr>
            <a:spLocks noGrp="1"/>
          </p:cNvSpPr>
          <p:nvPr>
            <p:ph type="body" sz="quarter" idx="11"/>
          </p:nvPr>
        </p:nvSpPr>
        <p:spPr>
          <a:xfrm>
            <a:off x="777242" y="3161653"/>
            <a:ext cx="6042011" cy="3124575"/>
          </a:xfrm>
        </p:spPr>
        <p:txBody>
          <a:bodyPr lIns="91440" tIns="45720" rIns="91440" bIns="45720" anchor="t"/>
          <a:lstStyle/>
          <a:p>
            <a:pPr>
              <a:lnSpc>
                <a:spcPts val="2400"/>
              </a:lnSpc>
              <a:spcBef>
                <a:spcPts val="800"/>
              </a:spcBef>
            </a:pPr>
            <a:r>
              <a:rPr lang="et" sz="1800" b="0" i="0" strike="noStrike" cap="none" spc="0" baseline="0" dirty="0">
                <a:solidFill>
                  <a:srgbClr val="000000"/>
                </a:solidFill>
                <a:effectLst/>
                <a:latin typeface="Helvetica"/>
                <a:ea typeface="Helvetica"/>
                <a:cs typeface="Helvetica"/>
              </a:rPr>
              <a:t>Märgprotsesse kasutatakse suure energiatarbega tööstusprotsessides, mis </a:t>
            </a:r>
            <a:r>
              <a:rPr lang="et" sz="1800" dirty="0">
                <a:solidFill>
                  <a:srgbClr val="000000"/>
                </a:solidFill>
                <a:latin typeface="Helvetica"/>
                <a:ea typeface="Helvetica"/>
                <a:cs typeface="Helvetica"/>
              </a:rPr>
              <a:t>hõlmavad kristalset</a:t>
            </a:r>
            <a:r>
              <a:rPr lang="et" sz="1800" b="0" i="0" strike="noStrike" cap="none" spc="0" baseline="0" dirty="0">
                <a:solidFill>
                  <a:srgbClr val="000000"/>
                </a:solidFill>
                <a:effectLst/>
                <a:latin typeface="Helvetica"/>
                <a:ea typeface="Helvetica"/>
                <a:cs typeface="Helvetica"/>
              </a:rPr>
              <a:t> ränidioksiidi sisaldavate materjalide puurimist, lõikamist, lihvimist ja poleerimist. Veesüsteemid võivad olla integreeritud tööriistadesse ja seadmetesse.</a:t>
            </a:r>
          </a:p>
          <a:p>
            <a:pPr>
              <a:lnSpc>
                <a:spcPts val="2400"/>
              </a:lnSpc>
              <a:spcBef>
                <a:spcPts val="800"/>
              </a:spcBef>
            </a:pPr>
            <a:r>
              <a:rPr lang="et" sz="1800" b="0" i="0" strike="noStrike" cap="none" spc="0" baseline="0" dirty="0">
                <a:solidFill>
                  <a:srgbClr val="000000"/>
                </a:solidFill>
                <a:effectLst/>
                <a:latin typeface="Helvetica"/>
                <a:ea typeface="Helvetica"/>
                <a:cs typeface="Helvetica"/>
              </a:rPr>
              <a:t>Vett saab kasutada sõidukite liikumisel tekkiva õhutolmu tõrjeks teedel ja ehitusobjektidel ning ka üldpuhastuseks.</a:t>
            </a:r>
          </a:p>
          <a:p>
            <a:pPr>
              <a:lnSpc>
                <a:spcPts val="2400"/>
              </a:lnSpc>
              <a:spcBef>
                <a:spcPts val="800"/>
              </a:spcBef>
            </a:pPr>
            <a:r>
              <a:rPr lang="et" sz="1800" b="0" i="0" strike="noStrike" cap="none" spc="0" baseline="0" dirty="0">
                <a:solidFill>
                  <a:srgbClr val="000000"/>
                </a:solidFill>
                <a:effectLst/>
                <a:latin typeface="Helvetica"/>
                <a:ea typeface="Helvetica"/>
                <a:cs typeface="Helvetica"/>
              </a:rPr>
              <a:t>Vesi püüab tolmuosakesed kinni, takistades neil õhus levimast.</a:t>
            </a:r>
          </a:p>
        </p:txBody>
      </p:sp>
      <p:pic>
        <p:nvPicPr>
          <p:cNvPr id="8" name="Picture Placeholder 7">
            <a:extLst>
              <a:ext uri="{FF2B5EF4-FFF2-40B4-BE49-F238E27FC236}">
                <a16:creationId xmlns:a16="http://schemas.microsoft.com/office/drawing/2014/main" id="{D968DB4E-FBDD-4A44-B8A7-A91D33C6AF4F}"/>
              </a:ext>
            </a:extLst>
          </p:cNvPr>
          <p:cNvPicPr>
            <a:picLocks noGrp="1" noChangeAspect="1"/>
          </p:cNvPicPr>
          <p:nvPr>
            <p:ph type="pic" sz="quarter" idx="12"/>
          </p:nvPr>
        </p:nvPicPr>
        <p:blipFill rotWithShape="1">
          <a:blip r:embed="rId3"/>
          <a:srcRect l="6283" t="699" r="18702" b="-699"/>
          <a:stretch/>
        </p:blipFill>
        <p:spPr>
          <a:xfrm>
            <a:off x="6819254" y="1608138"/>
            <a:ext cx="4998096" cy="4437062"/>
          </a:xfrm>
          <a:prstGeom prst="rect">
            <a:avLst/>
          </a:prstGeom>
        </p:spPr>
      </p:pic>
    </p:spTree>
    <p:extLst>
      <p:ext uri="{BB962C8B-B14F-4D97-AF65-F5344CB8AC3E}">
        <p14:creationId xmlns:p14="http://schemas.microsoft.com/office/powerpoint/2010/main" val="341393337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9665C5-6330-CB4D-BCC6-3796C7B2AED5}"/>
              </a:ext>
            </a:extLst>
          </p:cNvPr>
          <p:cNvSpPr>
            <a:spLocks noGrp="1"/>
          </p:cNvSpPr>
          <p:nvPr>
            <p:ph type="body" sz="quarter" idx="10"/>
            <p:custDataLst>
              <p:tags r:id="rId1"/>
            </p:custDataLst>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VEE ABIL TOLMU SUMMUTAMINE</a:t>
            </a:r>
          </a:p>
        </p:txBody>
      </p:sp>
      <p:sp>
        <p:nvSpPr>
          <p:cNvPr id="3" name="Text Placeholder 2">
            <a:extLst>
              <a:ext uri="{FF2B5EF4-FFF2-40B4-BE49-F238E27FC236}">
                <a16:creationId xmlns:a16="http://schemas.microsoft.com/office/drawing/2014/main" id="{63762E77-9C3C-DD4E-B624-4F9B2661B7CA}"/>
              </a:ext>
            </a:extLst>
          </p:cNvPr>
          <p:cNvSpPr>
            <a:spLocks noGrp="1"/>
          </p:cNvSpPr>
          <p:nvPr>
            <p:ph type="body" sz="quarter" idx="11"/>
            <p:custDataLst>
              <p:tags r:id="rId2"/>
            </p:custDataLst>
          </p:nvPr>
        </p:nvSpPr>
        <p:spPr>
          <a:xfrm>
            <a:off x="777243" y="2796209"/>
            <a:ext cx="5453624" cy="3248836"/>
          </a:xfrm>
        </p:spPr>
        <p:txBody>
          <a:bodyPr/>
          <a:lstStyle/>
          <a:p>
            <a:pPr>
              <a:lnSpc>
                <a:spcPts val="2400"/>
              </a:lnSpc>
            </a:pPr>
            <a:r>
              <a:rPr lang="et" sz="1800" b="0" i="0" strike="noStrike" cap="none" spc="0" baseline="0">
                <a:solidFill>
                  <a:srgbClr val="000000"/>
                </a:solidFill>
                <a:effectLst/>
                <a:latin typeface="Helvetica"/>
                <a:ea typeface="Helvetica"/>
                <a:cs typeface="Helvetica"/>
              </a:rPr>
              <a:t>Vesi vähendab suure energiakuluga protsesside käigus tekkiva tolmu taset.</a:t>
            </a:r>
          </a:p>
          <a:p>
            <a:pPr>
              <a:lnSpc>
                <a:spcPts val="2400"/>
              </a:lnSpc>
            </a:pPr>
            <a:r>
              <a:rPr lang="et" sz="1800" b="0" i="0" strike="noStrike" cap="none" spc="0" baseline="0">
                <a:solidFill>
                  <a:srgbClr val="000000"/>
                </a:solidFill>
                <a:effectLst/>
                <a:latin typeface="Helvetica"/>
                <a:ea typeface="Helvetica"/>
                <a:cs typeface="Helvetica"/>
              </a:rPr>
              <a:t>(Klõpsake video esitamiseks.)</a:t>
            </a:r>
          </a:p>
        </p:txBody>
      </p:sp>
      <p:pic>
        <p:nvPicPr>
          <p:cNvPr id="6" name="WetProcesses.mp4" descr="WetProcesses.mp4">
            <a:hlinkClick r:id="" action="ppaction://media"/>
            <a:extLst>
              <a:ext uri="{FF2B5EF4-FFF2-40B4-BE49-F238E27FC236}">
                <a16:creationId xmlns:a16="http://schemas.microsoft.com/office/drawing/2014/main" id="{2BD82198-DA92-D14B-B21F-584B98E0095E}"/>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3833723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996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p:cTn id="12"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0B23A0-2127-4046-8890-7DD359A9FB3F}"/>
              </a:ext>
            </a:extLst>
          </p:cNvPr>
          <p:cNvSpPr>
            <a:spLocks noGrp="1"/>
          </p:cNvSpPr>
          <p:nvPr>
            <p:ph type="body" sz="quarter" idx="10"/>
            <p:custDataLst>
              <p:tags r:id="rId1"/>
            </p:custDataLst>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MÄRGPROTSESSIDE KASUTAMINE</a:t>
            </a:r>
          </a:p>
        </p:txBody>
      </p:sp>
      <p:sp>
        <p:nvSpPr>
          <p:cNvPr id="3" name="Text Placeholder 2">
            <a:extLst>
              <a:ext uri="{FF2B5EF4-FFF2-40B4-BE49-F238E27FC236}">
                <a16:creationId xmlns:a16="http://schemas.microsoft.com/office/drawing/2014/main" id="{020B212C-3901-1347-8517-AFA29C8BED9E}"/>
              </a:ext>
            </a:extLst>
          </p:cNvPr>
          <p:cNvSpPr>
            <a:spLocks noGrp="1"/>
          </p:cNvSpPr>
          <p:nvPr>
            <p:ph type="body" sz="quarter" idx="11"/>
            <p:custDataLst>
              <p:tags r:id="rId2"/>
            </p:custDataLst>
          </p:nvPr>
        </p:nvSpPr>
        <p:spPr>
          <a:xfrm>
            <a:off x="777242" y="2665708"/>
            <a:ext cx="5639055" cy="3379337"/>
          </a:xfrm>
        </p:spPr>
        <p:txBody>
          <a:bodyPr lIns="91440" tIns="45720" rIns="91440" bIns="45720" anchor="t"/>
          <a:lstStyle/>
          <a:p>
            <a:pPr>
              <a:lnSpc>
                <a:spcPts val="2400"/>
              </a:lnSpc>
            </a:pPr>
            <a:r>
              <a:rPr lang="et" sz="1800" b="0" i="0" strike="noStrike" cap="none" spc="0" baseline="0" dirty="0">
                <a:solidFill>
                  <a:srgbClr val="000000"/>
                </a:solidFill>
                <a:effectLst/>
                <a:latin typeface="Helvetica"/>
                <a:ea typeface="Helvetica"/>
                <a:cs typeface="Helvetica"/>
              </a:rPr>
              <a:t>Märgprotsesse eelistatakse alati, kui võimalik (ja kui need on kasutamiseks ohutud). Märgprotsesside kasutamisel: </a:t>
            </a:r>
          </a:p>
          <a:p>
            <a:pPr marL="342900" indent="-342900">
              <a:lnSpc>
                <a:spcPts val="2400"/>
              </a:lnSpc>
              <a:spcBef>
                <a:spcPts val="800"/>
              </a:spcBef>
              <a:buFont typeface="Arial" panose="020B0604020202020204" pitchFamily="34" charset="0"/>
              <a:buChar char="•"/>
            </a:pPr>
            <a:r>
              <a:rPr lang="et" sz="1800" dirty="0">
                <a:solidFill>
                  <a:srgbClr val="000000"/>
                </a:solidFill>
                <a:latin typeface="Helvetica"/>
                <a:ea typeface="Helvetica"/>
                <a:cs typeface="Helvetica"/>
              </a:rPr>
              <a:t>veenduge</a:t>
            </a:r>
            <a:r>
              <a:rPr lang="et" sz="1800" b="0" i="0" strike="noStrike" cap="none" spc="0" baseline="0" dirty="0">
                <a:solidFill>
                  <a:srgbClr val="000000"/>
                </a:solidFill>
                <a:effectLst/>
                <a:latin typeface="Helvetica"/>
                <a:ea typeface="Helvetica"/>
                <a:cs typeface="Helvetica"/>
              </a:rPr>
              <a:t>, et ruum oleks hästi ventileeritud</a:t>
            </a:r>
          </a:p>
          <a:p>
            <a:pPr marL="342900" indent="-342900">
              <a:lnSpc>
                <a:spcPts val="2400"/>
              </a:lnSpc>
              <a:spcBef>
                <a:spcPts val="800"/>
              </a:spcBef>
              <a:buFont typeface="Arial" panose="020B0604020202020204" pitchFamily="34" charset="0"/>
              <a:buChar char="•"/>
            </a:pPr>
            <a:r>
              <a:rPr lang="et" sz="1800" dirty="0">
                <a:solidFill>
                  <a:srgbClr val="000000"/>
                </a:solidFill>
                <a:latin typeface="Helvetica"/>
                <a:ea typeface="Helvetica"/>
                <a:cs typeface="Helvetica"/>
              </a:rPr>
              <a:t>veenduge</a:t>
            </a:r>
            <a:r>
              <a:rPr lang="et" sz="1800" b="0" i="0" strike="noStrike" cap="none" spc="0" baseline="0" dirty="0">
                <a:solidFill>
                  <a:srgbClr val="000000"/>
                </a:solidFill>
                <a:effectLst/>
                <a:latin typeface="Helvetica"/>
                <a:ea typeface="Helvetica"/>
                <a:cs typeface="Helvetica"/>
              </a:rPr>
              <a:t>, et veevarustus oleks antud ülesande </a:t>
            </a:r>
            <a:r>
              <a:rPr lang="et" sz="1800" dirty="0">
                <a:solidFill>
                  <a:srgbClr val="000000"/>
                </a:solidFill>
                <a:latin typeface="Helvetica"/>
                <a:ea typeface="Helvetica"/>
                <a:cs typeface="Helvetica"/>
              </a:rPr>
              <a:t>jaoks </a:t>
            </a:r>
            <a:r>
              <a:rPr lang="et" sz="1800" b="0" i="0" strike="noStrike" cap="none" spc="0" baseline="0" dirty="0">
                <a:solidFill>
                  <a:srgbClr val="000000"/>
                </a:solidFill>
                <a:effectLst/>
                <a:latin typeface="Helvetica"/>
                <a:ea typeface="Helvetica"/>
                <a:cs typeface="Helvetica"/>
              </a:rPr>
              <a:t>sobiv ja piisav</a:t>
            </a:r>
          </a:p>
          <a:p>
            <a:pPr marL="342900" indent="-342900">
              <a:lnSpc>
                <a:spcPts val="2400"/>
              </a:lnSpc>
              <a:spcBef>
                <a:spcPts val="800"/>
              </a:spcBef>
              <a:buFont typeface="Arial" panose="020B0604020202020204" pitchFamily="34" charset="0"/>
              <a:buChar char="•"/>
            </a:pPr>
            <a:r>
              <a:rPr lang="et" sz="1800" dirty="0">
                <a:solidFill>
                  <a:srgbClr val="000000"/>
                </a:solidFill>
                <a:latin typeface="Helvetica"/>
                <a:ea typeface="Helvetica"/>
                <a:cs typeface="Helvetica"/>
              </a:rPr>
              <a:t>kasutage ka</a:t>
            </a:r>
            <a:r>
              <a:rPr lang="et" sz="1800" b="0" i="0" strike="noStrike" cap="none" spc="0" baseline="0" dirty="0">
                <a:solidFill>
                  <a:srgbClr val="000000"/>
                </a:solidFill>
                <a:effectLst/>
                <a:latin typeface="Helvetica"/>
                <a:ea typeface="Helvetica"/>
                <a:cs typeface="Helvetica"/>
              </a:rPr>
              <a:t> märgpuhastusmeetodeid</a:t>
            </a:r>
          </a:p>
          <a:p>
            <a:pPr marL="342900" indent="-342900">
              <a:lnSpc>
                <a:spcPts val="2400"/>
              </a:lnSpc>
              <a:spcBef>
                <a:spcPts val="800"/>
              </a:spcBef>
              <a:buFont typeface="Arial" panose="020B0604020202020204" pitchFamily="34" charset="0"/>
              <a:buChar char="•"/>
            </a:pPr>
            <a:r>
              <a:rPr lang="et" sz="1800" dirty="0">
                <a:solidFill>
                  <a:srgbClr val="000000"/>
                </a:solidFill>
                <a:latin typeface="Helvetica"/>
                <a:ea typeface="Helvetica"/>
                <a:cs typeface="Helvetica"/>
              </a:rPr>
              <a:t>kaitske tööks vajalikku vett külmumise</a:t>
            </a:r>
            <a:r>
              <a:rPr lang="et" sz="1800" b="0" i="0" strike="noStrike" cap="none" spc="0" baseline="0" dirty="0">
                <a:solidFill>
                  <a:srgbClr val="000000"/>
                </a:solidFill>
                <a:effectLst/>
                <a:latin typeface="Helvetica"/>
                <a:ea typeface="Helvetica"/>
                <a:cs typeface="Helvetica"/>
              </a:rPr>
              <a:t> eest</a:t>
            </a:r>
          </a:p>
          <a:p>
            <a:pPr marL="342900" indent="-342900">
              <a:lnSpc>
                <a:spcPts val="2400"/>
              </a:lnSpc>
              <a:spcBef>
                <a:spcPts val="800"/>
              </a:spcBef>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Kontrollige bakterite taset kohtades, kus võib moodustuda kondensaat</a:t>
            </a:r>
          </a:p>
        </p:txBody>
      </p:sp>
      <p:pic>
        <p:nvPicPr>
          <p:cNvPr id="5" name="Picture Placeholder 4">
            <a:extLst>
              <a:ext uri="{FF2B5EF4-FFF2-40B4-BE49-F238E27FC236}">
                <a16:creationId xmlns:a16="http://schemas.microsoft.com/office/drawing/2014/main" id="{4B28EFD8-EB9B-A249-9167-D0BC6155567F}"/>
              </a:ext>
            </a:extLst>
          </p:cNvPr>
          <p:cNvPicPr>
            <a:picLocks noGrp="1" noChangeAspect="1"/>
          </p:cNvPicPr>
          <p:nvPr>
            <p:ph type="pic" sz="quarter" idx="12"/>
            <p:custDataLst>
              <p:tags r:id="rId3"/>
            </p:custDataLst>
          </p:nvPr>
        </p:nvPicPr>
        <p:blipFill>
          <a:blip r:embed="rId6"/>
          <a:srcRect l="11126" t="15165" r="14143" b="21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69052385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6754931" cy="850900"/>
          </a:xfrm>
        </p:spPr>
        <p:txBody>
          <a:bodyPr/>
          <a:lstStyle/>
          <a:p>
            <a:pPr>
              <a:lnSpc>
                <a:spcPct val="100000"/>
              </a:lnSpc>
            </a:pPr>
            <a:r>
              <a:rPr lang="et" sz="2800" b="1" i="0" strike="noStrike" cap="none" spc="0" baseline="0" dirty="0">
                <a:solidFill>
                  <a:srgbClr val="F6A317"/>
                </a:solidFill>
                <a:effectLst/>
                <a:latin typeface="Helvetica"/>
                <a:ea typeface="Helvetica"/>
                <a:cs typeface="Helvetica"/>
              </a:rPr>
              <a:t>MIDA TEHA JA MIDA MITTE TEHA MÄRGPROTSESSIDE KASUTAMISEL</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750996"/>
            <a:ext cx="11001469" cy="3230407"/>
          </a:xfrm>
        </p:spPr>
        <p:txBody>
          <a:bodyPr lIns="91440" tIns="45720" rIns="91440" bIns="45720" anchor="t"/>
          <a:lstStyle/>
          <a:p>
            <a:pPr>
              <a:lnSpc>
                <a:spcPct val="100000"/>
              </a:lnSpc>
            </a:pPr>
            <a:r>
              <a:rPr lang="et" sz="1600" b="1" i="0" strike="noStrike" cap="none" spc="0" baseline="0" dirty="0">
                <a:solidFill>
                  <a:srgbClr val="000000"/>
                </a:solidFill>
                <a:effectLst/>
                <a:latin typeface="Helvetica"/>
                <a:ea typeface="Helvetica"/>
                <a:cs typeface="Helvetica"/>
              </a:rPr>
              <a:t>TEHKE ALATI</a:t>
            </a:r>
          </a:p>
          <a:p>
            <a:pPr marL="285750" indent="-285750">
              <a:lnSpc>
                <a:spcPct val="100000"/>
              </a:lnSpc>
              <a:buSzPct val="85000"/>
              <a:buFont typeface=".Apple Color Emoji UI"/>
              <a:buChar char="✅"/>
            </a:pPr>
            <a:r>
              <a:rPr lang="et" sz="1600" b="0" i="0" strike="noStrike" cap="none" spc="0" baseline="0" dirty="0">
                <a:solidFill>
                  <a:srgbClr val="000000"/>
                </a:solidFill>
                <a:effectLst/>
                <a:latin typeface="Helvetica"/>
                <a:ea typeface="Helvetica"/>
                <a:cs typeface="Helvetica"/>
              </a:rPr>
              <a:t>Kui see on võimalik ja ohutu, rakendage </a:t>
            </a:r>
            <a:r>
              <a:rPr lang="et" dirty="0">
                <a:solidFill>
                  <a:srgbClr val="000000"/>
                </a:solidFill>
                <a:latin typeface="Helvetica"/>
                <a:ea typeface="Helvetica"/>
                <a:cs typeface="Helvetica"/>
              </a:rPr>
              <a:t>veepõhist tolmusummutust</a:t>
            </a:r>
            <a:endParaRPr lang="et" sz="1600" b="0" i="0" strike="noStrike" cap="none" spc="0" baseline="0" dirty="0">
              <a:solidFill>
                <a:srgbClr val="000000"/>
              </a:solidFill>
              <a:effectLst/>
              <a:latin typeface="Helvetica"/>
              <a:ea typeface="Helvetica"/>
              <a:cs typeface="Helvetica"/>
            </a:endParaRPr>
          </a:p>
          <a:p>
            <a:pPr marL="285750" indent="-285750">
              <a:lnSpc>
                <a:spcPct val="100000"/>
              </a:lnSpc>
              <a:buSzPct val="85000"/>
              <a:buFont typeface=".Apple Color Emoji UI"/>
              <a:buChar char="✅"/>
            </a:pPr>
            <a:r>
              <a:rPr lang="et" sz="1600" b="0" i="0" strike="noStrike" cap="none" spc="0" baseline="0" dirty="0">
                <a:solidFill>
                  <a:srgbClr val="000000"/>
                </a:solidFill>
                <a:effectLst/>
                <a:latin typeface="Helvetica"/>
                <a:ea typeface="Helvetica"/>
                <a:cs typeface="Helvetica"/>
              </a:rPr>
              <a:t>Veenduge, et vesi juhitakse sobivasse äravoolusüsteemi</a:t>
            </a:r>
          </a:p>
          <a:p>
            <a:pPr marL="285750" indent="-285750">
              <a:lnSpc>
                <a:spcPct val="100000"/>
              </a:lnSpc>
              <a:spcAft>
                <a:spcPts val="1000"/>
              </a:spcAft>
              <a:buSzPct val="85000"/>
              <a:buFont typeface=".Apple Color Emoji UI"/>
              <a:buChar char="✅"/>
            </a:pPr>
            <a:r>
              <a:rPr lang="et" sz="1600" b="0" i="0" strike="noStrike" cap="none" spc="0" baseline="0" dirty="0">
                <a:solidFill>
                  <a:srgbClr val="000000"/>
                </a:solidFill>
                <a:effectLst/>
                <a:latin typeface="Helvetica"/>
                <a:ea typeface="Helvetica"/>
                <a:cs typeface="Helvetica"/>
              </a:rPr>
              <a:t>Koristage lekked ja lombid koheselt</a:t>
            </a:r>
          </a:p>
          <a:p>
            <a:pPr>
              <a:lnSpc>
                <a:spcPct val="100000"/>
              </a:lnSpc>
            </a:pPr>
            <a:r>
              <a:rPr lang="et" sz="1600" b="1" i="0" strike="noStrike" cap="none" spc="0" baseline="0" dirty="0">
                <a:solidFill>
                  <a:srgbClr val="000000"/>
                </a:solidFill>
                <a:effectLst/>
                <a:latin typeface="Helvetica"/>
                <a:ea typeface="Helvetica"/>
                <a:cs typeface="Helvetica"/>
              </a:rPr>
              <a:t>ÄRGE KUNAGI TEHKE</a:t>
            </a:r>
          </a:p>
          <a:p>
            <a:pPr marL="285750" indent="-285750">
              <a:lnSpc>
                <a:spcPct val="100000"/>
              </a:lnSpc>
              <a:buSzPct val="85000"/>
              <a:buFont typeface=".Apple Color Emoji UI"/>
              <a:buChar char="❌"/>
            </a:pPr>
            <a:r>
              <a:rPr lang="et" sz="1600" b="0" i="0" strike="noStrike" cap="none" spc="0" baseline="0" dirty="0">
                <a:solidFill>
                  <a:srgbClr val="000000"/>
                </a:solidFill>
                <a:effectLst/>
                <a:latin typeface="Helvetica"/>
                <a:ea typeface="Helvetica"/>
                <a:cs typeface="Helvetica"/>
              </a:rPr>
              <a:t>Kasutage liigset veesurvet, mis võib paisata õhku varem settinud tolmu. Peen udu või pihustus on tõhusam kui tugev veejuga.</a:t>
            </a:r>
          </a:p>
          <a:p>
            <a:pPr marL="285750" indent="-285750">
              <a:lnSpc>
                <a:spcPct val="100000"/>
              </a:lnSpc>
              <a:buSzPct val="85000"/>
              <a:buFont typeface=".Apple Color Emoji UI"/>
              <a:buChar char="❌"/>
            </a:pPr>
            <a:r>
              <a:rPr lang="et" sz="1600" b="0" i="0" strike="noStrike" cap="none" spc="0" baseline="0" dirty="0">
                <a:solidFill>
                  <a:srgbClr val="000000"/>
                </a:solidFill>
                <a:effectLst/>
                <a:latin typeface="Helvetica"/>
                <a:ea typeface="Helvetica"/>
                <a:cs typeface="Helvetica"/>
              </a:rPr>
              <a:t>Kasutage vee abil summutamist seadmetega, mis ei toeta vee imbumist</a:t>
            </a:r>
          </a:p>
          <a:p>
            <a:pPr marL="285750" indent="-285750">
              <a:lnSpc>
                <a:spcPct val="100000"/>
              </a:lnSpc>
              <a:buSzPct val="85000"/>
              <a:buFont typeface=".Apple Color Emoji UI"/>
              <a:buChar char="❌"/>
            </a:pPr>
            <a:r>
              <a:rPr lang="et" sz="1600" b="0" i="0" strike="noStrike" cap="none" spc="0" baseline="0" dirty="0">
                <a:solidFill>
                  <a:srgbClr val="FF0000"/>
                </a:solidFill>
                <a:effectLst/>
                <a:latin typeface="Helvetica"/>
                <a:ea typeface="Helvetica"/>
                <a:cs typeface="Helvetica"/>
              </a:rPr>
              <a:t>Tekst koolitajale — lisage täiendav tekst teie kontekstiga sobivate märgprotsessidega seotud meetmete kohta</a:t>
            </a:r>
          </a:p>
          <a:p>
            <a:pPr marL="285750" indent="-285750">
              <a:lnSpc>
                <a:spcPct val="100000"/>
              </a:lnSpc>
              <a:buSzPct val="85000"/>
              <a:buFont typeface=".Apple Color Emoji UI"/>
              <a:buChar char="✅"/>
            </a:pPr>
            <a:endParaRPr lang="en-US" dirty="0"/>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28306537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TÜHI SLAID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et" sz="1800" b="0" i="0" strike="noStrike" cap="none" spc="0" baseline="0" dirty="0">
                <a:solidFill>
                  <a:srgbClr val="000000"/>
                </a:solidFill>
                <a:effectLst/>
                <a:latin typeface="Helvetica"/>
                <a:ea typeface="Helvetica"/>
                <a:cs typeface="Helvetica"/>
              </a:rPr>
              <a:t>Kasutage seda slaidi töökeskkonnale/kontekstile vastava koolitusmaterjali loomiseks.</a:t>
            </a:r>
          </a:p>
          <a:p>
            <a:pPr>
              <a:lnSpc>
                <a:spcPts val="2400"/>
              </a:lnSpc>
            </a:pPr>
            <a:r>
              <a:rPr lang="et" sz="1800" b="0" i="0" strike="noStrike" cap="none" spc="0" baseline="0" dirty="0">
                <a:solidFill>
                  <a:srgbClr val="000000"/>
                </a:solidFill>
                <a:effectLst/>
                <a:latin typeface="Helvetica"/>
                <a:ea typeface="Helvetica"/>
                <a:cs typeface="Helvetica"/>
              </a:rPr>
              <a:t>Pildi muutmiseks paremklõpsake &gt; muuda pilti &gt; lisage failist.</a:t>
            </a:r>
          </a:p>
          <a:p>
            <a:pPr>
              <a:lnSpc>
                <a:spcPts val="2400"/>
              </a:lnSpc>
            </a:pPr>
            <a:r>
              <a:rPr lang="et" sz="1800" b="0" i="0" strike="noStrike" cap="none" spc="0" baseline="0" dirty="0">
                <a:solidFill>
                  <a:srgbClr val="000000"/>
                </a:solidFill>
                <a:effectLst/>
                <a:latin typeface="Helvetica"/>
                <a:ea typeface="Helvetica"/>
                <a:cs typeface="Helvetica"/>
              </a:rPr>
              <a:t>Täiendavate slaidide loomiseks klõpsake ülaltoodud vahekaarti „Uus slaid”.</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3485114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KOKKUVÕTE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2" y="2362676"/>
            <a:ext cx="5716548" cy="3682369"/>
          </a:xfrm>
        </p:spPr>
        <p:txBody>
          <a:bodyPr lIns="91440" tIns="45720" rIns="91440" bIns="45720" anchor="t"/>
          <a:lstStyle/>
          <a:p>
            <a:pPr>
              <a:lnSpc>
                <a:spcPts val="2400"/>
              </a:lnSpc>
              <a:spcBef>
                <a:spcPts val="600"/>
              </a:spcBef>
              <a:spcAft>
                <a:spcPts val="1000"/>
              </a:spcAft>
            </a:pPr>
            <a:r>
              <a:rPr lang="et" sz="2000" b="0" i="0" strike="noStrike" cap="none" spc="0" baseline="0" dirty="0">
                <a:solidFill>
                  <a:srgbClr val="000000"/>
                </a:solidFill>
                <a:effectLst/>
                <a:latin typeface="Helvetica"/>
                <a:ea typeface="Helvetica"/>
                <a:cs typeface="Helvetica"/>
              </a:rPr>
              <a:t>Märgprotsessid hoiavad tolmu miinimumtasemel ja vähendavad RCS-iga kokkupuute ohtu.</a:t>
            </a:r>
          </a:p>
          <a:p>
            <a:pPr>
              <a:lnSpc>
                <a:spcPts val="2400"/>
              </a:lnSpc>
              <a:spcBef>
                <a:spcPts val="600"/>
              </a:spcBef>
              <a:spcAft>
                <a:spcPts val="1000"/>
              </a:spcAft>
            </a:pPr>
            <a:r>
              <a:rPr lang="et" sz="2000" b="0" i="0" strike="noStrike" cap="none" spc="0" baseline="0" dirty="0">
                <a:solidFill>
                  <a:srgbClr val="000000"/>
                </a:solidFill>
                <a:effectLst/>
                <a:latin typeface="Helvetica"/>
                <a:ea typeface="Helvetica"/>
                <a:cs typeface="Helvetica"/>
              </a:rPr>
              <a:t>Pidage meeles:</a:t>
            </a:r>
          </a:p>
          <a:p>
            <a:pPr marL="285750" indent="-285750">
              <a:lnSpc>
                <a:spcPts val="2400"/>
              </a:lnSpc>
              <a:spcBef>
                <a:spcPts val="600"/>
              </a:spcBef>
              <a:spcAft>
                <a:spcPts val="600"/>
              </a:spcAft>
              <a:buClr>
                <a:srgbClr val="F1B600"/>
              </a:buClr>
              <a:buSzPct val="120000"/>
              <a:buFont typeface="Wingdings" pitchFamily="2" charset="2"/>
              <a:buChar char="q"/>
            </a:pPr>
            <a:r>
              <a:rPr lang="et" sz="2000" dirty="0">
                <a:solidFill>
                  <a:srgbClr val="000000"/>
                </a:solidFill>
                <a:latin typeface="Helvetica"/>
                <a:ea typeface="Helvetica"/>
                <a:cs typeface="Helvetica"/>
              </a:rPr>
              <a:t>võimalusel</a:t>
            </a:r>
            <a:r>
              <a:rPr lang="et" sz="2000" b="0" i="0" strike="noStrike" cap="none" spc="0" baseline="0" dirty="0">
                <a:solidFill>
                  <a:srgbClr val="000000"/>
                </a:solidFill>
                <a:effectLst/>
                <a:latin typeface="Helvetica"/>
                <a:ea typeface="Helvetica"/>
                <a:cs typeface="Helvetica"/>
              </a:rPr>
              <a:t> kasutage alati veesüsteeme</a:t>
            </a:r>
          </a:p>
          <a:p>
            <a:pPr marL="285750" indent="-285750">
              <a:lnSpc>
                <a:spcPts val="2400"/>
              </a:lnSpc>
              <a:spcBef>
                <a:spcPts val="600"/>
              </a:spcBef>
              <a:spcAft>
                <a:spcPts val="600"/>
              </a:spcAft>
              <a:buClr>
                <a:srgbClr val="F1B600"/>
              </a:buClr>
              <a:buSzPct val="120000"/>
              <a:buFont typeface="Wingdings" pitchFamily="2" charset="2"/>
              <a:buChar char="q"/>
            </a:pPr>
            <a:r>
              <a:rPr lang="et" sz="2000" dirty="0">
                <a:solidFill>
                  <a:srgbClr val="000000"/>
                </a:solidFill>
                <a:latin typeface="Helvetica"/>
                <a:ea typeface="Helvetica"/>
                <a:cs typeface="Helvetica"/>
              </a:rPr>
              <a:t>veenduge</a:t>
            </a:r>
            <a:r>
              <a:rPr lang="et" sz="2000" b="0" i="0" strike="noStrike" cap="none" spc="0" baseline="0" dirty="0">
                <a:solidFill>
                  <a:srgbClr val="000000"/>
                </a:solidFill>
                <a:effectLst/>
                <a:latin typeface="Helvetica"/>
                <a:ea typeface="Helvetica"/>
                <a:cs typeface="Helvetica"/>
              </a:rPr>
              <a:t>, et veesüsteemid oleksid antud ülesande jaoks sobivad ja piisavad</a:t>
            </a:r>
          </a:p>
          <a:p>
            <a:pPr marL="285750" indent="-285750">
              <a:lnSpc>
                <a:spcPts val="2400"/>
              </a:lnSpc>
              <a:spcBef>
                <a:spcPts val="600"/>
              </a:spcBef>
              <a:spcAft>
                <a:spcPts val="600"/>
              </a:spcAft>
              <a:buClr>
                <a:srgbClr val="F1B600"/>
              </a:buClr>
              <a:buSzPct val="120000"/>
              <a:buFont typeface="Wingdings" pitchFamily="2" charset="2"/>
              <a:buChar char="q"/>
            </a:pPr>
            <a:r>
              <a:rPr lang="et" sz="2000" dirty="0">
                <a:solidFill>
                  <a:srgbClr val="000000"/>
                </a:solidFill>
                <a:latin typeface="Helvetica"/>
                <a:ea typeface="Helvetica"/>
                <a:cs typeface="Helvetica"/>
              </a:rPr>
              <a:t>kui</a:t>
            </a:r>
            <a:r>
              <a:rPr lang="et" sz="2000" b="0" i="0" strike="noStrike" cap="none" spc="0" baseline="0" dirty="0">
                <a:solidFill>
                  <a:srgbClr val="000000"/>
                </a:solidFill>
                <a:effectLst/>
                <a:latin typeface="Helvetica"/>
                <a:ea typeface="Helvetica"/>
                <a:cs typeface="Helvetica"/>
              </a:rPr>
              <a:t> kahtlustate, et veesüsteem ei tööta korralikult, võtke ühendust </a:t>
            </a:r>
            <a:r>
              <a:rPr lang="et" sz="2000" dirty="0">
                <a:solidFill>
                  <a:srgbClr val="000000"/>
                </a:solidFill>
                <a:latin typeface="Helvetica"/>
                <a:ea typeface="Helvetica"/>
                <a:cs typeface="Helvetica"/>
              </a:rPr>
              <a:t>otsese juhi või kohapealse halduriga</a:t>
            </a:r>
            <a:endParaRPr lang="et" sz="20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endParaRPr lang="en-GB" sz="2000" dirty="0"/>
          </a:p>
          <a:p>
            <a:pPr>
              <a:lnSpc>
                <a:spcPts val="2400"/>
              </a:lnSpc>
            </a:pPr>
            <a:endParaRPr lang="en-US"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70799655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TÄIENDÕPE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11051901" cy="2785201"/>
          </a:xfrm>
        </p:spPr>
        <p:txBody>
          <a:bodyPr numCol="2"/>
          <a:lstStyle/>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dirty="0">
                <a:solidFill>
                  <a:srgbClr val="000000"/>
                </a:solidFill>
                <a:effectLst/>
                <a:latin typeface="Helvetica"/>
                <a:ea typeface="Helvetica"/>
                <a:cs typeface="Helvetica"/>
                <a:hlinkClick r:id="rId7" history="0"/>
              </a:rPr>
              <a:t>Head tavad kristallränidioksiid sisaldavate mineraalsete toorikute märgtöötlemiseks elektriliste käsitööriistade abil (ülesanne 2.1.14d)</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dirty="0">
                <a:solidFill>
                  <a:srgbClr val="000000"/>
                </a:solidFill>
                <a:effectLst/>
                <a:latin typeface="Helvetica"/>
                <a:ea typeface="Helvetica"/>
                <a:cs typeface="Helvetica"/>
                <a:hlinkClick r:id="rId7" history="0"/>
              </a:rPr>
              <a:t>Vee/lisandite kasutamise head tavad teedel või avatud pindadel tolmutaseme vähendamiseks </a:t>
            </a:r>
            <a:br>
              <a:rPr lang="en-IN" sz="1600" b="0" i="0" strike="noStrike" cap="none" spc="0" baseline="0" dirty="0">
                <a:solidFill>
                  <a:srgbClr val="000000"/>
                </a:solidFill>
                <a:effectLst/>
                <a:latin typeface="Helvetica"/>
                <a:ea typeface="Helvetica"/>
                <a:cs typeface="Helvetica"/>
                <a:hlinkClick r:id="rId7" history="0"/>
              </a:rPr>
            </a:br>
            <a:r>
              <a:rPr lang="et" sz="1600" b="0" i="0" strike="noStrike" cap="none" spc="0" baseline="0" dirty="0">
                <a:solidFill>
                  <a:srgbClr val="000000"/>
                </a:solidFill>
                <a:effectLst/>
                <a:latin typeface="Helvetica"/>
                <a:ea typeface="Helvetica"/>
                <a:cs typeface="Helvetica"/>
                <a:hlinkClick r:id="rId7" history="0"/>
              </a:rPr>
              <a:t>(ülesannete leht 2.2.27)</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dirty="0">
                <a:solidFill>
                  <a:srgbClr val="000000"/>
                </a:solidFill>
                <a:effectLst/>
                <a:latin typeface="Helvetica"/>
                <a:ea typeface="Helvetica"/>
                <a:cs typeface="Helvetica"/>
                <a:hlinkClick r:id="rId7" history="0"/>
              </a:rPr>
              <a:t>Veepõhise tolmusummutamise head tavad </a:t>
            </a:r>
            <a:br>
              <a:rPr lang="en-IN" sz="1600" b="0" i="0" strike="noStrike" cap="none" spc="0" baseline="0" dirty="0">
                <a:solidFill>
                  <a:srgbClr val="000000"/>
                </a:solidFill>
                <a:effectLst/>
                <a:latin typeface="Helvetica"/>
                <a:ea typeface="Helvetica"/>
                <a:cs typeface="Helvetica"/>
                <a:hlinkClick r:id="rId7" history="0"/>
              </a:rPr>
            </a:br>
            <a:r>
              <a:rPr lang="et" sz="1600" b="0" i="0" strike="noStrike" cap="none" spc="0" baseline="0" dirty="0">
                <a:solidFill>
                  <a:srgbClr val="000000"/>
                </a:solidFill>
                <a:effectLst/>
                <a:latin typeface="Helvetica"/>
                <a:ea typeface="Helvetica"/>
                <a:cs typeface="Helvetica"/>
                <a:hlinkClick r:id="rId7" history="0"/>
              </a:rPr>
              <a:t>(ülesannete leht 2.2.35)</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dirty="0">
                <a:solidFill>
                  <a:srgbClr val="000000"/>
                </a:solidFill>
                <a:effectLst/>
                <a:latin typeface="Helvetica"/>
                <a:ea typeface="Helvetica"/>
                <a:cs typeface="Helvetica"/>
                <a:hlinkClick r:id="rId7" history="0"/>
              </a:rPr>
              <a:t>Müürirajatiste, aglomeeritud ja looduslike kivide märglõikamisprotsesside head tavad (ülesanne 2.2.42)</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dirty="0">
                <a:solidFill>
                  <a:srgbClr val="000000"/>
                </a:solidFill>
                <a:effectLst/>
                <a:latin typeface="Helvetica"/>
                <a:ea typeface="Helvetica"/>
                <a:cs typeface="Helvetica"/>
                <a:hlinkClick r:id="rId8" history="0"/>
              </a:rPr>
              <a:t>NEPSI heade tavade juhend</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dirty="0">
                <a:solidFill>
                  <a:srgbClr val="000000"/>
                </a:solidFill>
                <a:effectLst/>
                <a:latin typeface="Helvetica"/>
                <a:ea typeface="Helvetica"/>
                <a:cs typeface="Helvetica"/>
                <a:hlinkClick r:id="rId9" history="0"/>
              </a:rPr>
              <a:t>NEPSI juhend VKEdele</a:t>
            </a:r>
          </a:p>
        </p:txBody>
      </p:sp>
      <p:sp>
        <p:nvSpPr>
          <p:cNvPr id="4" name="Rounded Rectangle 3">
            <a:extLst>
              <a:ext uri="{FF2B5EF4-FFF2-40B4-BE49-F238E27FC236}">
                <a16:creationId xmlns:a16="http://schemas.microsoft.com/office/drawing/2014/main" id="{77DEDC51-779A-7E44-95A7-38B3ED4D9FAA}"/>
              </a:ext>
            </a:extLst>
          </p:cNvPr>
          <p:cNvSpPr/>
          <p:nvPr>
            <p:custDataLst>
              <p:tags r:id="rId3"/>
            </p:custDataLst>
          </p:nvPr>
        </p:nvSpPr>
        <p:spPr>
          <a:xfrm>
            <a:off x="957262" y="5362432"/>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8BF290C-45A8-6E4D-90E6-D90E346D838B}"/>
              </a:ext>
            </a:extLst>
          </p:cNvPr>
          <p:cNvSpPr/>
          <p:nvPr>
            <p:custDataLst>
              <p:tags r:id="rId4"/>
            </p:custDataLst>
          </p:nvPr>
        </p:nvSpPr>
        <p:spPr>
          <a:xfrm>
            <a:off x="1030398" y="5449233"/>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et" b="0" i="0" strike="noStrike" cap="none" spc="0" baseline="0" dirty="0">
                <a:solidFill>
                  <a:srgbClr val="000000"/>
                </a:solidFill>
                <a:effectLst/>
                <a:latin typeface="Calibri"/>
                <a:ea typeface="Calibri"/>
                <a:cs typeface="Calibri"/>
              </a:rPr>
              <a:t>RCS-i kohta lisateabe saamiseks külastage </a:t>
            </a:r>
            <a:r>
              <a:rPr lang="et" b="1" i="0" strike="noStrike" cap="none" spc="0" baseline="0" dirty="0">
                <a:solidFill>
                  <a:srgbClr val="000000"/>
                </a:solidFill>
                <a:effectLst/>
                <a:latin typeface="Calibri"/>
                <a:ea typeface="Calibri"/>
                <a:cs typeface="Calibri"/>
              </a:rPr>
              <a:t>NEPSI e-õppe platvormi</a:t>
            </a:r>
            <a:r>
              <a:rPr lang="et" b="0" i="0" strike="noStrike" cap="none" spc="0" baseline="0" dirty="0">
                <a:solidFill>
                  <a:srgbClr val="000000"/>
                </a:solidFill>
                <a:effectLst/>
                <a:latin typeface="Calibri"/>
                <a:ea typeface="Calibri"/>
                <a:cs typeface="Calibri"/>
              </a:rPr>
              <a:t> saidil </a:t>
            </a:r>
            <a:r>
              <a:rPr lang="et" b="0" i="0" strike="noStrike" cap="none" spc="0" baseline="0" dirty="0">
                <a:solidFill>
                  <a:srgbClr val="000000"/>
                </a:solidFill>
                <a:effectLst/>
                <a:latin typeface="Calibri"/>
                <a:ea typeface="Calibri"/>
                <a:cs typeface="Calibri"/>
                <a:hlinkClick r:id="rId10" history="0"/>
              </a:rPr>
              <a:t>training.nepsi.eu</a:t>
            </a:r>
            <a:r>
              <a:rPr lang="et"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165999710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3"/>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28"/>
</p:tagLst>
</file>

<file path=ppt/tags/tag26.xml><?xml version="1.0" encoding="utf-8"?>
<p:tagLst xmlns:a="http://schemas.openxmlformats.org/drawingml/2006/main" xmlns:r="http://schemas.openxmlformats.org/officeDocument/2006/relationships" xmlns:p="http://schemas.openxmlformats.org/presentationml/2006/main">
  <p:tag name="AS_UNIQUEID" val="29"/>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40"/>
</p:tagLst>
</file>

<file path=ppt/tags/tag29.xml><?xml version="1.0" encoding="utf-8"?>
<p:tagLst xmlns:a="http://schemas.openxmlformats.org/drawingml/2006/main" xmlns:r="http://schemas.openxmlformats.org/officeDocument/2006/relationships" xmlns:p="http://schemas.openxmlformats.org/presentationml/2006/main">
  <p:tag name="AS_UNIQUEID" val="41"/>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36"/>
</p:tagLst>
</file>

<file path=ppt/tags/tag33.xml><?xml version="1.0" encoding="utf-8"?>
<p:tagLst xmlns:a="http://schemas.openxmlformats.org/drawingml/2006/main" xmlns:r="http://schemas.openxmlformats.org/officeDocument/2006/relationships" xmlns:p="http://schemas.openxmlformats.org/presentationml/2006/main">
  <p:tag name="AS_UNIQUEID" val="37"/>
</p:tagLst>
</file>

<file path=ppt/tags/tag34.xml><?xml version="1.0" encoding="utf-8"?>
<p:tagLst xmlns:a="http://schemas.openxmlformats.org/drawingml/2006/main" xmlns:r="http://schemas.openxmlformats.org/officeDocument/2006/relationships" xmlns:p="http://schemas.openxmlformats.org/presentationml/2006/main">
  <p:tag name="AS_UNIQUEID" val="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6d9d7403-2d8c-4818-ae25-2c5629bc7330"/>
    <ds:schemaRef ds:uri="http://purl.org/dc/dcmitype/"/>
    <ds:schemaRef ds:uri="http://purl.org/dc/elements/1.1/"/>
    <ds:schemaRef ds:uri="http://purl.org/dc/terms/"/>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d8ecf516-e360-4672-81b9-68723bedb71f"/>
  </ds:schemaRefs>
</ds:datastoreItem>
</file>

<file path=customXml/itemProps2.xml><?xml version="1.0" encoding="utf-8"?>
<ds:datastoreItem xmlns:ds="http://schemas.openxmlformats.org/officeDocument/2006/customXml" ds:itemID="{4834E28D-F322-471E-945D-DC9F5B9D128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46</TotalTime>
  <Words>933</Words>
  <Application>Microsoft Macintosh PowerPoint</Application>
  <PresentationFormat>Widescreen</PresentationFormat>
  <Paragraphs>96</Paragraphs>
  <Slides>13</Slides>
  <Notes>12</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55</cp:revision>
  <dcterms:created xsi:type="dcterms:W3CDTF">2020-01-29T17:43:15Z</dcterms:created>
  <dcterms:modified xsi:type="dcterms:W3CDTF">2024-11-13T12:07:14Z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