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0A0F4-CC42-4746-9F52-A75BA250E6BA}" v="37" dt="2022-09-21T15:55:54.484"/>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koja ograničava ili eliminira izloženost silikonskoj prašini.</a:t>
            </a:r>
          </a:p>
          <a:p>
            <a:endParaRPr lang="en-US"/>
          </a:p>
          <a:p>
            <a:r>
              <a:rPr lang="hr" sz="1800" b="0" i="0" strike="noStrike" cap="none" spc="0" baseline="0">
                <a:solidFill>
                  <a:srgbClr val="000000"/>
                </a:solidFill>
                <a:effectLst/>
                <a:latin typeface="Calibri"/>
                <a:ea typeface="Calibri"/>
                <a:cs typeface="Calibri"/>
              </a:rPr>
              <a:t>Ova obuka pruža vodič za pražnjenje manjih i većih vreća materijala koji sadrže kristalizirani silicijum.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Ventilacija je važan dio održavanja kvaliteta zraka u zatvorenom radnom okruženju. Propisno konstruiran lokalni usisni ventilacioni sustav najefikasniji je način za smanjivanje izloženosti silicijumskoj prašini kada se generiranje prašine ne može spriječiti izolacijom ili vlažnim metodama.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Postoje tri glavna tipa ventilacije. Lokalna usisna ventilacija se generalno smatra najefikasnijim tipom ventilacije i treba je koristiti kada god je dostupna.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929153" y="429114"/>
            <a:ext cx="388819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VENTILIRANJE I VENTILACIONE SUSTAVE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VENTILIRANJE I VENTILACIONE SUSTAVE</a:t>
            </a:r>
          </a:p>
        </p:txBody>
      </p:sp>
      <p:sp>
        <p:nvSpPr>
          <p:cNvPr id="2" name="Rectangle 1">
            <a:extLst>
              <a:ext uri="{FF2B5EF4-FFF2-40B4-BE49-F238E27FC236}">
                <a16:creationId xmlns:a16="http://schemas.microsoft.com/office/drawing/2014/main" id="{0B4C9CAB-7986-7246-85DA-293E0C28CCC7}"/>
              </a:ext>
            </a:extLst>
          </p:cNvPr>
          <p:cNvSpPr/>
          <p:nvPr/>
        </p:nvSpPr>
        <p:spPr>
          <a:xfrm>
            <a:off x="7522234" y="346364"/>
            <a:ext cx="4351111"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latin typeface="Helvetica"/>
                <a:cs typeface="Helvetica"/>
              </a:rPr>
              <a:t>Kao dio obrazovnog koraka u primjeni NEPSI dobre prakse, Nepsi je razvio niz obrazovnih resursa.</a:t>
            </a:r>
          </a:p>
          <a:p>
            <a:pPr>
              <a:lnSpc>
                <a:spcPts val="2400"/>
              </a:lnSpc>
            </a:pPr>
            <a:r>
              <a:rPr lang="hr-HR" sz="180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Tri tipa ventilacionih sustava koji se koriste da umanje izloženost radnika prašini kristaliziranog silicijuma koja se može udahnuti (RCS)</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Dobra praksa za ventilaciju</a:t>
            </a:r>
          </a:p>
          <a:p>
            <a:pPr marL="285750" indent="-28575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Ventilacija je jedno od pet glavnih tehnika kontrole prašine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9922"/>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Ispravno funkcionisanje ove opreme ključna je zaštita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hr" sz="2800" b="1" i="0" strike="noStrike" cap="none" spc="0" baseline="0">
                <a:solidFill>
                  <a:srgbClr val="F6A317"/>
                </a:solidFill>
                <a:effectLst/>
                <a:latin typeface="Helvetica"/>
                <a:ea typeface="Helvetica"/>
                <a:cs typeface="Helvetica"/>
              </a:rPr>
              <a:t>KAKO VENTILACIJA SMANJUJE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670903"/>
            <a:ext cx="5453624" cy="3237451"/>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Ventilacija se koristi da umanji izloženost radnika prašini u zraku, uključujući i kristalizirani silicijum koji se može udahnuti.</a:t>
            </a:r>
          </a:p>
          <a:p>
            <a:pPr>
              <a:lnSpc>
                <a:spcPts val="2400"/>
              </a:lnSpc>
              <a:spcAft>
                <a:spcPts val="1000"/>
              </a:spcAft>
            </a:pPr>
            <a:r>
              <a:rPr lang="hr" sz="1800" b="0" i="0" strike="noStrike" cap="none" spc="0" baseline="0" dirty="0">
                <a:solidFill>
                  <a:srgbClr val="000000"/>
                </a:solidFill>
                <a:effectLst/>
                <a:latin typeface="Helvetica"/>
                <a:ea typeface="Helvetica"/>
                <a:cs typeface="Helvetica"/>
              </a:rPr>
              <a:t>Svrha ventilacionih sustava je da zaštiti radnike: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Hvatanjem prašine koja se podigla u zrak </a:t>
            </a:r>
            <a:r>
              <a:rPr lang="hr" sz="1800" dirty="0">
                <a:solidFill>
                  <a:srgbClr val="000000"/>
                </a:solidFill>
                <a:latin typeface="Helvetica"/>
                <a:ea typeface="Helvetica"/>
                <a:cs typeface="Helvetica"/>
              </a:rPr>
              <a:t>uslijed</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radnog</a:t>
            </a:r>
            <a:r>
              <a:rPr lang="hr" sz="1800" b="0" i="0" strike="noStrike" cap="none" spc="0" baseline="0" dirty="0">
                <a:solidFill>
                  <a:srgbClr val="000000"/>
                </a:solidFill>
                <a:effectLst/>
                <a:latin typeface="Helvetica"/>
                <a:ea typeface="Helvetica"/>
                <a:cs typeface="Helvetica"/>
              </a:rPr>
              <a:t> procesa, prije no što joj budemo izloženi</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Osiguravanjem sigurne kvalitete zraka zamjenom kontaminiranog zraka čistim</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315654" y="5603249"/>
            <a:ext cx="5367015" cy="305105"/>
          </a:xfrm>
          <a:prstGeom prst="rect">
            <a:avLst/>
          </a:prstGeom>
          <a:noFill/>
        </p:spPr>
        <p:txBody>
          <a:bodyPr wrap="none" rtlCol="0">
            <a:spAutoFit/>
          </a:bodyPr>
          <a:lstStyle/>
          <a:p>
            <a:r>
              <a:rPr lang="hr" sz="1400" b="0" i="0" strike="noStrike" cap="none" spc="0" baseline="0" dirty="0">
                <a:solidFill>
                  <a:srgbClr val="000000"/>
                </a:solidFill>
                <a:effectLst/>
                <a:latin typeface="Helvetica"/>
                <a:ea typeface="Helvetica"/>
                <a:cs typeface="Helvetica"/>
              </a:rPr>
              <a:t>Usisni ventilacioni sustav na alatu hvata prašinu na njenom izvoru</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TIPOVI VENTILACIJE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Postoje tri tipa ventilacionih sustava koji imaju različite funkcije:</a:t>
            </a:r>
          </a:p>
          <a:p>
            <a:pPr marL="285750" indent="-285750">
              <a:lnSpc>
                <a:spcPts val="2400"/>
              </a:lnSpc>
              <a:spcBef>
                <a:spcPts val="600"/>
              </a:spcBef>
              <a:buFont typeface="Arial" panose="020B0604020202020204" pitchFamily="34" charset="0"/>
              <a:buChar char="•"/>
            </a:pPr>
            <a:r>
              <a:rPr lang="hr" sz="1800" b="1" i="0" strike="noStrike" cap="none" spc="0" baseline="0" dirty="0">
                <a:solidFill>
                  <a:srgbClr val="000000"/>
                </a:solidFill>
                <a:effectLst/>
                <a:latin typeface="Helvetica"/>
                <a:ea typeface="Helvetica"/>
                <a:cs typeface="Helvetica"/>
              </a:rPr>
              <a:t>Prirodna ventilacija</a:t>
            </a:r>
            <a:r>
              <a:rPr lang="hr" sz="1800" b="0" i="0" strike="noStrike" cap="none" spc="0" baseline="0" dirty="0">
                <a:solidFill>
                  <a:srgbClr val="000000"/>
                </a:solidFill>
                <a:effectLst/>
                <a:latin typeface="Helvetica"/>
                <a:ea typeface="Helvetica"/>
                <a:cs typeface="Helvetica"/>
              </a:rPr>
              <a:t> – (npr. svjež zrak s prozora ili vrata) omogućava protok zraka, prirodno smanjujući koncentraciju </a:t>
            </a:r>
            <a:r>
              <a:rPr lang="hr" sz="1800" b="0" i="0" strike="noStrike" cap="none" spc="0" baseline="0" dirty="0" err="1">
                <a:solidFill>
                  <a:srgbClr val="000000"/>
                </a:solidFill>
                <a:effectLst/>
                <a:latin typeface="Helvetica"/>
                <a:ea typeface="Helvetica"/>
                <a:cs typeface="Helvetica"/>
              </a:rPr>
              <a:t>kontaminanata</a:t>
            </a:r>
            <a:r>
              <a:rPr lang="hr" sz="1800" b="0" i="0" strike="noStrike" cap="none" spc="0" baseline="0" dirty="0">
                <a:solidFill>
                  <a:srgbClr val="000000"/>
                </a:solidFill>
                <a:effectLst/>
                <a:latin typeface="Helvetica"/>
                <a:ea typeface="Helvetica"/>
                <a:cs typeface="Helvetica"/>
              </a:rPr>
              <a:t> u zraku.</a:t>
            </a:r>
          </a:p>
          <a:p>
            <a:pPr marL="285750" indent="-285750">
              <a:lnSpc>
                <a:spcPts val="2400"/>
              </a:lnSpc>
              <a:spcBef>
                <a:spcPts val="600"/>
              </a:spcBef>
              <a:buFont typeface="Arial" panose="020B0604020202020204" pitchFamily="34" charset="0"/>
              <a:buChar char="•"/>
            </a:pPr>
            <a:r>
              <a:rPr lang="hr" sz="1800" b="1" i="0" strike="noStrike" cap="none" spc="0" baseline="0" dirty="0">
                <a:solidFill>
                  <a:srgbClr val="000000"/>
                </a:solidFill>
                <a:effectLst/>
                <a:latin typeface="Helvetica"/>
                <a:ea typeface="Helvetica"/>
                <a:cs typeface="Helvetica"/>
              </a:rPr>
              <a:t>Zidni ventilatori</a:t>
            </a:r>
            <a:r>
              <a:rPr lang="hr" sz="1800" b="0" i="0" strike="noStrike" cap="none" spc="0" baseline="0" dirty="0">
                <a:solidFill>
                  <a:srgbClr val="000000"/>
                </a:solidFill>
                <a:effectLst/>
                <a:latin typeface="Helvetica"/>
                <a:ea typeface="Helvetica"/>
                <a:cs typeface="Helvetica"/>
              </a:rPr>
              <a:t> – koriste se za stvaranje protoka zraka, </a:t>
            </a:r>
            <a:r>
              <a:rPr lang="hr" sz="1800" dirty="0">
                <a:solidFill>
                  <a:srgbClr val="000000"/>
                </a:solidFill>
                <a:latin typeface="Helvetica"/>
                <a:ea typeface="Helvetica"/>
                <a:cs typeface="Helvetica"/>
              </a:rPr>
              <a:t>zamjenjujući</a:t>
            </a:r>
            <a:r>
              <a:rPr lang="hr" sz="1800" b="0" i="0" strike="noStrike" cap="none" spc="0" baseline="0" dirty="0">
                <a:solidFill>
                  <a:srgbClr val="000000"/>
                </a:solidFill>
                <a:effectLst/>
                <a:latin typeface="Helvetica"/>
                <a:ea typeface="Helvetica"/>
                <a:cs typeface="Helvetica"/>
              </a:rPr>
              <a:t> kontaminiran zrak čistim.</a:t>
            </a:r>
          </a:p>
          <a:p>
            <a:pPr marL="285750" indent="-285750">
              <a:lnSpc>
                <a:spcPts val="2400"/>
              </a:lnSpc>
              <a:spcBef>
                <a:spcPts val="600"/>
              </a:spcBef>
              <a:buFont typeface="Arial" panose="020B0604020202020204" pitchFamily="34" charset="0"/>
              <a:buChar char="•"/>
            </a:pPr>
            <a:r>
              <a:rPr lang="hr" sz="1800" b="1" i="0" strike="noStrike" cap="none" spc="0" baseline="0" dirty="0">
                <a:solidFill>
                  <a:srgbClr val="000000"/>
                </a:solidFill>
                <a:effectLst/>
                <a:latin typeface="Helvetica"/>
                <a:ea typeface="Helvetica"/>
                <a:cs typeface="Helvetica"/>
              </a:rPr>
              <a:t>Usisna ventilacija</a:t>
            </a:r>
            <a:r>
              <a:rPr lang="hr" sz="1800" b="0" i="0" strike="noStrike" cap="none" spc="0" baseline="0" dirty="0">
                <a:solidFill>
                  <a:srgbClr val="000000"/>
                </a:solidFill>
                <a:effectLst/>
                <a:latin typeface="Helvetica"/>
                <a:ea typeface="Helvetica"/>
                <a:cs typeface="Helvetica"/>
              </a:rPr>
              <a:t> – koristi se za hvatanje prašine u zraku prije no što dospije u zonu disanja radnika i izbacuje je na siguran način.</a:t>
            </a:r>
          </a:p>
          <a:p>
            <a:pPr marL="285750" indent="-285750">
              <a:lnSpc>
                <a:spcPts val="2400"/>
              </a:lnSpc>
              <a:buFont typeface="Arial" panose="020B0604020202020204" pitchFamily="34" charset="0"/>
              <a:buChar char="•"/>
            </a:pPr>
            <a:endParaRPr lang="en-US" sz="180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995156" cy="850900"/>
          </a:xfrm>
        </p:spPr>
        <p:txBody>
          <a:bodyPr/>
          <a:lstStyle/>
          <a:p>
            <a:r>
              <a:rPr lang="hr" sz="2800" b="1" i="0" strike="noStrike" cap="none" spc="0" baseline="0" dirty="0">
                <a:solidFill>
                  <a:srgbClr val="F6A317"/>
                </a:solidFill>
                <a:effectLst/>
                <a:latin typeface="Helvetica"/>
                <a:ea typeface="Helvetica"/>
                <a:cs typeface="Helvetica"/>
              </a:rPr>
              <a:t>ŠTA TREBA RADITI I NE TREBA RADITI KOD VENTILACIJE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50996"/>
            <a:ext cx="11039620" cy="3230407"/>
          </a:xfrm>
        </p:spPr>
        <p:txBody>
          <a:bodyPr/>
          <a:lstStyle/>
          <a:p>
            <a:pPr>
              <a:lnSpc>
                <a:spcPct val="100000"/>
              </a:lnSpc>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ventilacione sustave kad god su dostupni</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Prijaviti probleme i neispravnosti kod ventilacionih sustava</a:t>
            </a:r>
          </a:p>
          <a:p>
            <a:pPr marL="285750" indent="-285750">
              <a:lnSpc>
                <a:spcPct val="100000"/>
              </a:lnSpc>
              <a:spcAft>
                <a:spcPts val="1000"/>
              </a:spcAft>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tekst o ventilaciji koji je relevantan u vašem kontekstu</a:t>
            </a:r>
          </a:p>
          <a:p>
            <a:pPr>
              <a:lnSpc>
                <a:spcPct val="100000"/>
              </a:lnSpc>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Miješati se u ventilacione sustave</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portabl ventilatore koji mogu omesti protok zraka oko usisnih ventilacionih sustava ili koji mogu podići prašinu koja se slegla.</a:t>
            </a:r>
          </a:p>
          <a:p>
            <a:pPr marL="285750" indent="-285750">
              <a:lnSpc>
                <a:spcPct val="100000"/>
              </a:lnSpc>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tekst o ventilaciji koji je relevantan u vašem kontekstu</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Ventilacija je ključna u kontroli prašine i pomaže u očuvanju bezbednog nivoa kvalitete zraka.</a:t>
            </a:r>
          </a:p>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Koristite ventilacione sustave kada god je to moguće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Nemojte se </a:t>
            </a:r>
            <a:r>
              <a:rPr lang="hr" sz="1800" dirty="0">
                <a:solidFill>
                  <a:srgbClr val="000000"/>
                </a:solidFill>
                <a:latin typeface="Helvetica"/>
                <a:ea typeface="Helvetica"/>
                <a:cs typeface="Helvetica"/>
              </a:rPr>
              <a:t>miješati</a:t>
            </a:r>
            <a:r>
              <a:rPr lang="hr" sz="1800" b="0" i="0" strike="noStrike" cap="none" spc="0" baseline="0" dirty="0">
                <a:solidFill>
                  <a:srgbClr val="000000"/>
                </a:solidFill>
                <a:effectLst/>
                <a:latin typeface="Helvetica"/>
                <a:ea typeface="Helvetica"/>
                <a:cs typeface="Helvetica"/>
              </a:rPr>
              <a:t> u ventilacione sustave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Ako posumnjate da ventilacioni sustav ne radi propisno, obavijestite menadžera na licu </a:t>
            </a:r>
            <a:r>
              <a:rPr lang="hr" sz="1800" dirty="0">
                <a:solidFill>
                  <a:srgbClr val="000000"/>
                </a:solidFill>
                <a:latin typeface="Helvetica"/>
                <a:ea typeface="Helvetica"/>
                <a:cs typeface="Helvetica"/>
              </a:rPr>
              <a:t>mjesta</a:t>
            </a:r>
            <a:endParaRPr lang="hr"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za opću ventilaciju (zadatak 2.1.9)</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037F6FC5-6B3B-467D-9FF2-39A377C0A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877</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2020-06-24T14:34:32Z</dcterms:created>
  <dcterms:modified xsi:type="dcterms:W3CDTF">2024-11-13T12:24:35Z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