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9211D747-CFF1-48A6-BAAA-1AE256E3D515}" v="84" dt="2022-09-27T11:52:25.035"/>
    <p1510:client id="{9D803ADA-3F41-4901-BBAB-39582A7D648E}" v="2" dt="2022-09-27T13:28:13.0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808080"/>
                </a:solidFill>
                <a:effectLst/>
                <a:latin typeface="+mn-lt"/>
                <a:ea typeface="Calibri"/>
                <a:cs typeface="Calibri"/>
              </a:rPr>
              <a:t>УСЛОВИЕ ЗА ЧЕСТНО ПОЛЗВАНЕ Този документ може да съдържа защитени с авторски права материали, чието използване не винаги е било изрично разрешено от собственика на авторските права. Ние предоставяме такива материали в усилията си да подобрим разбирането на опасностите, породени от респирабилния кристален силициев диоксид (RCS).</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Прекомерното излагане на респирабилен  кристален силициев прах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силициев прах. </a:t>
            </a:r>
          </a:p>
          <a:p>
            <a:endParaRPr lang="en-US"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Това обучение дава основна информация относно респирабилния кристален силициев диоксид.</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7740203" y="429114"/>
            <a:ext cx="40771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bg" sz="1400" b="1" i="0" strike="noStrike" cap="none" spc="0" baseline="0" dirty="0">
                <a:solidFill>
                  <a:srgbClr val="F6A317"/>
                </a:solidFill>
                <a:effectLst/>
                <a:latin typeface="Helvetica"/>
                <a:ea typeface="Helvetica"/>
                <a:cs typeface="Helvetica"/>
              </a:rPr>
              <a:t>ОБЩО ВЪВЕДЕНИЕ В РЕСПИРАБИЛНИЯ КРИСТАЛЕН СИЛИЦИЕВ ДИОКСИД</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bg" sz="2800" b="1" i="0" strike="noStrike" cap="none" spc="0" baseline="0">
                <a:solidFill>
                  <a:srgbClr val="FFFFFF"/>
                </a:solidFill>
                <a:effectLst/>
                <a:latin typeface="Helvetica"/>
                <a:ea typeface="Helvetica"/>
                <a:cs typeface="Helvetica"/>
              </a:rPr>
              <a:t>ОБЩО ВЪВЕДЕНИЕ В РЕСПИРАБИЛНИЯ КРИСТАЛЕН СИЛИЦИЕВ ДИОКСИД</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764087" y="349135"/>
            <a:ext cx="4239491" cy="781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a:t>
            </a:r>
            <a:r>
              <a:rPr lang="bg-BG" sz="1800" dirty="0">
                <a:latin typeface="Helvetica"/>
                <a:cs typeface="Helvetica"/>
              </a:rPr>
              <a:t>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a:t>
            </a:r>
            <a:r>
              <a:rPr lang="bg-BG" sz="1800" dirty="0">
                <a:latin typeface="Helvetica"/>
              </a:rPr>
              <a:t>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rPr>
              <a:t>респирабилен</a:t>
            </a:r>
            <a:r>
              <a:rPr lang="bg-BG" sz="1800" dirty="0">
                <a:latin typeface="Helvetica"/>
              </a:rPr>
              <a:t> кристален силициев диоксид (RCS) на работното място.</a:t>
            </a:r>
          </a:p>
          <a:p>
            <a:pPr>
              <a:lnSpc>
                <a:spcPts val="2400"/>
              </a:lnSpc>
            </a:pPr>
            <a:r>
              <a:rPr lang="bg-BG" sz="1800" dirty="0">
                <a:latin typeface="Helvetica"/>
              </a:rPr>
              <a:t>Използвайте празния шаблон за да добавите допълнителна информация към този обучителен пакет, ако е необходимо. </a:t>
            </a:r>
            <a:endParaRPr lang="bg-BG" sz="1800" dirty="0"/>
          </a:p>
          <a:p>
            <a:pPr>
              <a:lnSpc>
                <a:spcPts val="2400"/>
              </a:lnSpc>
            </a:pPr>
            <a:endParaRPr lang="bg-BG" sz="1800" dirty="0"/>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bg" sz="1800" b="1" i="0" strike="noStrike" cap="none" spc="0" baseline="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pPr>
            <a:r>
              <a:rPr lang="bg" sz="1800" b="0" i="0" strike="noStrike" cap="none" spc="0" baseline="0">
                <a:solidFill>
                  <a:srgbClr val="000000"/>
                </a:solidFill>
                <a:effectLst/>
                <a:latin typeface="Helvetica"/>
                <a:ea typeface="Helvetica"/>
                <a:cs typeface="Helvetica"/>
              </a:rPr>
              <a:t>В това PowerPoint обучение Вие ще научите:</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Къде се среща кристалния силициев диоксид.</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Процеси, които създават респирабилен кристален силициев диоксид (RCS)</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Опасностите от RCS.</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Как да се справяме с RCS на работното място.</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a:xfrm>
            <a:off x="777244" y="1640901"/>
            <a:ext cx="6238698"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КЪДЕ СЕ СРЕЩА КРИСТАЛНИЯТ СИЛИЦИЕВ ДИОКСИД</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2" y="2596055"/>
            <a:ext cx="5922815" cy="3448990"/>
          </a:xfrm>
        </p:spPr>
        <p:txBody>
          <a:bodyPr/>
          <a:lstStyle/>
          <a:p>
            <a:pPr>
              <a:lnSpc>
                <a:spcPts val="2400"/>
              </a:lnSpc>
              <a:spcBef>
                <a:spcPts val="600"/>
              </a:spcBef>
              <a:spcAft>
                <a:spcPts val="1000"/>
              </a:spcAft>
              <a:defRPr/>
            </a:pPr>
            <a:r>
              <a:rPr lang="bg" sz="1800" b="0" i="0" strike="noStrike" cap="none" spc="0" baseline="0" dirty="0">
                <a:solidFill>
                  <a:srgbClr val="000000"/>
                </a:solidFill>
                <a:effectLst/>
                <a:latin typeface="Helvetica"/>
                <a:ea typeface="Helvetica"/>
                <a:cs typeface="Helvetica"/>
              </a:rPr>
              <a:t>Кристалният силиций във форма на минерала кварц може да се открие в различни материали като:</a:t>
            </a:r>
          </a:p>
          <a:p>
            <a:pPr marL="285750" indent="-285750">
              <a:lnSpc>
                <a:spcPts val="2400"/>
              </a:lnSpc>
              <a:spcBef>
                <a:spcPts val="600"/>
              </a:spcBef>
              <a:buFont typeface="Arial" panose="020B0604020202020204" pitchFamily="34" charset="0"/>
              <a:buChar char="•"/>
              <a:defRPr/>
            </a:pPr>
            <a:r>
              <a:rPr lang="bg" sz="1800" b="0" i="0" strike="noStrike" cap="none" spc="0" baseline="0" dirty="0">
                <a:solidFill>
                  <a:srgbClr val="000000"/>
                </a:solidFill>
                <a:effectLst/>
                <a:latin typeface="Helvetica"/>
                <a:ea typeface="Helvetica"/>
                <a:cs typeface="Helvetica"/>
              </a:rPr>
              <a:t>Кварцит Повече от 95%</a:t>
            </a:r>
          </a:p>
          <a:p>
            <a:pPr marL="285750" indent="-285750">
              <a:lnSpc>
                <a:spcPts val="2400"/>
              </a:lnSpc>
              <a:spcBef>
                <a:spcPts val="600"/>
              </a:spcBef>
              <a:buFont typeface="Arial" panose="020B0604020202020204" pitchFamily="34" charset="0"/>
              <a:buChar char="•"/>
              <a:defRPr/>
            </a:pPr>
            <a:r>
              <a:rPr lang="bg" sz="1800" b="0" i="0" strike="noStrike" cap="none" spc="0" baseline="0" dirty="0">
                <a:solidFill>
                  <a:srgbClr val="000000"/>
                </a:solidFill>
                <a:effectLst/>
                <a:latin typeface="Helvetica"/>
                <a:ea typeface="Helvetica"/>
                <a:cs typeface="Helvetica"/>
              </a:rPr>
              <a:t>Пясък Повече от 90%</a:t>
            </a:r>
          </a:p>
          <a:p>
            <a:pPr marL="285750" indent="-285750">
              <a:lnSpc>
                <a:spcPts val="2400"/>
              </a:lnSpc>
              <a:spcBef>
                <a:spcPts val="600"/>
              </a:spcBef>
              <a:buFont typeface="Arial" panose="020B0604020202020204" pitchFamily="34" charset="0"/>
              <a:buChar char="•"/>
              <a:defRPr/>
            </a:pPr>
            <a:r>
              <a:rPr lang="bg" sz="1800" b="0" i="0" strike="noStrike" cap="none" spc="0" baseline="0" dirty="0">
                <a:solidFill>
                  <a:srgbClr val="000000"/>
                </a:solidFill>
                <a:effectLst/>
                <a:latin typeface="Helvetica"/>
                <a:ea typeface="Helvetica"/>
                <a:cs typeface="Helvetica"/>
              </a:rPr>
              <a:t>Пясъчник Повече от 90%</a:t>
            </a:r>
          </a:p>
          <a:p>
            <a:pPr marL="285750" indent="-285750">
              <a:lnSpc>
                <a:spcPts val="2400"/>
              </a:lnSpc>
              <a:spcBef>
                <a:spcPts val="600"/>
              </a:spcBef>
              <a:buFont typeface="Arial" panose="020B0604020202020204" pitchFamily="34" charset="0"/>
              <a:buChar char="•"/>
              <a:defRPr/>
            </a:pPr>
            <a:r>
              <a:rPr lang="bg" sz="1800" b="0" i="0" strike="noStrike" cap="none" spc="0" baseline="0" dirty="0">
                <a:solidFill>
                  <a:srgbClr val="000000"/>
                </a:solidFill>
                <a:effectLst/>
                <a:latin typeface="Helvetica"/>
                <a:ea typeface="Helvetica"/>
                <a:cs typeface="Helvetica"/>
              </a:rPr>
              <a:t>Кремък Повече от 90%</a:t>
            </a:r>
          </a:p>
          <a:p>
            <a:pPr marL="285750" indent="-285750">
              <a:lnSpc>
                <a:spcPts val="2400"/>
              </a:lnSpc>
              <a:spcBef>
                <a:spcPts val="600"/>
              </a:spcBef>
              <a:buFont typeface="Arial" panose="020B0604020202020204" pitchFamily="34" charset="0"/>
              <a:buChar char="•"/>
              <a:defRPr/>
            </a:pPr>
            <a:r>
              <a:rPr lang="bg" sz="1800" b="0" i="0" strike="noStrike" cap="none" spc="0" baseline="0" dirty="0">
                <a:solidFill>
                  <a:srgbClr val="000000"/>
                </a:solidFill>
                <a:effectLst/>
                <a:latin typeface="Helvetica"/>
                <a:ea typeface="Helvetica"/>
                <a:cs typeface="Helvetica"/>
              </a:rPr>
              <a:t>Пясъчен камък Повече от 80%</a:t>
            </a:r>
          </a:p>
          <a:p>
            <a:pPr marL="285750" indent="-285750">
              <a:lnSpc>
                <a:spcPts val="2400"/>
              </a:lnSpc>
              <a:spcBef>
                <a:spcPts val="600"/>
              </a:spcBef>
              <a:buFont typeface="Arial" panose="020B0604020202020204" pitchFamily="34" charset="0"/>
              <a:buChar char="•"/>
              <a:defRPr/>
            </a:pPr>
            <a:r>
              <a:rPr lang="bg" sz="1800" b="0" i="0" strike="noStrike" cap="none" spc="0" baseline="0" dirty="0">
                <a:solidFill>
                  <a:srgbClr val="000000"/>
                </a:solidFill>
                <a:effectLst/>
                <a:latin typeface="Helvetica"/>
                <a:ea typeface="Helvetica"/>
                <a:cs typeface="Helvetica"/>
              </a:rPr>
              <a:t>Шисти</a:t>
            </a:r>
          </a:p>
          <a:p>
            <a:pPr marL="285750" indent="-285750">
              <a:lnSpc>
                <a:spcPts val="2400"/>
              </a:lnSpc>
              <a:spcBef>
                <a:spcPts val="600"/>
              </a:spcBef>
              <a:buFont typeface="Arial" panose="020B0604020202020204" pitchFamily="34" charset="0"/>
              <a:buChar char="•"/>
              <a:defRPr/>
            </a:pPr>
            <a:r>
              <a:rPr lang="bg" sz="1800" b="0" i="0" strike="noStrike" cap="none" spc="0" baseline="0" dirty="0">
                <a:solidFill>
                  <a:srgbClr val="000000"/>
                </a:solidFill>
                <a:effectLst/>
                <a:latin typeface="Helvetica"/>
                <a:ea typeface="Helvetica"/>
                <a:cs typeface="Helvetica"/>
              </a:rPr>
              <a:t>До 40%</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ПРОЦЕСИ, КОИТО СЪЗДАВАТ ПРАХ</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453624" cy="3333376"/>
          </a:xfrm>
        </p:spPr>
        <p:txBody>
          <a:bodyPr lIns="91440" tIns="45720" rIns="91440" bIns="45720" anchor="t"/>
          <a:lstStyle/>
          <a:p>
            <a:pPr>
              <a:lnSpc>
                <a:spcPts val="2300"/>
              </a:lnSpc>
              <a:spcBef>
                <a:spcPts val="600"/>
              </a:spcBef>
              <a:spcAft>
                <a:spcPts val="1200"/>
              </a:spcAft>
            </a:pPr>
            <a:r>
              <a:rPr lang="bg" sz="1600" b="0" i="0" strike="noStrike" cap="none" spc="0" baseline="0" dirty="0">
                <a:solidFill>
                  <a:srgbClr val="000000"/>
                </a:solidFill>
                <a:effectLst/>
                <a:latin typeface="Helvetica"/>
                <a:ea typeface="Helvetica"/>
                <a:cs typeface="Helvetica"/>
              </a:rPr>
              <a:t>Когато материали, съдържащи кристален силициев диоксид преминат през високо енергийни процеси се отделят фини и летливи прахови частици, които се наричат RCS. Процесите включват:</a:t>
            </a:r>
          </a:p>
          <a:p>
            <a:pPr marL="285750" indent="-285750">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Почистване</a:t>
            </a:r>
          </a:p>
          <a:p>
            <a:pPr marL="285750" indent="-285750">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Транспортиране</a:t>
            </a:r>
          </a:p>
          <a:p>
            <a:pPr marL="285750" indent="-285750">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Пълнене</a:t>
            </a:r>
          </a:p>
          <a:p>
            <a:pPr marL="285750" indent="-285750">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Пакетиране</a:t>
            </a:r>
          </a:p>
          <a:p>
            <a:pPr marL="285750" indent="-285750">
              <a:lnSpc>
                <a:spcPts val="2300"/>
              </a:lnSpc>
              <a:spcBef>
                <a:spcPct val="0"/>
              </a:spcBef>
              <a:spcAft>
                <a:spcPts val="300"/>
              </a:spcAft>
              <a:buFont typeface="Arial" panose="020B0604020202020204" pitchFamily="34" charset="0"/>
              <a:buChar char="•"/>
            </a:pPr>
            <a:r>
              <a:rPr lang="bg" dirty="0">
                <a:solidFill>
                  <a:srgbClr val="000000"/>
                </a:solidFill>
                <a:latin typeface="Helvetica"/>
                <a:ea typeface="Helvetica"/>
                <a:cs typeface="Helvetica"/>
              </a:rPr>
              <a:t>Трошене</a:t>
            </a:r>
            <a:endParaRPr lang="bg" sz="1600" b="0" i="0" strike="noStrike" cap="none" spc="0" baseline="0" dirty="0">
              <a:solidFill>
                <a:srgbClr val="000000"/>
              </a:solidFill>
              <a:effectLst/>
              <a:latin typeface="Helvetica"/>
              <a:ea typeface="Helvetica"/>
              <a:cs typeface="Helvetica"/>
            </a:endParaRPr>
          </a:p>
          <a:p>
            <a:pPr marL="285750" indent="-285750">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Смилане</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1904" y="4053010"/>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Пробиване</a:t>
            </a:r>
          </a:p>
          <a:p>
            <a:pPr marL="285750" indent="-285750" algn="l">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Оформяне</a:t>
            </a:r>
          </a:p>
          <a:p>
            <a:pPr marL="285750" indent="-285750" algn="l">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Смесване</a:t>
            </a:r>
          </a:p>
          <a:p>
            <a:pPr marL="285750" indent="-285750" algn="l">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Рязане</a:t>
            </a:r>
          </a:p>
          <a:p>
            <a:pPr marL="285750" indent="-285750" algn="l">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Рязане с триони.</a:t>
            </a:r>
          </a:p>
          <a:p>
            <a:pPr marL="285750" indent="-285750" algn="l">
              <a:lnSpc>
                <a:spcPts val="2300"/>
              </a:lnSpc>
              <a:spcBef>
                <a:spcPct val="0"/>
              </a:spcBef>
              <a:spcAft>
                <a:spcPts val="300"/>
              </a:spcAft>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rPr>
              <a:t>Пробиване </a:t>
            </a:r>
            <a:r>
              <a:rPr lang="bg" sz="1600" b="0" i="0" strike="noStrike" cap="none" spc="0" baseline="0" dirty="0">
                <a:solidFill>
                  <a:srgbClr val="A6A6A6"/>
                </a:solidFill>
                <a:effectLst/>
                <a:latin typeface="Helvetica"/>
                <a:ea typeface="Helvetica"/>
                <a:cs typeface="Helvetica"/>
              </a:rPr>
              <a:t>(списъкът е непълен)</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4" y="1640901"/>
            <a:ext cx="5673432" cy="850900"/>
          </a:xfrm>
        </p:spPr>
        <p:txBody>
          <a:bodyPr/>
          <a:lstStyle/>
          <a:p>
            <a:pPr>
              <a:lnSpc>
                <a:spcPct val="100000"/>
              </a:lnSpc>
              <a:spcBef>
                <a:spcPct val="0"/>
              </a:spcBef>
            </a:pPr>
            <a:r>
              <a:rPr lang="bg" sz="2800" b="1" i="0" strike="noStrike" cap="none" spc="0" baseline="0" dirty="0">
                <a:solidFill>
                  <a:srgbClr val="F6A317"/>
                </a:solidFill>
                <a:effectLst/>
                <a:latin typeface="Helvetica"/>
                <a:ea typeface="Helvetica"/>
                <a:cs typeface="Helvetica"/>
              </a:rPr>
              <a:t>СИЛИЦИЕВ ДИОКСИД – </a:t>
            </a:r>
            <a:br>
              <a:rPr lang="en-IN" sz="2800" b="1" i="0" strike="noStrike" cap="none" spc="0" baseline="0" dirty="0">
                <a:solidFill>
                  <a:srgbClr val="F6A317"/>
                </a:solidFill>
                <a:effectLst/>
                <a:latin typeface="Helvetica"/>
                <a:ea typeface="Helvetica"/>
                <a:cs typeface="Helvetica"/>
              </a:rPr>
            </a:br>
            <a:r>
              <a:rPr lang="bg" sz="2800" b="1" i="0" strike="noStrike" cap="none" spc="0" baseline="0" dirty="0">
                <a:solidFill>
                  <a:srgbClr val="F6A317"/>
                </a:solidFill>
                <a:effectLst/>
                <a:latin typeface="Helvetica"/>
                <a:ea typeface="Helvetica"/>
                <a:cs typeface="Helvetica"/>
              </a:rPr>
              <a:t>РИСК ЗА</a:t>
            </a:r>
            <a:r>
              <a:rPr lang="en-IN" sz="2800" b="1" i="0" strike="noStrike" cap="none" spc="0" dirty="0">
                <a:solidFill>
                  <a:srgbClr val="F6A317"/>
                </a:solidFill>
                <a:effectLst/>
                <a:latin typeface="Helvetica"/>
                <a:ea typeface="Helvetica"/>
                <a:cs typeface="Helvetica"/>
              </a:rPr>
              <a:t> </a:t>
            </a:r>
            <a:r>
              <a:rPr lang="bg" sz="2800" b="1" i="0" strike="noStrike" cap="none" spc="0" baseline="0" dirty="0">
                <a:solidFill>
                  <a:srgbClr val="F6A317"/>
                </a:solidFill>
                <a:effectLst/>
                <a:latin typeface="Helvetica"/>
                <a:ea typeface="Helvetica"/>
                <a:cs typeface="Helvetica"/>
              </a:rPr>
              <a:t>ЗДРАВЕТО</a:t>
            </a:r>
          </a:p>
          <a:p>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728172"/>
            <a:ext cx="5453623" cy="3167242"/>
          </a:xfrm>
        </p:spPr>
        <p:txBody>
          <a:bodyPr lIns="91440" tIns="45720" rIns="91440" bIns="45720" numCol="1" anchor="t"/>
          <a:lstStyle/>
          <a:p>
            <a:pPr marL="0" indent="0">
              <a:lnSpc>
                <a:spcPts val="2400"/>
              </a:lnSpc>
              <a:buNone/>
            </a:pPr>
            <a:r>
              <a:rPr lang="bg" sz="1800" b="0" i="0" strike="noStrike" cap="none" spc="0" baseline="0" dirty="0">
                <a:solidFill>
                  <a:srgbClr val="000000"/>
                </a:solidFill>
                <a:effectLst/>
                <a:latin typeface="Helvetica"/>
                <a:ea typeface="Helvetica"/>
                <a:cs typeface="Helvetica"/>
              </a:rPr>
              <a:t>Когато материали, съдържащи кристален силициев диоксид се използват във </a:t>
            </a:r>
            <a:r>
              <a:rPr lang="bg" sz="1800" dirty="0">
                <a:solidFill>
                  <a:srgbClr val="000000"/>
                </a:solidFill>
                <a:latin typeface="Helvetica"/>
                <a:ea typeface="Helvetica"/>
                <a:cs typeface="Helvetica"/>
              </a:rPr>
              <a:t>високоенергийни</a:t>
            </a:r>
            <a:r>
              <a:rPr lang="bg" sz="1800" b="0" i="0" strike="noStrike" cap="none" spc="0" baseline="0" dirty="0">
                <a:solidFill>
                  <a:srgbClr val="000000"/>
                </a:solidFill>
                <a:effectLst/>
                <a:latin typeface="Helvetica"/>
                <a:ea typeface="Helvetica"/>
                <a:cs typeface="Helvetica"/>
              </a:rPr>
              <a:t> процеси (като рязане или пробиване) частиците се освобождават във форма на много фин респирибален прах (RCS), който е невидим с невъоръжено око дори в големи количества.</a:t>
            </a:r>
          </a:p>
          <a:p>
            <a:pPr marL="0" indent="0">
              <a:lnSpc>
                <a:spcPts val="2400"/>
              </a:lnSpc>
              <a:buNone/>
            </a:pPr>
            <a:r>
              <a:rPr lang="bg" sz="1800" b="0" i="0" strike="noStrike" cap="none" spc="0" baseline="0" dirty="0">
                <a:solidFill>
                  <a:srgbClr val="000000"/>
                </a:solidFill>
                <a:effectLst/>
                <a:latin typeface="Helvetica"/>
                <a:ea typeface="Helvetica"/>
                <a:cs typeface="Helvetica"/>
              </a:rPr>
              <a:t>RCS е сериозна опасност за здравето на работниците.</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bg" sz="2800" b="1" i="0" strike="noStrike" cap="none" spc="0" baseline="0">
                <a:solidFill>
                  <a:srgbClr val="F6A317"/>
                </a:solidFill>
                <a:effectLst/>
                <a:latin typeface="Helvetica"/>
                <a:ea typeface="Helvetica"/>
                <a:cs typeface="Helvetica"/>
              </a:rPr>
              <a:t>RCS И СИЛИКОЗА</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2" y="2362676"/>
            <a:ext cx="7164309" cy="4495324"/>
          </a:xfrm>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Честото и продължително излагане  на RCS (обикновено години наред) е доказано, че води до силикоза и белодробен рак.</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Силикозата се развива при вдишване на фини прахови частици в белите дробове, която води </a:t>
            </a:r>
            <a:r>
              <a:rPr lang="bg" sz="1800" dirty="0">
                <a:solidFill>
                  <a:srgbClr val="000000"/>
                </a:solidFill>
                <a:latin typeface="Helvetica"/>
                <a:ea typeface="Helvetica"/>
                <a:cs typeface="Helvetica"/>
              </a:rPr>
              <a:t>до хронично </a:t>
            </a:r>
            <a:r>
              <a:rPr lang="bg" sz="1800" b="0" i="0" strike="noStrike" cap="none" spc="0" baseline="0" dirty="0">
                <a:solidFill>
                  <a:srgbClr val="000000"/>
                </a:solidFill>
                <a:effectLst/>
                <a:latin typeface="Helvetica"/>
                <a:ea typeface="Helvetica"/>
                <a:cs typeface="Helvetica"/>
              </a:rPr>
              <a:t>затруднено дишане на по-късен етап, а в някои случаи до смърт.</a:t>
            </a:r>
            <a:r>
              <a:rPr lang="bg" sz="1800" dirty="0">
                <a:solidFill>
                  <a:srgbClr val="000000"/>
                </a:solidFill>
                <a:latin typeface="Helvetica"/>
                <a:ea typeface="Helvetica"/>
                <a:cs typeface="Helvetica"/>
              </a:rPr>
              <a:t> </a:t>
            </a:r>
            <a:endParaRPr lang="bg" sz="1800" b="0" i="0" strike="noStrike" cap="none" spc="0" baseline="0" dirty="0">
              <a:solidFill>
                <a:srgbClr val="000000"/>
              </a:solidFill>
              <a:effectLst/>
              <a:latin typeface="Helvetica"/>
              <a:ea typeface="Helvetica"/>
              <a:cs typeface="Helvetica"/>
            </a:endParaRP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Наблюдават се различни стадии на силикоза от “обикновена силикоза” до “прогресивна масивна фиброза” (ПМФ)</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Епидемиологичните проучвания показват, че случаите на рак на белия дроб са се увеличили</a:t>
            </a:r>
            <a:r>
              <a:rPr lang="bg" sz="1800" dirty="0">
                <a:solidFill>
                  <a:srgbClr val="000000"/>
                </a:solidFill>
                <a:latin typeface="Helvetica"/>
                <a:ea typeface="Helvetica"/>
                <a:cs typeface="Helvetica"/>
              </a:rPr>
              <a:t> драстично </a:t>
            </a:r>
            <a:r>
              <a:rPr lang="bg" sz="1800" b="0" i="0" strike="noStrike" cap="none" spc="0" baseline="0" dirty="0">
                <a:solidFill>
                  <a:srgbClr val="000000"/>
                </a:solidFill>
                <a:effectLst/>
                <a:latin typeface="Helvetica"/>
                <a:ea typeface="Helvetica"/>
                <a:cs typeface="Helvetica"/>
              </a:rPr>
              <a:t>при работници със силикоза.</a:t>
            </a:r>
            <a:r>
              <a:rPr lang="bg" sz="1800" dirty="0">
                <a:solidFill>
                  <a:srgbClr val="000000"/>
                </a:solidFill>
                <a:latin typeface="Helvetica"/>
                <a:ea typeface="Helvetica"/>
                <a:cs typeface="Helvetica"/>
              </a:rPr>
              <a:t> </a:t>
            </a:r>
            <a:endParaRPr lang="bg" sz="1800" b="0" i="0" strike="noStrike" cap="none" spc="0" baseline="0" dirty="0">
              <a:solidFill>
                <a:srgbClr val="000000"/>
              </a:solidFill>
              <a:effectLst/>
              <a:latin typeface="Helvetica"/>
              <a:ea typeface="Helvetica"/>
              <a:cs typeface="Helvetica"/>
            </a:endParaRP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8323937"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bg" sz="1200" b="0" i="0" strike="noStrike" cap="none" spc="0" baseline="0">
                <a:solidFill>
                  <a:srgbClr val="000000"/>
                </a:solidFill>
                <a:effectLst/>
                <a:latin typeface="Helvetica"/>
                <a:ea typeface="Helvetica"/>
                <a:cs typeface="Helvetica"/>
              </a:rPr>
              <a:t>Здрави дробове.</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8325073"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8323938"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bg" sz="1200" b="0" i="0" strike="noStrike" cap="none" spc="0" baseline="0">
                <a:solidFill>
                  <a:srgbClr val="000000"/>
                </a:solidFill>
                <a:effectLst/>
                <a:latin typeface="Helvetica"/>
                <a:ea typeface="Helvetica"/>
                <a:cs typeface="Helvetica"/>
              </a:rPr>
              <a:t> Дробове поразени от ПМФ</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8325073"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7568734" cy="850900"/>
          </a:xfrm>
        </p:spPr>
        <p:txBody>
          <a:bodyPr/>
          <a:lstStyle/>
          <a:p>
            <a:pPr>
              <a:lnSpc>
                <a:spcPct val="100000"/>
              </a:lnSpc>
              <a:spcBef>
                <a:spcPct val="0"/>
              </a:spcBef>
            </a:pPr>
            <a:r>
              <a:rPr lang="bg" sz="2800" b="1" i="0" strike="noStrike" cap="none" spc="0" baseline="0" dirty="0">
                <a:solidFill>
                  <a:srgbClr val="F6A317"/>
                </a:solidFill>
                <a:effectLst/>
                <a:latin typeface="Helvetica"/>
                <a:ea typeface="Helvetica"/>
                <a:cs typeface="Helvetica"/>
              </a:rPr>
              <a:t>НАМАЛЯВАНЕ НА ИЗЛАГАНЕТО НА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591710" y="1622468"/>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200"/>
              </a:lnSpc>
              <a:spcBef>
                <a:spcPts val="600"/>
              </a:spcBef>
              <a:spcAft>
                <a:spcPts val="600"/>
              </a:spcAft>
              <a:buNone/>
            </a:pPr>
            <a:r>
              <a:rPr lang="bg" sz="1700" b="0" i="0" strike="noStrike" cap="none" spc="0" baseline="0" dirty="0">
                <a:solidFill>
                  <a:srgbClr val="000000"/>
                </a:solidFill>
                <a:effectLst/>
                <a:latin typeface="Helvetica"/>
                <a:ea typeface="Helvetica"/>
                <a:cs typeface="Helvetica"/>
              </a:rPr>
              <a:t>Рискът от развитие на белодробна болест е напълно предотвратим, </a:t>
            </a:r>
            <a:br>
              <a:rPr lang="en-IN" sz="1700" b="0" i="0" strike="noStrike" cap="none" spc="0" baseline="0" dirty="0">
                <a:solidFill>
                  <a:srgbClr val="000000"/>
                </a:solidFill>
                <a:effectLst/>
                <a:latin typeface="Helvetica"/>
                <a:ea typeface="Helvetica"/>
                <a:cs typeface="Helvetica"/>
              </a:rPr>
            </a:br>
            <a:r>
              <a:rPr lang="bg" sz="1700" b="0" i="0" strike="noStrike" cap="none" spc="0" baseline="0" dirty="0">
                <a:solidFill>
                  <a:srgbClr val="000000"/>
                </a:solidFill>
                <a:effectLst/>
                <a:latin typeface="Helvetica"/>
                <a:ea typeface="Helvetica"/>
                <a:cs typeface="Helvetica"/>
              </a:rPr>
              <a:t>когато се прилагат добри практики и мерки за контрол. </a:t>
            </a:r>
          </a:p>
          <a:p>
            <a:pPr marL="0" indent="0">
              <a:lnSpc>
                <a:spcPts val="2200"/>
              </a:lnSpc>
              <a:spcBef>
                <a:spcPts val="600"/>
              </a:spcBef>
              <a:spcAft>
                <a:spcPts val="600"/>
              </a:spcAft>
              <a:buNone/>
            </a:pPr>
            <a:r>
              <a:rPr lang="bg" sz="1700" b="0" i="0" strike="noStrike" cap="none" spc="0" baseline="0" dirty="0">
                <a:solidFill>
                  <a:srgbClr val="000000"/>
                </a:solidFill>
                <a:effectLst/>
                <a:latin typeface="Helvetica"/>
                <a:ea typeface="Helvetica"/>
                <a:cs typeface="Helvetica"/>
              </a:rPr>
              <a:t>Ние следваме добрите практики на NEPSI, които имат четири основни </a:t>
            </a:r>
            <a:br>
              <a:rPr lang="en-IN" sz="1700" b="0" i="0" strike="noStrike" cap="none" spc="0" baseline="0" dirty="0">
                <a:solidFill>
                  <a:srgbClr val="000000"/>
                </a:solidFill>
                <a:effectLst/>
                <a:latin typeface="Helvetica"/>
                <a:ea typeface="Helvetica"/>
                <a:cs typeface="Helvetica"/>
              </a:rPr>
            </a:br>
            <a:r>
              <a:rPr lang="bg" sz="1700" b="0" i="0" strike="noStrike" cap="none" spc="0" baseline="0" dirty="0">
                <a:solidFill>
                  <a:srgbClr val="000000"/>
                </a:solidFill>
                <a:effectLst/>
                <a:latin typeface="Helvetica"/>
                <a:ea typeface="Helvetica"/>
                <a:cs typeface="Helvetica"/>
              </a:rPr>
              <a:t>стъпки:</a:t>
            </a:r>
          </a:p>
          <a:p>
            <a:pPr marL="285750" indent="-285750">
              <a:lnSpc>
                <a:spcPts val="2200"/>
              </a:lnSpc>
              <a:spcBef>
                <a:spcPct val="0"/>
              </a:spcBef>
            </a:pPr>
            <a:r>
              <a:rPr lang="bg" sz="1700" b="1" i="0" strike="noStrike" cap="none" spc="0" baseline="0" dirty="0">
                <a:solidFill>
                  <a:srgbClr val="000000"/>
                </a:solidFill>
                <a:effectLst/>
                <a:latin typeface="Helvetica"/>
                <a:ea typeface="Helvetica"/>
                <a:cs typeface="Helvetica"/>
              </a:rPr>
              <a:t>Оценка на риска</a:t>
            </a:r>
            <a:r>
              <a:rPr lang="bg" sz="1700" b="0" i="0" strike="noStrike" cap="none" spc="0" baseline="0" dirty="0">
                <a:solidFill>
                  <a:srgbClr val="000000"/>
                </a:solidFill>
                <a:effectLst/>
                <a:latin typeface="Helvetica"/>
                <a:ea typeface="Helvetica"/>
                <a:cs typeface="Helvetica"/>
              </a:rPr>
              <a:t> Оценка на риска от излагане.</a:t>
            </a:r>
          </a:p>
          <a:p>
            <a:pPr marL="285750" indent="-285750">
              <a:lnSpc>
                <a:spcPts val="2200"/>
              </a:lnSpc>
              <a:spcBef>
                <a:spcPct val="0"/>
              </a:spcBef>
            </a:pPr>
            <a:r>
              <a:rPr lang="bg" sz="1700" b="1" i="0" strike="noStrike" cap="none" spc="0" baseline="0" dirty="0">
                <a:solidFill>
                  <a:srgbClr val="000000"/>
                </a:solidFill>
                <a:effectLst/>
                <a:latin typeface="Helvetica"/>
                <a:ea typeface="Helvetica"/>
                <a:cs typeface="Helvetica"/>
              </a:rPr>
              <a:t>Контрол</a:t>
            </a:r>
            <a:r>
              <a:rPr lang="bg" sz="1700" b="0" i="0" strike="noStrike" cap="none" spc="0" baseline="0" dirty="0">
                <a:solidFill>
                  <a:srgbClr val="000000"/>
                </a:solidFill>
                <a:effectLst/>
                <a:latin typeface="Helvetica"/>
                <a:ea typeface="Helvetica"/>
                <a:cs typeface="Helvetica"/>
              </a:rPr>
              <a:t> Решение как да се контролира и предотврати излагането.</a:t>
            </a:r>
          </a:p>
          <a:p>
            <a:pPr marL="285750" indent="-285750">
              <a:lnSpc>
                <a:spcPts val="2200"/>
              </a:lnSpc>
              <a:spcBef>
                <a:spcPct val="0"/>
              </a:spcBef>
            </a:pPr>
            <a:r>
              <a:rPr lang="bg" sz="1700" b="1" i="0" strike="noStrike" cap="none" spc="0" baseline="0" dirty="0">
                <a:solidFill>
                  <a:srgbClr val="000000"/>
                </a:solidFill>
                <a:effectLst/>
                <a:latin typeface="Helvetica"/>
                <a:ea typeface="Helvetica"/>
                <a:cs typeface="Helvetica"/>
              </a:rPr>
              <a:t>Наблюдение</a:t>
            </a:r>
            <a:r>
              <a:rPr lang="bg" sz="1700" b="0" i="0" strike="noStrike" cap="none" spc="0" baseline="0" dirty="0">
                <a:solidFill>
                  <a:srgbClr val="000000"/>
                </a:solidFill>
                <a:effectLst/>
                <a:latin typeface="Helvetica"/>
                <a:ea typeface="Helvetica"/>
                <a:cs typeface="Helvetica"/>
              </a:rPr>
              <a:t> Наблюдаване на ефективността на контролните мерки.</a:t>
            </a:r>
          </a:p>
          <a:p>
            <a:pPr marL="285750" indent="-285750">
              <a:lnSpc>
                <a:spcPts val="2200"/>
              </a:lnSpc>
              <a:spcBef>
                <a:spcPct val="0"/>
              </a:spcBef>
            </a:pPr>
            <a:r>
              <a:rPr lang="bg" sz="1700" b="1" i="0" strike="noStrike" cap="none" spc="0" baseline="0" dirty="0">
                <a:solidFill>
                  <a:srgbClr val="000000"/>
                </a:solidFill>
                <a:effectLst/>
                <a:latin typeface="Helvetica"/>
                <a:ea typeface="Helvetica"/>
                <a:cs typeface="Helvetica"/>
              </a:rPr>
              <a:t>Обучение</a:t>
            </a:r>
            <a:r>
              <a:rPr lang="bg" sz="1700" b="0" i="0" strike="noStrike" cap="none" spc="0" baseline="0" dirty="0">
                <a:solidFill>
                  <a:srgbClr val="000000"/>
                </a:solidFill>
                <a:effectLst/>
                <a:latin typeface="Helvetica"/>
                <a:ea typeface="Helvetica"/>
                <a:cs typeface="Helvetica"/>
              </a:rPr>
              <a:t> Предоставяне на информация, инструкции и </a:t>
            </a:r>
            <a:r>
              <a:rPr lang="bg" sz="1700" dirty="0">
                <a:solidFill>
                  <a:srgbClr val="000000"/>
                </a:solidFill>
                <a:latin typeface="Helvetica"/>
                <a:ea typeface="Helvetica"/>
                <a:cs typeface="Helvetica"/>
              </a:rPr>
              <a:t>обучение</a:t>
            </a:r>
            <a:r>
              <a:rPr lang="bg" sz="1700" b="0" i="0" strike="noStrike" cap="none" spc="0" baseline="0" dirty="0">
                <a:solidFill>
                  <a:srgbClr val="000000"/>
                </a:solidFill>
                <a:effectLst/>
                <a:latin typeface="Helvetica"/>
                <a:ea typeface="Helvetica"/>
                <a:cs typeface="Helvetica"/>
              </a:rPr>
              <a:t>.</a:t>
            </a:r>
          </a:p>
          <a:p>
            <a:pPr marL="0" indent="0">
              <a:lnSpc>
                <a:spcPts val="2200"/>
              </a:lnSpc>
              <a:buNone/>
            </a:pPr>
            <a:r>
              <a:rPr lang="bg" sz="1700" b="1" i="0" strike="noStrike" cap="none" spc="0" baseline="0" dirty="0">
                <a:solidFill>
                  <a:srgbClr val="000000"/>
                </a:solidFill>
                <a:effectLst/>
                <a:latin typeface="Helvetica"/>
                <a:ea typeface="Helvetica"/>
                <a:cs typeface="Helvetica"/>
              </a:rPr>
              <a:t>NEPSI</a:t>
            </a:r>
            <a:r>
              <a:rPr lang="bg" sz="1700" b="0" i="0" strike="noStrike" cap="none" spc="0" baseline="0" dirty="0">
                <a:solidFill>
                  <a:srgbClr val="000000"/>
                </a:solidFill>
                <a:effectLst/>
                <a:latin typeface="Helvetica"/>
                <a:ea typeface="Helvetica"/>
                <a:cs typeface="Helvetica"/>
              </a:rPr>
              <a:t> е </a:t>
            </a:r>
            <a:r>
              <a:rPr lang="bg" sz="1700" dirty="0">
                <a:solidFill>
                  <a:srgbClr val="000000"/>
                </a:solidFill>
                <a:latin typeface="Helvetica"/>
                <a:ea typeface="Helvetica"/>
                <a:cs typeface="Helvetica"/>
              </a:rPr>
              <a:t>акроним на</a:t>
            </a:r>
            <a:r>
              <a:rPr lang="bg" sz="1700" b="0" i="0" strike="noStrike" cap="none" spc="0" baseline="0" dirty="0">
                <a:solidFill>
                  <a:srgbClr val="000000"/>
                </a:solidFill>
                <a:effectLst/>
                <a:latin typeface="Helvetica"/>
                <a:ea typeface="Helvetica"/>
                <a:cs typeface="Helvetica"/>
              </a:rPr>
              <a:t> „Европейската мрежа за силициев диоксид“, </a:t>
            </a:r>
            <a:br>
              <a:rPr lang="en-IN" sz="1700" b="0" i="0" strike="noStrike" cap="none" spc="0" baseline="0" dirty="0">
                <a:solidFill>
                  <a:srgbClr val="000000"/>
                </a:solidFill>
                <a:effectLst/>
                <a:latin typeface="Helvetica"/>
                <a:ea typeface="Helvetica"/>
                <a:cs typeface="Helvetica"/>
              </a:rPr>
            </a:br>
            <a:r>
              <a:rPr lang="bg" sz="1700" b="0" i="0" strike="noStrike" cap="none" spc="0" baseline="0" dirty="0">
                <a:solidFill>
                  <a:srgbClr val="000000"/>
                </a:solidFill>
                <a:effectLst/>
                <a:latin typeface="Helvetica"/>
                <a:ea typeface="Helvetica"/>
                <a:cs typeface="Helvetica"/>
              </a:rPr>
              <a:t>създадена от европейските секторни асоциации на служителите и работодателите, подписали социалния диалог „Споразумение за защита на здравето на работниците</a:t>
            </a:r>
            <a:r>
              <a:rPr lang="bg" sz="1700" dirty="0">
                <a:solidFill>
                  <a:srgbClr val="000000"/>
                </a:solidFill>
                <a:latin typeface="Helvetica"/>
                <a:ea typeface="Helvetica"/>
                <a:cs typeface="Helvetica"/>
              </a:rPr>
              <a:t>,</a:t>
            </a:r>
            <a:r>
              <a:rPr lang="bg" sz="1700" b="0" i="0" strike="noStrike" cap="none" spc="0" baseline="0" dirty="0">
                <a:solidFill>
                  <a:srgbClr val="000000"/>
                </a:solidFill>
                <a:effectLst/>
                <a:latin typeface="Helvetica"/>
                <a:ea typeface="Helvetica"/>
                <a:cs typeface="Helvetica"/>
              </a:rPr>
              <a:t> чрез добро боравене и използване на кристален силициев диоксид“.</a:t>
            </a:r>
          </a:p>
          <a:p>
            <a:pPr>
              <a:lnSpc>
                <a:spcPts val="2200"/>
              </a:lnSpc>
            </a:pPr>
            <a:endParaRPr lang="en-US" sz="17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bg" sz="1800" b="0" i="0" strike="noStrike" cap="none" spc="0" baseline="0">
                <a:solidFill>
                  <a:srgbClr val="000000"/>
                </a:solidFill>
                <a:effectLst/>
                <a:latin typeface="Helvetica"/>
                <a:ea typeface="Helvetica"/>
                <a:cs typeface="Helvetica"/>
              </a:rPr>
              <a:t>Това са петте основни техники за контрол на прах, които се използват за управление на RCS, които са част от добрите практики на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45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266096" cy="2023631"/>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ДОБРА ХИГИЕНА / ПОДДРЪЖКА</a:t>
            </a:r>
          </a:p>
          <a:p>
            <a:r>
              <a:rPr lang="bg" sz="1200" b="0" i="0" strike="noStrike" cap="none" spc="0" baseline="0" dirty="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dirty="0"/>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456000"/>
            <a:ext cx="2134063" cy="1700960"/>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dirty="0">
                <a:solidFill>
                  <a:srgbClr val="000000"/>
                </a:solidFill>
                <a:effectLst/>
                <a:latin typeface="Calibri"/>
                <a:ea typeface="Calibri"/>
                <a:cs typeface="Calibri"/>
              </a:rPr>
              <a:t>Провеждане на процеси, създаващи респирабилен  кристален силициев прах (RCS) в изолирана среда предотвратява излагането на прах при първоизточника.</a:t>
            </a:r>
          </a:p>
          <a:p>
            <a:pPr>
              <a:spcAft>
                <a:spcPts val="300"/>
              </a:spcAft>
            </a:pPr>
            <a:endParaRPr lang="en-US" dirty="0"/>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 на праха са недостатъчни .</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позволяват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5606931" cy="850900"/>
          </a:xfrm>
        </p:spPr>
        <p:txBody>
          <a:bodyPr/>
          <a:lstStyle/>
          <a:p>
            <a:pPr>
              <a:lnSpc>
                <a:spcPct val="100000"/>
              </a:lnSpc>
              <a:spcBef>
                <a:spcPct val="0"/>
              </a:spcBef>
            </a:pPr>
            <a:r>
              <a:rPr lang="bg" sz="2800" b="1" i="0" strike="noStrike" cap="none" spc="0" baseline="0" dirty="0">
                <a:solidFill>
                  <a:srgbClr val="F6A317"/>
                </a:solidFill>
                <a:effectLst/>
                <a:latin typeface="Helvetica"/>
                <a:ea typeface="Helvetica"/>
                <a:cs typeface="Helvetica"/>
              </a:rPr>
              <a:t>МЕРКИ ЗА ПРЕДПАЗВАНЕ ОТ RCS, КОИТО НИЕ ПРИЛАГАМЕ</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bg" sz="1800" b="0" i="0" strike="noStrike" cap="none" spc="0" baseline="0" dirty="0">
                <a:solidFill>
                  <a:srgbClr val="FF0000"/>
                </a:solidFill>
                <a:effectLst/>
                <a:latin typeface="Helvetica"/>
                <a:ea typeface="Helvetica"/>
                <a:cs typeface="Helvetica"/>
              </a:rPr>
              <a:t>Заместник на обучаващите, който да предоставя информация за защита на работниците, наемани на определен обект (напр. включване на вентилационните системи, използване на лични предпазни средства и т.н).</a:t>
            </a:r>
          </a:p>
          <a:p>
            <a:pPr>
              <a:lnSpc>
                <a:spcPts val="2400"/>
              </a:lnSpc>
            </a:pPr>
            <a:endParaRPr lang="en-US" sz="1800" dirty="0">
              <a:solidFill>
                <a:srgbClr val="FF0000"/>
              </a:solidFill>
              <a:cs typeface="Helvetica"/>
            </a:endParaRPr>
          </a:p>
          <a:p>
            <a:pPr>
              <a:lnSpc>
                <a:spcPts val="2400"/>
              </a:lnSpc>
            </a:pPr>
            <a:r>
              <a:rPr lang="bg" sz="1800" b="0" i="0" strike="noStrike" cap="none" spc="0" baseline="0" dirty="0">
                <a:solidFill>
                  <a:srgbClr val="FF0000"/>
                </a:solidFill>
                <a:effectLst/>
                <a:latin typeface="Helvetica"/>
                <a:ea typeface="Helvetica"/>
                <a:cs typeface="Helvetica"/>
              </a:rPr>
              <a:t>“Помислете за включване на снимки”</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338452" cy="3682369"/>
          </a:xfrm>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RCS е професионална опасност, която може да доведе до променящи живота здравословни проблеми, като силикоза и рак. Запомнете:</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RCS е сериозен риск за здравето на работниците.</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Излагането на рискове е напълно предотвратимо с прилагането на подходящи мерки за контрол.</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Контролните мерки трябва да </a:t>
            </a:r>
            <a:r>
              <a:rPr lang="bg" sz="1800" dirty="0">
                <a:solidFill>
                  <a:srgbClr val="000000"/>
                </a:solidFill>
                <a:latin typeface="Helvetica"/>
                <a:ea typeface="Helvetica"/>
                <a:cs typeface="Helvetica"/>
              </a:rPr>
              <a:t>се поддържат, присъстват </a:t>
            </a:r>
            <a:r>
              <a:rPr lang="bg" sz="1800" b="0" i="0" strike="noStrike" cap="none" spc="0" baseline="0" dirty="0">
                <a:solidFill>
                  <a:srgbClr val="000000"/>
                </a:solidFill>
                <a:effectLst/>
                <a:latin typeface="Helvetica"/>
                <a:ea typeface="Helvetica"/>
                <a:cs typeface="Helvetica"/>
              </a:rPr>
              <a:t>и използват на работното място</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FF0000"/>
                </a:solidFill>
                <a:effectLst/>
                <a:latin typeface="Helvetica"/>
                <a:ea typeface="Helvetica"/>
                <a:cs typeface="Helvetica"/>
              </a:rPr>
              <a:t>Обучаващият да добави заключение, свързано с контекста.</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bg" sz="2800" b="1" i="0" strike="noStrike" cap="none" spc="0" baseline="0">
                <a:solidFill>
                  <a:srgbClr val="F6A317"/>
                </a:solidFill>
                <a:effectLst/>
                <a:latin typeface="Helvetica"/>
                <a:ea typeface="Helvetica"/>
                <a:cs typeface="Helvetica"/>
              </a:rPr>
              <a:t>ЗАПОМНЕТЕ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307671" cy="2938988"/>
          </a:xfrm>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Дългото излагане на високи нива нива на RCS може да доведе до белодробна болест и инвалидизиране.</a:t>
            </a:r>
          </a:p>
          <a:p>
            <a:pPr>
              <a:lnSpc>
                <a:spcPts val="2400"/>
              </a:lnSpc>
            </a:pPr>
            <a:r>
              <a:rPr lang="bg" sz="1800" b="0" i="0" strike="noStrike" cap="none" spc="0" baseline="0" dirty="0">
                <a:solidFill>
                  <a:srgbClr val="000000"/>
                </a:solidFill>
                <a:effectLst/>
                <a:latin typeface="Helvetica"/>
                <a:ea typeface="Helvetica"/>
                <a:cs typeface="Helvetica"/>
              </a:rPr>
              <a:t>Много е важно ежедневно да се предпазваме от излагане на летлив прах. </a:t>
            </a:r>
          </a:p>
          <a:p>
            <a:pPr>
              <a:lnSpc>
                <a:spcPts val="2400"/>
              </a:lnSpc>
            </a:pPr>
            <a:r>
              <a:rPr lang="bg" sz="1800" b="0" i="0" strike="noStrike" cap="none" spc="0" baseline="0" dirty="0">
                <a:solidFill>
                  <a:srgbClr val="000000"/>
                </a:solidFill>
                <a:effectLst/>
                <a:latin typeface="Helvetica"/>
                <a:ea typeface="Helvetica"/>
                <a:cs typeface="Helvetica"/>
              </a:rPr>
              <a:t>Спазването на добрите практики днес ще предпази здравето ни за в бъдеще.</a:t>
            </a:r>
          </a:p>
          <a:p>
            <a:pPr>
              <a:lnSpc>
                <a:spcPts val="2400"/>
              </a:lnSpc>
            </a:pPr>
            <a:r>
              <a:rPr lang="bg" sz="1800" b="0" i="0" strike="noStrike" cap="none" spc="0" baseline="0" dirty="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3" history="0"/>
              </a:rPr>
              <a:t>NEPSI лист със задачи.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4"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5" history="0"/>
              </a:rPr>
              <a:t>NEPSI ръководство за SMEs.</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302195"/>
            <a:ext cx="10022946" cy="358498"/>
          </a:xfrm>
          <a:prstGeom prst="rect">
            <a:avLst/>
          </a:prstGeom>
          <a:noFill/>
          <a:ln>
            <a:noFill/>
          </a:ln>
        </p:spPr>
        <p:txBody>
          <a:bodyPr wrap="square" anchor="ctr">
            <a:spAutoFit/>
          </a:bodyPr>
          <a:lstStyle/>
          <a:p>
            <a:pPr>
              <a:spcBef>
                <a:spcPts val="1200"/>
              </a:spcBef>
              <a:spcAft>
                <a:spcPts val="1200"/>
              </a:spcAft>
              <a:buSzPct val="130000"/>
            </a:pPr>
            <a:r>
              <a:rPr lang="bg" sz="1750" b="0" i="0" strike="noStrike" cap="none" spc="0" baseline="0">
                <a:solidFill>
                  <a:srgbClr val="000000"/>
                </a:solidFill>
                <a:effectLst/>
                <a:latin typeface="Calibri"/>
                <a:ea typeface="Calibri"/>
                <a:cs typeface="Calibri"/>
              </a:rPr>
              <a:t>Посетете </a:t>
            </a:r>
            <a:r>
              <a:rPr lang="bg" sz="1750" b="1" i="0" strike="noStrike" cap="none" spc="0" baseline="0">
                <a:solidFill>
                  <a:srgbClr val="000000"/>
                </a:solidFill>
                <a:effectLst/>
                <a:latin typeface="Calibri"/>
                <a:ea typeface="Calibri"/>
                <a:cs typeface="Calibri"/>
              </a:rPr>
              <a:t>NEPSI платформата за е-обучение</a:t>
            </a:r>
            <a:r>
              <a:rPr lang="bg" sz="1750" b="0" i="0" strike="noStrike" cap="none" spc="0" baseline="0">
                <a:solidFill>
                  <a:srgbClr val="000000"/>
                </a:solidFill>
                <a:effectLst/>
                <a:latin typeface="Calibri"/>
                <a:ea typeface="Calibri"/>
                <a:cs typeface="Calibri"/>
              </a:rPr>
              <a:t> </a:t>
            </a:r>
            <a:r>
              <a:rPr lang="bg" sz="1750" b="0" i="0" strike="noStrike" cap="none" spc="0" baseline="0">
                <a:solidFill>
                  <a:srgbClr val="000000"/>
                </a:solidFill>
                <a:effectLst/>
                <a:latin typeface="Calibri"/>
                <a:ea typeface="Calibri"/>
                <a:cs typeface="Calibri"/>
                <a:hlinkClick r:id="rId6" history="0"/>
              </a:rPr>
              <a:t>training.nepsi.eu</a:t>
            </a:r>
            <a:r>
              <a:rPr lang="bg" sz="1750" b="0" i="0" strike="noStrike" cap="none" spc="0" baseline="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0001841C-80A1-4880-BF0A-341BB8549F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145</TotalTime>
  <Words>1167</Words>
  <Application>Microsoft Macintosh PowerPoint</Application>
  <PresentationFormat>Widescreen</PresentationFormat>
  <Paragraphs>106</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47</cp:revision>
  <dcterms:created xsi:type="dcterms:W3CDTF">2020-07-21T15:14:21Z</dcterms:created>
  <dcterms:modified xsi:type="dcterms:W3CDTF">2024-11-13T11:40:36Z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