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EE0E3-380A-45DD-8C28-15EEA2EFA07A}" v="5" dt="2022-09-22T08:22:50.211"/>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88912" autoAdjust="0"/>
  </p:normalViewPr>
  <p:slideViewPr>
    <p:cSldViewPr snapToGrid="0">
      <p:cViewPr varScale="1">
        <p:scale>
          <a:sx n="109" d="100"/>
          <a:sy n="109" d="100"/>
        </p:scale>
        <p:origin x="1232"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808080"/>
                </a:solidFill>
                <a:effectLst/>
                <a:latin typeface="+mn-lt"/>
                <a:ea typeface="Calibri"/>
                <a:cs typeface="Calibri"/>
              </a:rPr>
              <a:t>CLAUSE D’USAGE RAISONNABLE : Ce document peut contenir des éléments protégés par le droit d'auteur, dont l'utilisation n'a pas toujours été spécifiquement autorisée par le propriétaire du droit d'auteur. Nous mettons ces éléments à disposition dans le cadre de nos efforts pour faire progresser la compréhension des dangers liés à la Silice Cristalline Respirable (SCR).</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à la silice cristalline respirable (SCR) peut entraîner de graves problèmes de santé pour les travailleurs  à long terme. C’est pour cette raison qu’il est important que tous les travailleurs connaissent les bonnes pratiques qui limitent ou éliminent l'exposition à la poussière de silice. </a:t>
            </a:r>
          </a:p>
          <a:p>
            <a:endParaRPr lang="en-US"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Cette formation fournit des informations de base sur la silice cristalline respirable (SCR).</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fr" sz="1400" b="1" i="0" strike="noStrike" cap="none" spc="0" baseline="0">
                <a:solidFill>
                  <a:srgbClr val="F6A317"/>
                </a:solidFill>
                <a:effectLst/>
                <a:latin typeface="Helvetica"/>
                <a:ea typeface="Helvetica"/>
                <a:cs typeface="Helvetica"/>
              </a:rPr>
              <a:t>INTRODUCTION GÉNÉRALE À LA SILICE CRISTALLINE RESPIRABLE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INTRODUCTION GÉNÉRALE À LA SILICE CRISTALLINE RESPIRABLE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946967" y="315884"/>
            <a:ext cx="3807229" cy="731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107067"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t>Dans le cadre de la formation au déploiement des Bonnes Pratiques de NEPSI, NEPSI a développé un ensemble de ressources pédagogiques. </a:t>
            </a:r>
          </a:p>
          <a:p>
            <a:pPr>
              <a:lnSpc>
                <a:spcPts val="2400"/>
              </a:lnSpc>
            </a:pPr>
            <a:r>
              <a:rPr lang="fr-FR" sz="1800" dirty="0"/>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r" sz="1800" b="1" i="0" strike="noStrike" cap="none" spc="0" baseline="0">
                <a:solidFill>
                  <a:srgbClr val="000000"/>
                </a:solidFill>
                <a:effectLst/>
                <a:latin typeface="Helvetica"/>
                <a:ea typeface="Helvetica"/>
                <a:cs typeface="Helvetica"/>
              </a:rPr>
              <a:t>Apprendre à se protéger contre les risques liés au travail est une priorité.</a:t>
            </a:r>
          </a:p>
          <a:p>
            <a:pPr>
              <a:lnSpc>
                <a:spcPts val="2400"/>
              </a:lnSpc>
            </a:pPr>
            <a:r>
              <a:rPr lang="fr" sz="1800" b="0" i="0" strike="noStrike" cap="none" spc="0" baseline="0">
                <a:solidFill>
                  <a:srgbClr val="000000"/>
                </a:solidFill>
                <a:effectLst/>
                <a:latin typeface="Helvetica"/>
                <a:ea typeface="Helvetica"/>
                <a:cs typeface="Helvetica"/>
              </a:rPr>
              <a:t>Dans cette formation PowerPoint, vous apprendrez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Où se trouve la silice cristalline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activités qui génèrent de la Silice Cristalline Respirable (SCR)</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dangers de la SCR</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Comment gérer la SCR au travail</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OÙ SE TROUVE LA SILICE CRISTALLINE</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fr" sz="1800" b="0" i="0" strike="noStrike" cap="none" spc="0" baseline="0">
                <a:solidFill>
                  <a:srgbClr val="000000"/>
                </a:solidFill>
                <a:effectLst/>
                <a:latin typeface="Helvetica"/>
                <a:ea typeface="Helvetica"/>
                <a:cs typeface="Helvetica"/>
              </a:rPr>
              <a:t>La silice cristalline, sous la forme du minéral quartz, se trouve dans plusieurs matériaux, tels que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Le quartzite : Plus de 95 %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Le sable : Plus de 90 %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Le grès Plus de 90 %,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Le silex : Plus de 90 %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La pierre de grès Plus de 80 %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Le schiste : entre 40 et 60 %</a:t>
            </a:r>
          </a:p>
          <a:p>
            <a:pPr marL="285750" indent="-285750">
              <a:lnSpc>
                <a:spcPts val="2400"/>
              </a:lnSpc>
              <a:spcBef>
                <a:spcPts val="600"/>
              </a:spcBef>
              <a:buFont typeface="Arial" panose="020B0604020202020204" pitchFamily="34" charset="0"/>
              <a:buChar char="•"/>
              <a:defRPr/>
            </a:pPr>
            <a:r>
              <a:rPr lang="fr" sz="1800" b="0" i="0" strike="noStrike" cap="none" spc="0" baseline="0">
                <a:solidFill>
                  <a:srgbClr val="000000"/>
                </a:solidFill>
                <a:effectLst/>
                <a:latin typeface="Helvetica"/>
                <a:ea typeface="Helvetica"/>
                <a:cs typeface="Helvetica"/>
              </a:rPr>
              <a:t>L’ardoise : Jusqu’à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a:xfrm>
            <a:off x="777244" y="1640901"/>
            <a:ext cx="5823061"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PROCESSUS QUI GÉNÈRENT DE LA POUSSIÈRE</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338452" cy="3333376"/>
          </a:xfrm>
        </p:spPr>
        <p:txBody>
          <a:bodyPr anchor="t"/>
          <a:lstStyle/>
          <a:p>
            <a:pPr>
              <a:lnSpc>
                <a:spcPts val="2300"/>
              </a:lnSpc>
              <a:spcBef>
                <a:spcPts val="600"/>
              </a:spcBef>
              <a:spcAft>
                <a:spcPts val="1200"/>
              </a:spcAft>
            </a:pPr>
            <a:r>
              <a:rPr lang="fr" sz="1600" b="0" i="0" strike="noStrike" cap="none" spc="0" baseline="0" dirty="0">
                <a:solidFill>
                  <a:srgbClr val="000000"/>
                </a:solidFill>
                <a:effectLst/>
                <a:latin typeface="Helvetica"/>
                <a:ea typeface="Helvetica"/>
                <a:cs typeface="Helvetica"/>
              </a:rPr>
              <a:t>Lorsque des matériaux contenant de la silice cristalline sont soumis à différents processus industriels à haute énergie, une fine poussière en suspension dans l'air est générée. On l’appelle la Silice Cristalline Respirable (SCR). Ces procédés comprennent :</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nettoyage</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transport</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L’ensachage</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L’emballage</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concassage</a:t>
            </a:r>
          </a:p>
          <a:p>
            <a:pPr marL="285750" indent="-285750">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broyage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1904" y="4086260"/>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séchage</a:t>
            </a:r>
          </a:p>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façonnage</a:t>
            </a:r>
          </a:p>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mélange</a:t>
            </a:r>
          </a:p>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La coupe</a:t>
            </a:r>
          </a:p>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sciage</a:t>
            </a:r>
          </a:p>
          <a:p>
            <a:pPr marL="285750" indent="-285750" algn="l">
              <a:lnSpc>
                <a:spcPts val="2300"/>
              </a:lnSpc>
              <a:spcBef>
                <a:spcPct val="0"/>
              </a:spcBef>
              <a:spcAft>
                <a:spcPts val="300"/>
              </a:spcAft>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rPr>
              <a:t>Le perçage </a:t>
            </a:r>
            <a:r>
              <a:rPr lang="fr" sz="1600" b="0" i="0" strike="noStrike" cap="none" spc="0" baseline="0" dirty="0">
                <a:solidFill>
                  <a:srgbClr val="A6A6A6"/>
                </a:solidFill>
                <a:effectLst/>
                <a:latin typeface="Helvetica"/>
                <a:ea typeface="Helvetica"/>
                <a:cs typeface="Helvetica"/>
              </a:rPr>
              <a:t>(liste non exhaustive)</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LA SILICE – UN DANGER</a:t>
            </a:r>
          </a:p>
          <a:p>
            <a:pPr>
              <a:lnSpc>
                <a:spcPct val="100000"/>
              </a:lnSpc>
              <a:spcBef>
                <a:spcPct val="0"/>
              </a:spcBef>
            </a:pPr>
            <a:r>
              <a:rPr lang="fr" sz="2800" b="1" i="0" strike="noStrike" cap="none" spc="0" baseline="0">
                <a:solidFill>
                  <a:srgbClr val="F6A317"/>
                </a:solidFill>
                <a:effectLst/>
                <a:latin typeface="Helvetica"/>
                <a:ea typeface="Helvetica"/>
                <a:cs typeface="Helvetica"/>
              </a:rPr>
              <a:t>POUR LA SANTÉ</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lIns="91440" tIns="45720" rIns="91440" bIns="45720" numCol="1" anchor="t"/>
          <a:lstStyle/>
          <a:p>
            <a:pPr marL="0" indent="0">
              <a:lnSpc>
                <a:spcPts val="2400"/>
              </a:lnSpc>
              <a:buNone/>
            </a:pPr>
            <a:r>
              <a:rPr lang="fr" sz="1800" b="0" i="0" strike="noStrike" cap="none" spc="0" baseline="0" dirty="0">
                <a:solidFill>
                  <a:srgbClr val="000000"/>
                </a:solidFill>
                <a:effectLst/>
                <a:latin typeface="Helvetica"/>
                <a:ea typeface="Helvetica"/>
                <a:cs typeface="Helvetica"/>
              </a:rPr>
              <a:t>Lorsque des matériaux contenant de la silice cristalline sont utilisés dans des processus à haute énergie (tels que le sciage ou le perçage), des particules sont libérées sous forme de poussières respirables très fines (SCR) qui sont invisibles à l'œil nu, même à des concentrations élevées.</a:t>
            </a:r>
          </a:p>
          <a:p>
            <a:pPr marL="0" indent="0">
              <a:lnSpc>
                <a:spcPts val="2400"/>
              </a:lnSpc>
              <a:buNone/>
            </a:pPr>
            <a:r>
              <a:rPr lang="fr" sz="1800" b="0" i="0" strike="noStrike" cap="none" spc="0" baseline="0" dirty="0">
                <a:solidFill>
                  <a:srgbClr val="000000"/>
                </a:solidFill>
                <a:effectLst/>
                <a:latin typeface="Helvetica"/>
                <a:ea typeface="Helvetica"/>
                <a:cs typeface="Helvetica"/>
              </a:rPr>
              <a:t>Le SCR représente un risque sérieux pour la santé des travailleurs.</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LA SCR ET LA SILICOSE</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lIns="91440" tIns="45720" rIns="91440" bIns="45720" anchor="t"/>
          <a:lstStyle/>
          <a:p>
            <a:pPr>
              <a:lnSpc>
                <a:spcPts val="2400"/>
              </a:lnSpc>
              <a:spcBef>
                <a:spcPts val="600"/>
              </a:spcBef>
            </a:pPr>
            <a:r>
              <a:rPr lang="fr" sz="1800" b="0" i="0" strike="noStrike" cap="none" spc="0" baseline="0" dirty="0">
                <a:solidFill>
                  <a:srgbClr val="000000"/>
                </a:solidFill>
                <a:effectLst/>
                <a:latin typeface="Helvetica"/>
                <a:ea typeface="Helvetica"/>
                <a:cs typeface="Helvetica"/>
              </a:rPr>
              <a:t>Il est démontré qu'une exposition fréquente et excessive à la SCR (généralement pendant de nombreuses années) peut provoquer la silicose et le cancer du poumon :</a:t>
            </a:r>
          </a:p>
          <a:p>
            <a:pPr marL="285750" indent="-28575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La silicose se développe en respirant de fines particules de poussière jusque dans les poumons, ce qui, à </a:t>
            </a:r>
            <a:r>
              <a:rPr lang="fr" sz="1800" dirty="0">
                <a:solidFill>
                  <a:srgbClr val="000000"/>
                </a:solidFill>
                <a:latin typeface="Helvetica"/>
                <a:ea typeface="Helvetica"/>
                <a:cs typeface="Helvetica"/>
              </a:rPr>
              <a:t>la </a:t>
            </a:r>
            <a:r>
              <a:rPr lang="fr" sz="1800" b="0" i="0" strike="noStrike" cap="none" spc="0" baseline="0" dirty="0">
                <a:solidFill>
                  <a:srgbClr val="000000"/>
                </a:solidFill>
                <a:effectLst/>
                <a:latin typeface="Helvetica"/>
                <a:ea typeface="Helvetica"/>
                <a:cs typeface="Helvetica"/>
              </a:rPr>
              <a:t>longue, entraîne des difficultés respiratoires chroniques et, dans certains cas, la mort.</a:t>
            </a:r>
            <a:r>
              <a:rPr lang="fr" sz="1800" dirty="0">
                <a:solidFill>
                  <a:srgbClr val="000000"/>
                </a:solidFill>
                <a:latin typeface="Helvetica"/>
                <a:ea typeface="Helvetica"/>
                <a:cs typeface="Helvetica"/>
              </a:rPr>
              <a:t> </a:t>
            </a:r>
            <a:endParaRPr lang="fr" sz="1800" b="0" i="0" strike="noStrike" cap="none" spc="0" baseline="0" dirty="0">
              <a:solidFill>
                <a:srgbClr val="000000"/>
              </a:solidFill>
              <a:effectLst/>
              <a:latin typeface="Helvetica"/>
              <a:ea typeface="Helvetica"/>
              <a:cs typeface="Helvetica"/>
            </a:endParaRPr>
          </a:p>
          <a:p>
            <a:pPr marL="285750" indent="-28575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Il existe différents stades de silicose, de la "silicose simple" à la "fibrose massive progressive" (FMP).</a:t>
            </a:r>
          </a:p>
          <a:p>
            <a:pPr marL="285750" indent="-28575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études épidémiologiques montrent que l'incidence du cancer du poumon a particulièrement augmenté chez les travailleurs atteints de silicose.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fr" sz="1200" b="0" i="0" strike="noStrike" cap="none" spc="0" baseline="0">
                <a:solidFill>
                  <a:srgbClr val="000000"/>
                </a:solidFill>
                <a:effectLst/>
                <a:latin typeface="Helvetica"/>
                <a:ea typeface="Helvetica"/>
                <a:cs typeface="Helvetica"/>
              </a:rPr>
              <a:t>Poumons sains</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fr" sz="1200" b="0" i="0" strike="noStrike" cap="none" spc="0" baseline="0">
                <a:solidFill>
                  <a:srgbClr val="000000"/>
                </a:solidFill>
                <a:effectLst/>
                <a:latin typeface="Helvetica"/>
                <a:ea typeface="Helvetica"/>
                <a:cs typeface="Helvetica"/>
              </a:rPr>
              <a:t> Poumons affectés par la FMP</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MINIMISER L’EXPOSITION A LA SCR</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16725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buNone/>
            </a:pPr>
            <a:r>
              <a:rPr lang="fr" sz="1800" b="0" i="0" strike="noStrike" cap="none" spc="0" baseline="0" dirty="0">
                <a:solidFill>
                  <a:srgbClr val="000000"/>
                </a:solidFill>
                <a:effectLst/>
                <a:latin typeface="Helvetica"/>
                <a:ea typeface="Helvetica"/>
                <a:cs typeface="Helvetica"/>
              </a:rPr>
              <a:t>Le risque de développer une maladie pulmonaire est totalement évitable lorsque des mesures de contrôle et de bonnes pratiques sont appliquées. </a:t>
            </a:r>
          </a:p>
          <a:p>
            <a:pPr marL="0" indent="0">
              <a:lnSpc>
                <a:spcPts val="2300"/>
              </a:lnSpc>
              <a:spcBef>
                <a:spcPts val="600"/>
              </a:spcBef>
              <a:buNone/>
            </a:pPr>
            <a:r>
              <a:rPr lang="fr" sz="1800" b="0" i="0" strike="noStrike" cap="none" spc="0" baseline="0" dirty="0">
                <a:solidFill>
                  <a:srgbClr val="000000"/>
                </a:solidFill>
                <a:effectLst/>
                <a:latin typeface="Helvetica"/>
                <a:ea typeface="Helvetica"/>
                <a:cs typeface="Helvetica"/>
              </a:rPr>
              <a:t>Nous suivons les Bonnes Pratiques de NEPSI, qui comportent quatre étapes principales :</a:t>
            </a:r>
          </a:p>
          <a:p>
            <a:pPr marL="285750" indent="-285750">
              <a:lnSpc>
                <a:spcPts val="2300"/>
              </a:lnSpc>
              <a:spcBef>
                <a:spcPts val="600"/>
              </a:spcBef>
            </a:pPr>
            <a:r>
              <a:rPr lang="fr" sz="1800" b="1" i="0" strike="noStrike" cap="none" spc="0" baseline="0" dirty="0">
                <a:solidFill>
                  <a:srgbClr val="000000"/>
                </a:solidFill>
                <a:effectLst/>
                <a:latin typeface="Helvetica"/>
                <a:ea typeface="Helvetica"/>
                <a:cs typeface="Helvetica"/>
              </a:rPr>
              <a:t>L'évaluation des risques :</a:t>
            </a:r>
            <a:r>
              <a:rPr lang="fr" sz="1800" b="0" i="0" strike="noStrike" cap="none" spc="0" baseline="0" dirty="0">
                <a:solidFill>
                  <a:srgbClr val="000000"/>
                </a:solidFill>
                <a:effectLst/>
                <a:latin typeface="Helvetica"/>
                <a:ea typeface="Helvetica"/>
                <a:cs typeface="Helvetica"/>
              </a:rPr>
              <a:t> Évaluer le risque d'exposition</a:t>
            </a:r>
          </a:p>
          <a:p>
            <a:pPr marL="285750" indent="-285750">
              <a:lnSpc>
                <a:spcPts val="2300"/>
              </a:lnSpc>
              <a:spcBef>
                <a:spcPts val="600"/>
              </a:spcBef>
            </a:pPr>
            <a:r>
              <a:rPr lang="fr" sz="1800" b="1" i="0" strike="noStrike" cap="none" spc="0" baseline="0" dirty="0">
                <a:solidFill>
                  <a:srgbClr val="000000"/>
                </a:solidFill>
                <a:effectLst/>
                <a:latin typeface="Helvetica"/>
                <a:ea typeface="Helvetica"/>
                <a:cs typeface="Helvetica"/>
              </a:rPr>
              <a:t>Le contrôle :</a:t>
            </a:r>
            <a:r>
              <a:rPr lang="fr" sz="1800" b="0" i="0" strike="noStrike" cap="none" spc="0" baseline="0" dirty="0">
                <a:solidFill>
                  <a:srgbClr val="000000"/>
                </a:solidFill>
                <a:effectLst/>
                <a:latin typeface="Helvetica"/>
                <a:ea typeface="Helvetica"/>
                <a:cs typeface="Helvetica"/>
              </a:rPr>
              <a:t> Décider comment contrôler et prévenir l'exposition</a:t>
            </a:r>
          </a:p>
          <a:p>
            <a:pPr marL="285750" indent="-285750">
              <a:lnSpc>
                <a:spcPts val="2300"/>
              </a:lnSpc>
              <a:spcBef>
                <a:spcPts val="600"/>
              </a:spcBef>
            </a:pPr>
            <a:r>
              <a:rPr lang="fr" sz="1800" b="1" i="0" strike="noStrike" cap="none" spc="0" baseline="0" dirty="0">
                <a:solidFill>
                  <a:srgbClr val="000000"/>
                </a:solidFill>
                <a:effectLst/>
                <a:latin typeface="Helvetica"/>
                <a:ea typeface="Helvetica"/>
                <a:cs typeface="Helvetica"/>
              </a:rPr>
              <a:t>La surveillance :</a:t>
            </a:r>
            <a:r>
              <a:rPr lang="fr" sz="1800" b="0" i="0" strike="noStrike" cap="none" spc="0" baseline="0" dirty="0">
                <a:solidFill>
                  <a:srgbClr val="000000"/>
                </a:solidFill>
                <a:effectLst/>
                <a:latin typeface="Helvetica"/>
                <a:ea typeface="Helvetica"/>
                <a:cs typeface="Helvetica"/>
              </a:rPr>
              <a:t> Suivre l'efficacité des mesures de contrôle</a:t>
            </a:r>
          </a:p>
          <a:p>
            <a:pPr marL="285750" indent="-285750">
              <a:lnSpc>
                <a:spcPts val="2300"/>
              </a:lnSpc>
              <a:spcBef>
                <a:spcPts val="600"/>
              </a:spcBef>
            </a:pPr>
            <a:r>
              <a:rPr lang="fr" sz="1800" b="1" i="0" strike="noStrike" cap="none" spc="0" baseline="0" dirty="0">
                <a:solidFill>
                  <a:srgbClr val="000000"/>
                </a:solidFill>
                <a:effectLst/>
                <a:latin typeface="Helvetica"/>
                <a:ea typeface="Helvetica"/>
                <a:cs typeface="Helvetica"/>
              </a:rPr>
              <a:t>L'éducation :</a:t>
            </a:r>
            <a:r>
              <a:rPr lang="fr" sz="1800" b="0" i="0" strike="noStrike" cap="none" spc="0" baseline="0" dirty="0">
                <a:solidFill>
                  <a:srgbClr val="000000"/>
                </a:solidFill>
                <a:effectLst/>
                <a:latin typeface="Helvetica"/>
                <a:ea typeface="Helvetica"/>
                <a:cs typeface="Helvetica"/>
              </a:rPr>
              <a:t> Fournir des informations, des instructions et des formations</a:t>
            </a:r>
          </a:p>
          <a:p>
            <a:pPr marL="0" indent="0">
              <a:lnSpc>
                <a:spcPts val="2300"/>
              </a:lnSpc>
              <a:spcBef>
                <a:spcPts val="600"/>
              </a:spcBef>
              <a:buNone/>
            </a:pPr>
            <a:r>
              <a:rPr lang="fr" sz="1800" b="1" i="0" strike="noStrike" cap="none" spc="0" baseline="0" dirty="0">
                <a:solidFill>
                  <a:srgbClr val="000000"/>
                </a:solidFill>
                <a:effectLst/>
                <a:latin typeface="Helvetica"/>
                <a:ea typeface="Helvetica"/>
                <a:cs typeface="Helvetica"/>
              </a:rPr>
              <a:t>NEPSI</a:t>
            </a:r>
            <a:r>
              <a:rPr lang="fr" sz="1800" b="0" i="0" strike="noStrike" cap="none" spc="0" baseline="0" dirty="0">
                <a:solidFill>
                  <a:srgbClr val="000000"/>
                </a:solidFill>
                <a:effectLst/>
                <a:latin typeface="Helvetica"/>
                <a:ea typeface="Helvetica"/>
                <a:cs typeface="Helvetica"/>
              </a:rPr>
              <a:t> est l'acronyme du "Réseau Européen pour la Silice" formé par les associations européennes d'employés et d'employeurs du secteur ayant signé l'accord de Dialogue Social "Accord sur la Protection de la Santé des Travailleurs par une Bonne Manipulation et Utilisation de la Silice Cristalline".</a:t>
            </a:r>
          </a:p>
          <a:p>
            <a:pPr>
              <a:lnSpc>
                <a:spcPts val="2300"/>
              </a:lnSpc>
              <a:spcBef>
                <a:spcPts val="600"/>
              </a:spcBef>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75631"/>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Il existe cinq techniques principales de contrôle des poussières utilisées pour gérer la SCR. Elles font partie des bonnes pratiques de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266096"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815464" cy="850900"/>
          </a:xfrm>
        </p:spPr>
        <p:txBody>
          <a:bodyPr/>
          <a:lstStyle/>
          <a:p>
            <a:pPr>
              <a:lnSpc>
                <a:spcPct val="100000"/>
              </a:lnSpc>
              <a:spcBef>
                <a:spcPct val="0"/>
              </a:spcBef>
            </a:pPr>
            <a:r>
              <a:rPr lang="fr" sz="2800" b="1" i="0" strike="noStrike" cap="none" spc="0" baseline="0" dirty="0">
                <a:solidFill>
                  <a:srgbClr val="F6A317"/>
                </a:solidFill>
                <a:effectLst/>
                <a:latin typeface="Helvetica"/>
                <a:ea typeface="Helvetica"/>
                <a:cs typeface="Helvetica"/>
              </a:rPr>
              <a:t>NOS MESURES DE PROTECTION CONTRE LA SCR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fr" sz="1800" b="0" i="0" strike="noStrike" cap="none" spc="0" baseline="0" dirty="0">
                <a:solidFill>
                  <a:srgbClr val="FF0000"/>
                </a:solidFill>
                <a:effectLst/>
                <a:latin typeface="Helvetica"/>
                <a:ea typeface="Helvetica"/>
                <a:cs typeface="Helvetica"/>
              </a:rPr>
              <a:t>Espace réservé aux formateurs pour inclure des informations sur la protection que les travailleurs doivent utiliser sur ce site (par exemple, activer les systèmes de ventilation, utiliser les EPI, etc.)</a:t>
            </a:r>
          </a:p>
          <a:p>
            <a:pPr>
              <a:lnSpc>
                <a:spcPts val="2400"/>
              </a:lnSpc>
            </a:pPr>
            <a:endParaRPr lang="en-US" sz="1800" dirty="0">
              <a:solidFill>
                <a:srgbClr val="FF0000"/>
              </a:solidFill>
              <a:cs typeface="Helvetica"/>
            </a:endParaRPr>
          </a:p>
          <a:p>
            <a:pPr>
              <a:lnSpc>
                <a:spcPts val="2400"/>
              </a:lnSpc>
            </a:pPr>
            <a:r>
              <a:rPr lang="fr" sz="1800" b="0" i="0" strike="noStrike" cap="none" spc="0" baseline="0" dirty="0">
                <a:solidFill>
                  <a:srgbClr val="FF0000"/>
                </a:solidFill>
                <a:effectLst/>
                <a:latin typeface="Helvetica"/>
                <a:ea typeface="Helvetica"/>
                <a:cs typeface="Helvetica"/>
              </a:rPr>
              <a:t>*Pensez à inclure des photos*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71703" cy="3682369"/>
          </a:xfrm>
        </p:spPr>
        <p:txBody>
          <a:bodyPr anchor="t"/>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La SCR est un risque professionnel qui peut entraîner des problèmes de santé très impactants, comme la silicose et le cancer. 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La SCR est un risque sérieux pour la santé des travailleurs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Les risques d'exposition sont totalement évitables en appliquant des mesures de contrôle appropriées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Les mesures de contrôle doivent être présentes, maintenues et utilisées sur le lieu de travail</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des conclusions contextuelles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fr" sz="2800" b="1" i="0" strike="noStrike" cap="none" spc="0" baseline="0">
                <a:solidFill>
                  <a:srgbClr val="F6A317"/>
                </a:solidFill>
                <a:effectLst/>
                <a:latin typeface="Helvetica"/>
                <a:ea typeface="Helvetica"/>
                <a:cs typeface="Helvetica"/>
              </a:rPr>
              <a:t>N’OUBLIEZ PAS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02569"/>
            <a:ext cx="5453624"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76705" cy="850900"/>
          </a:xfrm>
        </p:spPr>
        <p:txBody>
          <a:bodyPr/>
          <a:lstStyle/>
          <a:p>
            <a:pPr>
              <a:lnSpc>
                <a:spcPct val="100000"/>
              </a:lnSpc>
              <a:spcBef>
                <a:spcPct val="0"/>
              </a:spcBef>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Fiches de travail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B04D5A85-DDB3-4978-93E2-22013B54EB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150</TotalTime>
  <Words>1309</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2020-07-21T15:14:21Z</dcterms:created>
  <dcterms:modified xsi:type="dcterms:W3CDTF">2024-11-13T11:07:57Z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