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fr" sz="1200" b="0" i="0" strike="noStrike" cap="none" spc="0" baseline="0" dirty="0">
                <a:solidFill>
                  <a:srgbClr val="000000"/>
                </a:solidFill>
                <a:effectLst/>
                <a:latin typeface="+mn-lt"/>
                <a:ea typeface="Calibri"/>
                <a:cs typeface="Calibri"/>
              </a:rPr>
              <a:t>Cette formation fournit des conseils sur les activités de maintenance, d'entretien et de réparation dans les environnements qui utilisent des matériaux contenant de la silice cristalline.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Certains employés et sous-traitants — par exemple les monteurs, les électriciens, les patrouilleurs et les ouvriers — devront effectuer des activités de maintenance, d'entretien et de réparation. Les employés peuvent prendre plusieurs mesures pour s'assurer que ces activités se déroulent sans encombre.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Les lieux de travail sont très fréquentés. Tenez compte des facteurs environnementaux à l'écran pour faciliter les activités de maintenance, d'entretien et de réparation. </a:t>
            </a:r>
          </a:p>
          <a:p>
            <a:endParaRPr lang="en-US" sz="1200" dirty="0">
              <a:latin typeface="+mn-lt"/>
            </a:endParaRPr>
          </a:p>
          <a:p>
            <a:r>
              <a:rPr lang="fr" sz="1200" b="0" i="0" strike="noStrike" cap="none" spc="0" baseline="0" dirty="0">
                <a:solidFill>
                  <a:srgbClr val="000000"/>
                </a:solidFill>
                <a:effectLst/>
                <a:latin typeface="+mn-lt"/>
                <a:ea typeface="Calibri"/>
                <a:cs typeface="Calibri"/>
              </a:rPr>
              <a:t>Assurez-vous que le lieu de travail est propre et que les systèmes d'extraction sont en marche et fonctionnels. Cela réduira le risque de blessure — un environnement propre est un environnement sûr.</a:t>
            </a:r>
          </a:p>
          <a:p>
            <a:endParaRPr lang="en-US" sz="1200" dirty="0">
              <a:latin typeface="+mn-lt"/>
            </a:endParaRPr>
          </a:p>
          <a:p>
            <a:r>
              <a:rPr lang="fr" sz="1200" b="0" i="0" strike="noStrike" cap="none" spc="0" baseline="0" dirty="0">
                <a:solidFill>
                  <a:srgbClr val="000000"/>
                </a:solidFill>
                <a:effectLst/>
                <a:latin typeface="+mn-lt"/>
                <a:ea typeface="Calibri"/>
                <a:cs typeface="Calibri"/>
              </a:rPr>
              <a:t>L'installation de racleurs de bande sur les convoyeurs minimisera les déversements.</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Bien que l'exposition à la poussière soit une préoccupation majeure pour tous les travailleurs sur le site, des dangers supplémentaires peuvent représenter un risque pour les personnes effectuant des activités de maintenance, d'entretien et de réparation. Avant de commencer de telles activités, considérez les dangers à l'écran, au-delà de l'exposition à la SCR.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La vidéo suivante montre les bonnes pratiques liées aux activités de maintenance, d’entretien et de réparation.</a:t>
            </a:r>
          </a:p>
          <a:p>
            <a:endParaRPr lang="en-US" sz="1200" dirty="0">
              <a:latin typeface="+mn-lt"/>
            </a:endParaRPr>
          </a:p>
          <a:p>
            <a:r>
              <a:rPr lang="fr" sz="1200" b="0" i="0" strike="noStrike" cap="none" spc="0" baseline="0" dirty="0">
                <a:solidFill>
                  <a:srgbClr val="000000"/>
                </a:solidFill>
                <a:effectLst/>
                <a:latin typeface="+mn-lt"/>
                <a:ea typeface="Calibri"/>
                <a:cs typeface="Calibri"/>
              </a:rPr>
              <a:t>À côté de la vidéo, un graphique et une barre rouge illustrent la concentration de poussière en mg/m3.</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La mesure de la concentration de poussière ne concerne pas la silice cristalline respirable, elle est basée sur une mesure semi-quantitative. L'essentiel n'est pas la valeur de la concentration de poussière mais la différence relative entre les niveaux d'exposition pendant la pratique recommandée et les autres pratiques.</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r" sz="1200" b="0" i="0" strike="noStrike" cap="none" spc="0" baseline="0" dirty="0">
                <a:solidFill>
                  <a:srgbClr val="000000"/>
                </a:solidFill>
                <a:effectLst/>
                <a:latin typeface="+mn-lt"/>
                <a:ea typeface="Calibri"/>
                <a:cs typeface="Calibri"/>
              </a:rPr>
              <a:t>Les activités de maintenance, d'entretien et de réparation sont des procédures de routine nécessaires dans toutes les industries. Vérifiez et mettez en place des mesures pour aider les travailleurs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a:solidFill>
                  <a:srgbClr val="F6A317"/>
                </a:solidFill>
                <a:effectLst/>
                <a:latin typeface="Helvetica"/>
                <a:ea typeface="Helvetica"/>
                <a:cs typeface="Helvetica"/>
              </a:rPr>
              <a:t>FORMATION AUX BONNES PRATIQUES EN MATIÈRE D’ACTIVITÉS DE MAINTENANCE, D'ENTRETIEN ET DE RÉPARATION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D’ACTIVITÉS DE MAINTENANCE, D'ENTRETIEN ET DE RÉPARATION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34192"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641486" cy="3682369"/>
          </a:xfrm>
        </p:spPr>
        <p:txBody>
          <a:bodyPr/>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Comment minimiser l'exposition à la poussière de silice cristalline respirable (SCR) lors des activités de maintenance, d'entretien et de réparation</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risques supplémentaires sur le lieu de travail</a:t>
            </a:r>
          </a:p>
          <a:p>
            <a:pPr marL="285750" indent="-285750">
              <a:lnSpc>
                <a:spcPts val="24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70990"/>
            <a:ext cx="4594857" cy="3682369"/>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Les activités de maintenance, d'entretien et de réparation contribuent à un bon niveau d’hygiène, ce qui fait partie des cinq principales techniques de contrôle de la poussière.</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78439"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travail et l'aspiration de la poussière produite par les processus empêchent l'accumulation de poussière au fil du temps - un espace de travail propre est un espace sûr.</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75235"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Cette activité peut générer beaucoup de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21420"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24282"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TYPES DE MAINTENANCE, D'ENTRETIEN ET DE RÉPARATION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256523"/>
            <a:ext cx="5453624" cy="3236757"/>
          </a:xfrm>
        </p:spPr>
        <p:txBody>
          <a:bodyPr/>
          <a:lstStyle/>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Maintenance/Entretien/Réparation Préventif Planifié Quotidiennement</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Maintenance/Entretien/Réparation Préventif Planifié de Routine</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Pannes et Urgences</a:t>
            </a:r>
          </a:p>
          <a:p>
            <a:pPr>
              <a:lnSpc>
                <a:spcPts val="2400"/>
              </a:lnSpc>
            </a:pPr>
            <a:endParaRPr lang="en-US" sz="1800" dirty="0">
              <a:solidFill>
                <a:schemeClr val="bg1">
                  <a:lumMod val="65000"/>
                </a:schemeClr>
              </a:solidFill>
            </a:endParaRPr>
          </a:p>
          <a:p>
            <a:pPr>
              <a:lnSpc>
                <a:spcPts val="2400"/>
              </a:lnSpc>
            </a:pPr>
            <a:r>
              <a:rPr lang="fr" sz="1800" b="0" i="0" strike="noStrike" cap="none" spc="0" baseline="0" dirty="0">
                <a:solidFill>
                  <a:srgbClr val="A6A6A6"/>
                </a:solidFill>
                <a:effectLst/>
                <a:latin typeface="Helvetica"/>
                <a:ea typeface="Helvetica"/>
                <a:cs typeface="Helvetica"/>
              </a:rPr>
              <a:t>    (Liste non exhaustive)</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3" y="1640901"/>
            <a:ext cx="6322803"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FACTEURS ENVIRONNEMENTAUX</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982144" cy="3301845"/>
          </a:xfrm>
        </p:spPr>
        <p:txBody>
          <a:bodyPr/>
          <a:lstStyle/>
          <a:p>
            <a:pPr>
              <a:lnSpc>
                <a:spcPct val="100000"/>
              </a:lnSpc>
              <a:spcBef>
                <a:spcPts val="400"/>
              </a:spcBef>
            </a:pPr>
            <a:r>
              <a:rPr lang="fr" sz="1500" b="0" i="0" strike="noStrike" cap="none" spc="0" baseline="0" dirty="0">
                <a:solidFill>
                  <a:srgbClr val="000000"/>
                </a:solidFill>
                <a:effectLst/>
                <a:latin typeface="Helvetica"/>
                <a:ea typeface="Helvetica"/>
                <a:cs typeface="Helvetica"/>
              </a:rPr>
              <a:t>Ce qui aide :</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Anticiper afin de mettre en place des procédures et des équipements (y compris des équipements de protection individuelle) pour faire face aux pannes, aux défaillances et aux déversements en toute sécurité</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Veiller à ce que le lieu de travail soit propre en utilisant des méthodes de nettoyage appropriées</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Nettoyer les sols et les équipements avec un tuyau d'arrosage à basse pression ou un balayage humide — ne jamais balayer la poussière avec un balai sec </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Nettoyer les déversements secs avec des systèmes d'aspiration HEPA — ne jamais nettoyer avec de l'air comprimé</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Vérifier que les systèmes d'extraction des poussières sont en marche</a:t>
            </a:r>
          </a:p>
          <a:p>
            <a:pPr marL="285750" indent="-285750">
              <a:lnSpc>
                <a:spcPct val="100000"/>
              </a:lnSpc>
              <a:spcBef>
                <a:spcPts val="400"/>
              </a:spcBef>
              <a:buFont typeface="Arial" panose="020B0604020202020204" pitchFamily="34" charset="0"/>
              <a:buChar char="•"/>
            </a:pPr>
            <a:r>
              <a:rPr lang="fr" sz="1500" b="0" i="0" strike="noStrike" cap="none" spc="0" baseline="0" dirty="0">
                <a:solidFill>
                  <a:srgbClr val="000000"/>
                </a:solidFill>
                <a:effectLst/>
                <a:latin typeface="Helvetica"/>
                <a:ea typeface="Helvetica"/>
                <a:cs typeface="Helvetica"/>
              </a:rPr>
              <a:t>Prévoir des racleurs de bande sur les convoyeurs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953" r="16516"/>
          <a:stretch/>
        </p:blipFill>
        <p:spPr>
          <a:xfrm>
            <a:off x="6974540" y="1608138"/>
            <a:ext cx="4842809"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AUTRES DANGERS</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3" y="2362677"/>
            <a:ext cx="10572076" cy="3568786"/>
          </a:xfrm>
        </p:spPr>
        <p:txBody>
          <a:bodyPr/>
          <a:lstStyle/>
          <a:p>
            <a:pPr marL="0" indent="0">
              <a:lnSpc>
                <a:spcPts val="2400"/>
              </a:lnSpc>
              <a:spcBef>
                <a:spcPts val="600"/>
              </a:spcBef>
              <a:buNone/>
            </a:pPr>
            <a:r>
              <a:rPr lang="fr" sz="1800" b="0" i="0" strike="noStrike" cap="none" spc="0" baseline="0" dirty="0">
                <a:solidFill>
                  <a:srgbClr val="000000"/>
                </a:solidFill>
                <a:effectLst/>
                <a:latin typeface="Helvetica"/>
                <a:ea typeface="Helvetica"/>
                <a:cs typeface="Helvetica"/>
              </a:rPr>
              <a:t>Avant de commencer les activités de maintenance, d'entretien et de réparation, tenez compte des dangers suivants :</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Bruit excessif</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Travail en hauteur</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Machines en mouvement</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Espaces confinés</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Procédés de soudage, de brûlage, de coupe et de meulage</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fr" sz="1800" b="0" i="0" strike="noStrike" cap="none" spc="0" baseline="0" dirty="0">
                <a:solidFill>
                  <a:srgbClr val="000000"/>
                </a:solidFill>
                <a:effectLst/>
                <a:latin typeface="Helvetica"/>
                <a:ea typeface="Helvetica"/>
                <a:cs typeface="Helvetica"/>
              </a:rPr>
              <a:t>Limiter l'accès au personnel autorisé uniquement</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BONNES PRATIQUES D'HYGIÈNE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743200"/>
            <a:ext cx="5623557" cy="3301845"/>
          </a:xfrm>
        </p:spPr>
        <p:txBody>
          <a:bodyPr/>
          <a:lstStyle/>
          <a:p>
            <a:pPr marL="285750" indent="-285750">
              <a:lnSpc>
                <a:spcPts val="2400"/>
              </a:lnSpc>
              <a:spcAft>
                <a:spcPts val="10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Manger dans une zone éloignée des processus de travail impliquant une exposition possible à la SCR</a:t>
            </a:r>
          </a:p>
          <a:p>
            <a:pPr marL="285750" indent="-285750">
              <a:lnSpc>
                <a:spcPts val="2400"/>
              </a:lnSpc>
              <a:spcAft>
                <a:spcPts val="10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Avant de manger, boire ou fumer, les travailleurs doivent se laver les mains et le visage et changer de vêtements</a:t>
            </a:r>
          </a:p>
          <a:p>
            <a:pPr marL="285750" indent="-285750">
              <a:lnSpc>
                <a:spcPts val="2400"/>
              </a:lnSpc>
              <a:spcAft>
                <a:spcPts val="1000"/>
              </a:spcAft>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Fumer est mauvais pour la santé et peut augmenter les dommages associés à la poussière de silice cristalline.</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187462"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MAINTENANCE, ENTRETIEN, RÉPARATION – 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fr" sz="1600" b="1" i="0" strike="noStrike" cap="none" spc="0" baseline="0" dirty="0">
                <a:solidFill>
                  <a:srgbClr val="000000"/>
                </a:solidFill>
                <a:effectLst/>
                <a:latin typeface="Helvetica"/>
                <a:ea typeface="Helvetica"/>
                <a:cs typeface="Helvetica"/>
              </a:rPr>
              <a:t>À FAIRE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Anticiper les pannes, les défaillances et les déversements</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Veiller à ce que le lieu de travail soit propre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immédiatement les déversements</a:t>
            </a:r>
          </a:p>
          <a:p>
            <a:pPr marL="285750" indent="-285750">
              <a:lnSpc>
                <a:spcPct val="100000"/>
              </a:lnSpc>
              <a:spcBef>
                <a:spcPts val="600"/>
              </a:spcBef>
              <a:spcAft>
                <a:spcPts val="1000"/>
              </a:spcAft>
              <a:buSzPct val="85000"/>
              <a:buFont typeface=".Apple Color Emoji UI"/>
              <a:buChar char="✅"/>
            </a:pPr>
            <a:r>
              <a:rPr lang="fr" sz="1600" b="0" i="0" strike="noStrike" cap="none" spc="0" baseline="0" dirty="0">
                <a:solidFill>
                  <a:srgbClr val="000000"/>
                </a:solidFill>
                <a:effectLst/>
                <a:latin typeface="Helvetica"/>
                <a:ea typeface="Helvetica"/>
                <a:cs typeface="Helvetica"/>
              </a:rPr>
              <a:t>Signaler les équipements et installations endommagés</a:t>
            </a:r>
          </a:p>
          <a:p>
            <a:pPr>
              <a:lnSpc>
                <a:spcPct val="100000"/>
              </a:lnSpc>
              <a:spcBef>
                <a:spcPts val="600"/>
              </a:spcBef>
            </a:pPr>
            <a:r>
              <a:rPr lang="fr" sz="1600" b="1" i="0" strike="noStrike" cap="none" spc="0" baseline="0" dirty="0">
                <a:solidFill>
                  <a:srgbClr val="000000"/>
                </a:solidFill>
                <a:effectLst/>
                <a:latin typeface="Helvetica"/>
                <a:ea typeface="Helvetica"/>
                <a:cs typeface="Helvetica"/>
              </a:rPr>
              <a:t>À NE PAS FAIRE</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Utiliser un équipement endommagé ou trop usé</a:t>
            </a:r>
          </a:p>
          <a:p>
            <a:pPr marL="285750" indent="-285750">
              <a:lnSpc>
                <a:spcPct val="100000"/>
              </a:lnSpc>
              <a:spcBef>
                <a:spcPts val="600"/>
              </a:spcBef>
              <a:buSzPct val="85000"/>
              <a:buFont typeface=".Apple Color Emoji UI"/>
              <a:buChar char="❌"/>
            </a:pPr>
            <a:r>
              <a:rPr lang="fr" sz="1600" b="0" i="0" strike="noStrike" cap="none" spc="0" baseline="0" dirty="0">
                <a:solidFill>
                  <a:srgbClr val="000000"/>
                </a:solidFill>
                <a:effectLst/>
                <a:latin typeface="Helvetica"/>
                <a:ea typeface="Helvetica"/>
                <a:cs typeface="Helvetica"/>
              </a:rPr>
              <a:t>Nettoyer à l'aide d'un balai sec ou d'air comprimé</a:t>
            </a:r>
          </a:p>
          <a:p>
            <a:pPr marL="285750" indent="-285750">
              <a:lnSpc>
                <a:spcPct val="100000"/>
              </a:lnSpc>
              <a:spcBef>
                <a:spcPts val="600"/>
              </a:spcBef>
              <a:buSzPct val="85000"/>
              <a:buFont typeface=".Apple Color Emoji UI"/>
              <a:buChar char="❌"/>
            </a:pPr>
            <a:r>
              <a:rPr lang="fr" sz="1600" b="0" i="0" strike="noStrike" cap="none" spc="0" baseline="0" dirty="0">
                <a:solidFill>
                  <a:srgbClr val="FF0000"/>
                </a:solidFill>
                <a:effectLst/>
                <a:latin typeface="Helvetica"/>
                <a:ea typeface="Helvetica"/>
                <a:cs typeface="Helvetica"/>
              </a:rPr>
              <a:t>Texte pour le formateur - Informations supplémentaires nécessaires</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107651" cy="3682369"/>
          </a:xfrm>
        </p:spPr>
        <p:txBody>
          <a:bodyPr anchor="t"/>
          <a:lstStyle/>
          <a:p>
            <a:pPr>
              <a:lnSpc>
                <a:spcPts val="2400"/>
              </a:lnSpc>
              <a:spcBef>
                <a:spcPts val="600"/>
              </a:spcBef>
              <a:spcAft>
                <a:spcPts val="1000"/>
              </a:spcAft>
            </a:pPr>
            <a:r>
              <a:rPr lang="fr" sz="1800" b="0" i="0" strike="noStrike" cap="none" spc="0" baseline="0" dirty="0">
                <a:solidFill>
                  <a:srgbClr val="000000"/>
                </a:solidFill>
                <a:effectLst/>
                <a:latin typeface="Helvetica"/>
                <a:ea typeface="Helvetica"/>
                <a:cs typeface="Helvetica"/>
              </a:rPr>
              <a:t>Les activités de maintenance, d'entretien et de réparation sont des procédures de routine nécessaires dans toutes les industries. N'oubliez pas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Anticipez les pannes, les défaillances et les déversements</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Maintenez le lieu de travail propre et bien ventilé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000000"/>
                </a:solidFill>
                <a:effectLst/>
                <a:latin typeface="Helvetica"/>
                <a:ea typeface="Helvetica"/>
                <a:cs typeface="Helvetica"/>
              </a:rPr>
              <a:t>Faites attention aux risques supplémentaires sur le lieu de travail</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dirty="0">
                <a:solidFill>
                  <a:srgbClr val="FF0000"/>
                </a:solidFill>
                <a:effectLst/>
                <a:latin typeface="Helvetica"/>
                <a:ea typeface="Helvetica"/>
                <a:cs typeface="Helvetica"/>
              </a:rPr>
              <a:t>Le formateur peut ajouter des conclusions contextuelles</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POUR EN SAVOIR PLUS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7" history="0"/>
              </a:rPr>
              <a:t>Bonnes Pratiques pour les Activités de Maintenance, d’Entretien et de Réparation (Fiche de travail 2.1.14)</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8"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a:solidFill>
                  <a:srgbClr val="000000"/>
                </a:solidFill>
                <a:effectLst/>
                <a:latin typeface="Helvetica"/>
                <a:ea typeface="Helvetica"/>
                <a:cs typeface="Helvetica"/>
                <a:hlinkClick r:id="rId9" history="0"/>
              </a:rPr>
              <a:t>Guide NEPSI pour les PME</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10"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12FD6A78-A96A-446B-B99A-C6751D56F5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95</TotalTime>
  <Words>1434</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2020-06-26T08:41:49Z</dcterms:created>
  <dcterms:modified xsi:type="dcterms:W3CDTF">2024-11-13T11:08:07Z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