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8.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sldIdLst>
    <p:sldId id="256" r:id="rId5"/>
    <p:sldId id="280" r:id="rId6"/>
    <p:sldId id="278" r:id="rId7"/>
    <p:sldId id="257" r:id="rId8"/>
    <p:sldId id="276" r:id="rId9"/>
    <p:sldId id="258" r:id="rId10"/>
    <p:sldId id="274" r:id="rId11"/>
    <p:sldId id="279" r:id="rId12"/>
    <p:sldId id="267" r:id="rId13"/>
    <p:sldId id="259" r:id="rId14"/>
    <p:sldId id="260" r:id="rId15"/>
    <p:sldId id="261" r:id="rId16"/>
    <p:sldId id="262" r:id="rId17"/>
    <p:sldId id="277" r:id="rId18"/>
    <p:sldId id="270" r:id="rId19"/>
    <p:sldId id="268" r:id="rId20"/>
    <p:sldId id="264" r:id="rId21"/>
    <p:sldId id="266" r:id="rId22"/>
    <p:sldId id="263"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F1B600"/>
    <a:srgbClr val="A57F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40" autoAdjust="0"/>
    <p:restoredTop sz="75510"/>
  </p:normalViewPr>
  <p:slideViewPr>
    <p:cSldViewPr snapToGrid="0" snapToObjects="1">
      <p:cViewPr varScale="1">
        <p:scale>
          <a:sx n="90" d="100"/>
          <a:sy n="90" d="100"/>
        </p:scale>
        <p:origin x="2176"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 Target="../slides/slide16.xml"/><Relationship Id="rId4"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slide" Target="../slides/slide17.xml"/><Relationship Id="rId4"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5" Type="http://schemas.openxmlformats.org/officeDocument/2006/relationships/slide" Target="../slides/slide19.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3585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1169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Calibri"/>
                <a:cs typeface="Calibri"/>
              </a:rPr>
              <a:t>Прекомерното излагане на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 </a:t>
            </a:r>
          </a:p>
          <a:p>
            <a:pPr marL="0" marR="0" lvl="0" indent="0" algn="l" defTabSz="914400" rtl="0" eaLnBrk="1" fontAlgn="auto" latinLnBrk="0" hangingPunct="1">
              <a:lnSpc>
                <a:spcPct val="100000"/>
              </a:lnSpc>
              <a:spcBef>
                <a:spcPct val="0"/>
              </a:spcBef>
              <a:spcAft>
                <a:spcPct val="0"/>
              </a:spcAft>
              <a:buClrTx/>
              <a:buSzTx/>
              <a:buFontTx/>
              <a:buNone/>
              <a:defRPr/>
            </a:pPr>
            <a:r>
              <a:rPr lang="en-GB" sz="1200" b="0" i="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ct val="0"/>
              </a:spcBef>
              <a:spcAft>
                <a:spcPct val="0"/>
              </a:spcAft>
              <a:buClrTx/>
              <a:buSzTx/>
              <a:buFontTx/>
              <a:buNone/>
              <a:defRPr/>
            </a:pPr>
            <a:r>
              <a:rPr lang="bg" sz="1200" b="0" i="0" strike="noStrike" cap="none" spc="0" baseline="0" dirty="0">
                <a:solidFill>
                  <a:srgbClr val="000000"/>
                </a:solidFill>
                <a:effectLst/>
                <a:latin typeface="+mn-lt"/>
                <a:ea typeface="Helvetica"/>
                <a:cs typeface="Helvetica"/>
              </a:rPr>
              <a:t>Това обучение в PowerPoint обхваща правилното използване на лични предпазни средства (ЛПС) за работници, изложени на респирабилен прах от кристален силициев диоксид (RCS). </a:t>
            </a:r>
          </a:p>
          <a:p>
            <a:endParaRPr lang="en-US" sz="1200" b="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651251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993146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ЛПС е всеки елемент от защитно облекло или оборудване, предназначени да предпазват тялото на ползващия от нараняване или инфекция. </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Въпреки че ЛПС трябва да са на разположение на всички обекти, използването им трябва да бъде последна мярка, когато всички други мерки за контрол са изпробвани и не са успели да осигурят достатъчен контрол от излагане на прах.</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551006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15840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Следващата диаграма обобщава процеса на управление на риска от гледна точка на работодателя, и на служителя, когато се прилага за контрол на респирабилен кристален силициев диоксид. Указанията за здраве и безопасност, въведени в компаниите, трябва да се спазват както от работодателя, така и от служителите.</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02475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ts val="2300"/>
              </a:lnSpc>
              <a:spcBef>
                <a:spcPts val="600"/>
              </a:spcBef>
              <a:spcAft>
                <a:spcPts val="600"/>
              </a:spcAft>
              <a:buClrTx/>
              <a:buSzTx/>
              <a:buFontTx/>
              <a:buNone/>
              <a:defRPr/>
            </a:pPr>
            <a:r>
              <a:rPr lang="bg" sz="1200" b="0" i="0" strike="noStrike" cap="none" spc="0" baseline="0" dirty="0">
                <a:solidFill>
                  <a:srgbClr val="000000"/>
                </a:solidFill>
                <a:effectLst/>
                <a:latin typeface="+mn-lt"/>
                <a:ea typeface="Helvetica"/>
                <a:cs typeface="Helvetica"/>
              </a:rPr>
              <a:t>ЛПС трябва да се носят само, когато са зададени конкретни инструкции за това и трябва да се избират въз основа на тяхната ефективност (напр. защитен фактор), удобство и издръжливост.</a:t>
            </a:r>
          </a:p>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Задачите, изискващи използването на ЛПС, ще бъдат обозначени с подходящи знаци и пиктограми.</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marL="0" marR="0" indent="0" algn="l" defTabSz="914400" rtl="0" eaLnBrk="1" fontAlgn="auto" latinLnBrk="0" hangingPunct="1">
              <a:lnSpc>
                <a:spcPts val="2300"/>
              </a:lnSpc>
              <a:spcBef>
                <a:spcPts val="600"/>
              </a:spcBef>
              <a:spcAft>
                <a:spcPts val="600"/>
              </a:spcAft>
              <a:buClrTx/>
              <a:buSzTx/>
              <a:buFontTx/>
              <a:buNone/>
              <a:defRPr/>
            </a:pPr>
            <a:r>
              <a:rPr lang="bg" sz="1200" b="0" i="0" strike="noStrike" cap="none" spc="0" baseline="0" dirty="0">
                <a:solidFill>
                  <a:srgbClr val="000000"/>
                </a:solidFill>
                <a:effectLst/>
                <a:latin typeface="+mn-lt"/>
                <a:ea typeface="Helvetica"/>
                <a:cs typeface="Helvetica"/>
              </a:rPr>
              <a:t>Предпазните дрехи (гащеризони) трябва да бъдат използвани по време на всички задачи, свързани с прах. Гащеризони с тъмен цвят могат да бъдат използвани за да се покаже прахово замърсяване. </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586874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След като бъде потвърдено, че ЛПС са необходими за изпълняваната задача, работниците трябва да се уверят, че по тях няма повреди или прекомерно износване.</a:t>
            </a:r>
          </a:p>
          <a:p>
            <a:pPr marL="0" indent="0" algn="l">
              <a:lnSpc>
                <a:spcPts val="2300"/>
              </a:lnSpc>
              <a:spcBef>
                <a:spcPts val="600"/>
              </a:spcBef>
              <a:spcAft>
                <a:spcPts val="600"/>
              </a:spcAft>
              <a:buFont typeface="Arial" panose="020B0604020202020204" pitchFamily="34" charset="0"/>
              <a:buNone/>
            </a:pPr>
            <a:r>
              <a:rPr lang="bg" sz="1200" b="0" i="0" strike="noStrike" cap="none" spc="0" baseline="0" dirty="0">
                <a:solidFill>
                  <a:srgbClr val="000000"/>
                </a:solidFill>
                <a:effectLst/>
                <a:latin typeface="+mn-lt"/>
                <a:ea typeface="Helvetica"/>
                <a:cs typeface="Helvetica"/>
              </a:rPr>
              <a:t>Повредените ЛПС поставят работника в ненужен риск. Ако определено средство се използва редовно или се споделя между работниците, има вероятност да настъпи повреда след многократна и продължителна употреба.</a:t>
            </a:r>
          </a:p>
          <a:p>
            <a:pPr marL="0" indent="0" algn="l">
              <a:lnSpc>
                <a:spcPts val="2300"/>
              </a:lnSpc>
              <a:spcBef>
                <a:spcPts val="600"/>
              </a:spcBef>
              <a:spcAft>
                <a:spcPts val="600"/>
              </a:spcAft>
              <a:buFont typeface="Arial" panose="020B0604020202020204" pitchFamily="34" charset="0"/>
              <a:buNone/>
            </a:pPr>
            <a:endParaRPr lang="en-GB" sz="1200" b="0" i="0" kern="1200" dirty="0">
              <a:solidFill>
                <a:schemeClr val="tx1"/>
              </a:solidFill>
              <a:effectLst/>
              <a:latin typeface="+mn-lt"/>
              <a:ea typeface="+mn-ea"/>
              <a:cs typeface="+mn-cs"/>
            </a:endParaRPr>
          </a:p>
          <a:p>
            <a:pPr marL="0" indent="0" algn="l">
              <a:lnSpc>
                <a:spcPts val="2300"/>
              </a:lnSpc>
              <a:spcBef>
                <a:spcPts val="600"/>
              </a:spcBef>
              <a:spcAft>
                <a:spcPts val="600"/>
              </a:spcAft>
              <a:buFont typeface="Arial" panose="020B0604020202020204" pitchFamily="34" charset="0"/>
              <a:buNone/>
            </a:pPr>
            <a:r>
              <a:rPr lang="bg" sz="1200" b="0" i="0" strike="noStrike" cap="none" spc="0" baseline="0" dirty="0">
                <a:solidFill>
                  <a:srgbClr val="000000"/>
                </a:solidFill>
                <a:effectLst/>
                <a:latin typeface="+mn-lt"/>
                <a:ea typeface="Helvetica"/>
                <a:cs typeface="Helvetica"/>
              </a:rPr>
              <a:t>При повреда на ЛПС, то трябва да бъде подменено незабавно. </a:t>
            </a: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4493906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Носенето на ЛПС може да не е удобно , но е важно да се носи правилно.</a:t>
            </a:r>
          </a:p>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ЛПС като маски, очила и каски трябва да се регулират, за да отговарят на размера на носещия ги.</a:t>
            </a:r>
          </a:p>
          <a:p>
            <a:pPr algn="l">
              <a:lnSpc>
                <a:spcPts val="2300"/>
              </a:lnSpc>
              <a:spcBef>
                <a:spcPts val="600"/>
              </a:spcBef>
              <a:spcAft>
                <a:spcPts val="600"/>
              </a:spcAft>
            </a:pPr>
            <a:endParaRPr lang="en-GB" sz="1200" b="0" i="0" kern="1200" dirty="0">
              <a:solidFill>
                <a:schemeClr val="tx1"/>
              </a:solidFill>
              <a:effectLst/>
              <a:latin typeface="+mn-lt"/>
              <a:ea typeface="+mn-ea"/>
              <a:cs typeface="+mn-cs"/>
            </a:endParaRPr>
          </a:p>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Когато носите няколко ЛПС (като маска за прах и маска за заваряване), уверете се, че те са съвместими.</a:t>
            </a:r>
          </a:p>
          <a:p>
            <a:pPr marL="0" marR="0" indent="0" algn="l" defTabSz="914400" rtl="0" eaLnBrk="1" fontAlgn="auto" latinLnBrk="0" hangingPunct="1">
              <a:lnSpc>
                <a:spcPts val="2300"/>
              </a:lnSpc>
              <a:spcBef>
                <a:spcPts val="600"/>
              </a:spcBef>
              <a:spcAft>
                <a:spcPts val="600"/>
              </a:spcAft>
              <a:buClrTx/>
              <a:buSzTx/>
              <a:buFontTx/>
              <a:buNone/>
              <a:defRPr/>
            </a:pPr>
            <a:r>
              <a:rPr lang="bg" sz="1200" b="0" i="0" strike="noStrike" cap="none" spc="0" baseline="0" dirty="0">
                <a:solidFill>
                  <a:srgbClr val="000000"/>
                </a:solidFill>
                <a:effectLst/>
                <a:latin typeface="+mn-lt"/>
                <a:ea typeface="Helvetica"/>
                <a:cs typeface="Helvetica"/>
              </a:rPr>
              <a:t>Имайте предвид и други фактори, които могат да намалят ефективността на ЛПС, например окосмяването по лицето.  Работниците с брада трябва да използват респиратор с подаване на въздух, за да избегнат навлизането на прах в маската.</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983671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r>
              <a:rPr lang="bg" sz="1200" b="0" i="0" strike="noStrike" cap="none" spc="0" baseline="0" dirty="0">
                <a:solidFill>
                  <a:srgbClr val="000000"/>
                </a:solidFill>
                <a:effectLst/>
                <a:latin typeface="+mn-lt"/>
                <a:ea typeface="Helvetica"/>
                <a:cs typeface="Helvetica"/>
              </a:rPr>
              <a:t>След употреба ЛПС трябва да се почистят, ако се налага, и да се складират в определените за това помещения. ЛПС като дрехи трябва да се почистват от работодателя.</a:t>
            </a:r>
          </a:p>
          <a:p>
            <a:pPr algn="l">
              <a:lnSpc>
                <a:spcPts val="2300"/>
              </a:lnSpc>
              <a:spcBef>
                <a:spcPts val="600"/>
              </a:spcBef>
              <a:spcAft>
                <a:spcPts val="600"/>
              </a:spcAft>
            </a:pPr>
            <a:r>
              <a:rPr lang="bg" sz="1200" b="0" i="0" strike="noStrike" cap="none" spc="0" baseline="0" dirty="0">
                <a:solidFill>
                  <a:srgbClr val="000000"/>
                </a:solidFill>
                <a:effectLst/>
                <a:latin typeface="+mn-lt"/>
                <a:ea typeface="Helvetica"/>
                <a:cs typeface="Helvetica"/>
              </a:rPr>
              <a:t>Никога и при никакви обстоятелства ЛПС не трябва да се вземат вкъщи.</a:t>
            </a: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3362470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13678900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По-долу са показани добри практики, свързани с почистването на ЛПС. До видеоклипа виждате графика и червена лента, показваща концентрацията на прах в мг/м3. </a:t>
            </a:r>
          </a:p>
          <a:p>
            <a:endParaRPr lang="en-GB"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Измерването на концентрацията на прах не се свежда само до кристалния диоксид, а се основава на  полуколичествено измерване. Тук от съществено значение, не е стойността на концентрацията на прах, а относителната разлика между нивата на излагане по време на препоръчителната и друга практика.</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3127318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16</a:t>
            </a:fld>
            <a:endParaRPr lang="en-US"/>
          </a:p>
        </p:txBody>
      </p:sp>
    </p:spTree>
    <p:extLst>
      <p:ext uri="{BB962C8B-B14F-4D97-AF65-F5344CB8AC3E}">
        <p14:creationId xmlns:p14="http://schemas.microsoft.com/office/powerpoint/2010/main" val="294233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bg" sz="1200" b="0" i="0" strike="noStrike" cap="none" spc="0" baseline="0" dirty="0">
                <a:solidFill>
                  <a:srgbClr val="000000"/>
                </a:solidFill>
                <a:effectLst/>
                <a:latin typeface="+mn-lt"/>
                <a:ea typeface="Calibri"/>
                <a:cs typeface="Calibri"/>
              </a:rPr>
              <a:t>ЛПС трябва да се използват само в </a:t>
            </a:r>
            <a:r>
              <a:rPr lang="bg" sz="1200" b="1" i="0" strike="noStrike" cap="none" spc="0" baseline="0" dirty="0">
                <a:solidFill>
                  <a:srgbClr val="000000"/>
                </a:solidFill>
                <a:effectLst/>
                <a:latin typeface="+mn-lt"/>
                <a:ea typeface="Calibri"/>
                <a:cs typeface="Calibri"/>
              </a:rPr>
              <a:t>краен случай</a:t>
            </a:r>
            <a:r>
              <a:rPr lang="bg" sz="1200" b="0" i="0" strike="noStrike" cap="none" spc="0" baseline="0" dirty="0">
                <a:solidFill>
                  <a:srgbClr val="000000"/>
                </a:solidFill>
                <a:effectLst/>
                <a:latin typeface="+mn-lt"/>
                <a:ea typeface="Calibri"/>
                <a:cs typeface="Calibri"/>
              </a:rPr>
              <a:t>, когато всички мерки за контрол  на праха са недостатъчни. Когато ЛПС са необходими, употребата им трябва да се контролира и наблюдава.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17</a:t>
            </a:fld>
            <a:endParaRPr lang="en-US"/>
          </a:p>
        </p:txBody>
      </p:sp>
    </p:spTree>
    <p:extLst>
      <p:ext uri="{BB962C8B-B14F-4D97-AF65-F5344CB8AC3E}">
        <p14:creationId xmlns:p14="http://schemas.microsoft.com/office/powerpoint/2010/main" val="2593537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18</a:t>
            </a:fld>
            <a:endParaRPr lang="en-US"/>
          </a:p>
        </p:txBody>
      </p:sp>
    </p:spTree>
    <p:extLst>
      <p:ext uri="{BB962C8B-B14F-4D97-AF65-F5344CB8AC3E}">
        <p14:creationId xmlns:p14="http://schemas.microsoft.com/office/powerpoint/2010/main" val="24013515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19</a:t>
            </a:fld>
            <a:endParaRPr lang="en-US"/>
          </a:p>
        </p:txBody>
      </p:sp>
    </p:spTree>
    <p:extLst>
      <p:ext uri="{BB962C8B-B14F-4D97-AF65-F5344CB8AC3E}">
        <p14:creationId xmlns:p14="http://schemas.microsoft.com/office/powerpoint/2010/main" val="42671045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2504625-3DB5-084D-A760-230D3363D4D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11C52AD-058E-0C44-94F6-D2D20091411C}"/>
              </a:ext>
            </a:extLst>
          </p:cNvPr>
          <p:cNvSpPr txBox="1"/>
          <p:nvPr userDrawn="1"/>
        </p:nvSpPr>
        <p:spPr>
          <a:xfrm>
            <a:off x="8113690" y="429114"/>
            <a:ext cx="370366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dirty="0">
                <a:solidFill>
                  <a:srgbClr val="F6A317"/>
                </a:solidFill>
                <a:effectLst/>
                <a:latin typeface="Helvetica"/>
                <a:ea typeface="Helvetica"/>
                <a:cs typeface="Helvetica"/>
              </a:rPr>
              <a:t>ОБУЧЕНИЕ ДОБРИ ПРАКТИКИ ЗА ЛИЧНИ ПРЕДПАЗНИ СРЕДСТВА (ЛПС)</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tiff"/></Relationships>
</file>

<file path=ppt/slides/_rels/slide11.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tiff"/></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media" Target="../media/media1.mp4"/><Relationship Id="rId7" Type="http://schemas.openxmlformats.org/officeDocument/2006/relationships/notesSlide" Target="../notesSlides/notesSlide1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tiff"/><Relationship Id="rId5" Type="http://schemas.openxmlformats.org/officeDocument/2006/relationships/notesSlide" Target="../notesSlides/notesSlide16.xml"/><Relationship Id="rId4"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0.tiff"/><Relationship Id="rId5" Type="http://schemas.openxmlformats.org/officeDocument/2006/relationships/notesSlide" Target="../notesSlides/notesSlide17.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4.xml"/><Relationship Id="rId7" Type="http://schemas.openxmlformats.org/officeDocument/2006/relationships/hyperlink" Target="https://guide.nepsi.eu/sheets" TargetMode="Externa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18.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5.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6"/>
            <a:ext cx="7115982" cy="1440413"/>
          </a:xfrm>
        </p:spPr>
        <p:txBody>
          <a:bodyPr/>
          <a:lstStyle/>
          <a:p>
            <a:pPr>
              <a:lnSpc>
                <a:spcPct val="100000"/>
              </a:lnSpc>
            </a:pPr>
            <a:br>
              <a:rPr lang="en-IN" sz="2800" b="1" i="0" strike="noStrike" cap="none" spc="0" baseline="0" dirty="0">
                <a:solidFill>
                  <a:srgbClr val="FFFFFF"/>
                </a:solidFill>
                <a:effectLst/>
                <a:latin typeface="Helvetica"/>
                <a:ea typeface="Helvetica"/>
                <a:cs typeface="Helvetica"/>
              </a:rPr>
            </a:br>
            <a:r>
              <a:rPr lang="bg" sz="2800" b="1" i="0" strike="noStrike" cap="none" spc="0" baseline="0" dirty="0">
                <a:solidFill>
                  <a:srgbClr val="FFFFFF"/>
                </a:solidFill>
                <a:effectLst/>
                <a:latin typeface="Helvetica"/>
                <a:ea typeface="Helvetica"/>
                <a:cs typeface="Helvetica"/>
              </a:rPr>
              <a:t>ОБУЧЕНИЕ ДОБРИ ПРАКТИКИ ЗА ЛИЧНИ ПРЕДПАЗНИ СРЕДСТВА (ЛПС)</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753393"/>
            <a:ext cx="7534275" cy="850900"/>
          </a:xfrm>
        </p:spPr>
        <p:txBody>
          <a:bodyPr/>
          <a:lstStyle/>
          <a:p>
            <a:endParaRPr lang="en-US"/>
          </a:p>
        </p:txBody>
      </p:sp>
      <p:sp>
        <p:nvSpPr>
          <p:cNvPr id="2" name="Rectangle 1">
            <a:extLst>
              <a:ext uri="{FF2B5EF4-FFF2-40B4-BE49-F238E27FC236}">
                <a16:creationId xmlns:a16="http://schemas.microsoft.com/office/drawing/2014/main" id="{04702FD7-418C-8F42-A6F8-35403B8ED33E}"/>
              </a:ext>
            </a:extLst>
          </p:cNvPr>
          <p:cNvSpPr/>
          <p:nvPr/>
        </p:nvSpPr>
        <p:spPr>
          <a:xfrm>
            <a:off x="7789985" y="393787"/>
            <a:ext cx="3972524" cy="7758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anchor="t"/>
          <a:lstStyle/>
          <a:p>
            <a:pPr>
              <a:lnSpc>
                <a:spcPts val="2400"/>
              </a:lnSpc>
            </a:pPr>
            <a:r>
              <a:rPr lang="ru-RU"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ru-RU"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тяхното намаляване. Целта на обучението е да информира и образова работниците, за да им помогне да използват ефективно мерките за контрол и да намалят излагането си на респирабилен кристален силициев диоксид (RCS) на работното място.</a:t>
            </a:r>
          </a:p>
          <a:p>
            <a:pPr>
              <a:lnSpc>
                <a:spcPts val="2400"/>
              </a:lnSpc>
            </a:pPr>
            <a:r>
              <a:rPr lang="ru-RU"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ru-RU" sz="1800" dirty="0">
              <a:latin typeface="Helvetica"/>
              <a:cs typeface="Helvetica"/>
            </a:endParaRPr>
          </a:p>
        </p:txBody>
      </p:sp>
    </p:spTree>
    <p:extLst>
      <p:ext uri="{BB962C8B-B14F-4D97-AF65-F5344CB8AC3E}">
        <p14:creationId xmlns:p14="http://schemas.microsoft.com/office/powerpoint/2010/main" val="373584776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6799562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a:xfrm>
            <a:off x="777242" y="2362676"/>
            <a:ext cx="5623557" cy="3682369"/>
          </a:xfrm>
        </p:spPr>
        <p:txBody>
          <a:bodyPr/>
          <a:lstStyle/>
          <a:p>
            <a:pPr>
              <a:lnSpc>
                <a:spcPct val="100000"/>
              </a:lnSpc>
              <a:spcBef>
                <a:spcPts val="600"/>
              </a:spcBef>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ct val="100000"/>
              </a:lnSpc>
              <a:spcBef>
                <a:spcPts val="600"/>
              </a:spcBef>
            </a:pPr>
            <a:r>
              <a:rPr lang="bg" sz="1800" b="0" i="0" strike="noStrike" cap="none" spc="0" baseline="0" dirty="0">
                <a:solidFill>
                  <a:srgbClr val="000000"/>
                </a:solidFill>
                <a:effectLst/>
                <a:latin typeface="Helvetica"/>
                <a:ea typeface="Helvetica"/>
                <a:cs typeface="Helvetica"/>
              </a:rPr>
              <a:t>По време на това обучение Вие ще научите: </a:t>
            </a:r>
          </a:p>
          <a:p>
            <a:pPr marL="342900" indent="-342900">
              <a:lnSpc>
                <a:spcPct val="1000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Какво са </a:t>
            </a:r>
            <a:r>
              <a:rPr lang="bg" sz="1800" b="1" i="0" strike="noStrike" cap="none" spc="0" baseline="0" dirty="0">
                <a:solidFill>
                  <a:srgbClr val="000000"/>
                </a:solidFill>
                <a:effectLst/>
                <a:latin typeface="Helvetica"/>
                <a:ea typeface="Helvetica"/>
                <a:cs typeface="Helvetica"/>
              </a:rPr>
              <a:t>Личните Предпазни Средства (ЛПС)</a:t>
            </a:r>
            <a:r>
              <a:rPr lang="bg" sz="1800" b="0" i="0" strike="noStrike" cap="none" spc="0" baseline="0" dirty="0">
                <a:solidFill>
                  <a:srgbClr val="000000"/>
                </a:solidFill>
                <a:effectLst/>
                <a:latin typeface="Helvetica"/>
                <a:ea typeface="Helvetica"/>
                <a:cs typeface="Helvetica"/>
              </a:rPr>
              <a:t> и как ни помагат да намалим излагането ни на вредния RCS.</a:t>
            </a:r>
          </a:p>
          <a:p>
            <a:pPr marL="342900" indent="-342900">
              <a:lnSpc>
                <a:spcPct val="1000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Кога и как да се носят ЛПС.</a:t>
            </a:r>
          </a:p>
          <a:p>
            <a:pPr marL="342900" indent="-342900">
              <a:lnSpc>
                <a:spcPct val="100000"/>
              </a:lnSpc>
              <a:spcBef>
                <a:spcPts val="6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Най-добрите практики за ЛПС.</a:t>
            </a:r>
          </a:p>
          <a:p>
            <a:pPr marL="285750" indent="-285750">
              <a:lnSpc>
                <a:spcPct val="100000"/>
              </a:lnSpc>
              <a:spcBef>
                <a:spcPts val="600"/>
              </a:spcBef>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342900" indent="-342900">
              <a:lnSpc>
                <a:spcPct val="100000"/>
              </a:lnSpc>
              <a:spcBef>
                <a:spcPts val="600"/>
              </a:spcBef>
              <a:buFont typeface="Arial" panose="020B0604020202020204" pitchFamily="34" charset="0"/>
              <a:buChar char="•"/>
            </a:pPr>
            <a:endParaRPr lang="en-US" sz="1800" dirty="0"/>
          </a:p>
          <a:p>
            <a:pPr>
              <a:lnSpc>
                <a:spcPct val="100000"/>
              </a:lnSpc>
              <a:spcBef>
                <a:spcPts val="600"/>
              </a:spcBef>
            </a:pPr>
            <a:endParaRPr lang="en-US" sz="1800" dirty="0"/>
          </a:p>
        </p:txBody>
      </p:sp>
      <p:pic>
        <p:nvPicPr>
          <p:cNvPr id="7" name="Picture 6">
            <a:extLst>
              <a:ext uri="{FF2B5EF4-FFF2-40B4-BE49-F238E27FC236}">
                <a16:creationId xmlns:a16="http://schemas.microsoft.com/office/drawing/2014/main" id="{DF6B9C66-CEEC-4B44-BA9B-225E692AF914}"/>
              </a:ext>
            </a:extLst>
          </p:cNvPr>
          <p:cNvPicPr>
            <a:picLocks noChangeAspect="1"/>
          </p:cNvPicPr>
          <p:nvPr/>
        </p:nvPicPr>
        <p:blipFill>
          <a:blip r:embed="rId3"/>
          <a:srcRect l="21536"/>
          <a:stretch>
            <a:fillRect/>
          </a:stretch>
        </p:blipFill>
        <p:spPr>
          <a:xfrm>
            <a:off x="6592709" y="1611050"/>
            <a:ext cx="5224383" cy="4433991"/>
          </a:xfrm>
          <a:prstGeom prst="rect">
            <a:avLst/>
          </a:prstGeom>
        </p:spPr>
      </p:pic>
    </p:spTree>
    <p:extLst>
      <p:ext uri="{BB962C8B-B14F-4D97-AF65-F5344CB8AC3E}">
        <p14:creationId xmlns:p14="http://schemas.microsoft.com/office/powerpoint/2010/main" val="151015139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ct val="100000"/>
              </a:lnSpc>
            </a:pPr>
            <a:r>
              <a:rPr lang="bg" sz="1800" b="0" i="0" strike="noStrike" cap="none" spc="0" baseline="0">
                <a:solidFill>
                  <a:srgbClr val="000000"/>
                </a:solidFill>
                <a:effectLst/>
                <a:latin typeface="Helvetica"/>
                <a:ea typeface="Helvetica"/>
                <a:cs typeface="Helvetica"/>
              </a:rPr>
              <a:t>ЛПС е една от петте основни техники за контрол на прах.</a:t>
            </a:r>
          </a:p>
        </p:txBody>
      </p:sp>
      <p:pic>
        <p:nvPicPr>
          <p:cNvPr id="22" name="Picture 21" descr="A screenshot of a cell phone&#10;&#10;Description automatically generated">
            <a:extLst>
              <a:ext uri="{FF2B5EF4-FFF2-40B4-BE49-F238E27FC236}">
                <a16:creationId xmlns:a16="http://schemas.microsoft.com/office/drawing/2014/main" id="{4A626FC4-8A77-004E-BB89-B10034210505}"/>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25564AC1-815E-9642-A01C-150BB350139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13CAB05-5173-C34E-9F99-31DEE076A45A}"/>
              </a:ext>
            </a:extLst>
          </p:cNvPr>
          <p:cNvPicPr>
            <a:picLocks noChangeAspect="1"/>
          </p:cNvPicPr>
          <p:nvPr/>
        </p:nvPicPr>
        <p:blipFill>
          <a:blip r:embed="rId3"/>
          <a:srcRect l="7057" t="9146" r="76967" b="66230"/>
          <a:stretch>
            <a:fillRect/>
          </a:stretch>
        </p:blipFill>
        <p:spPr>
          <a:xfrm>
            <a:off x="5365058" y="3528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9862188-F2AA-A144-B0B6-6FFE60F5D90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E6F38CB-AF38-244A-92EF-1C3087522E79}"/>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4D943691-5AD3-984E-A33C-CEA8F8CF48BB}"/>
              </a:ext>
            </a:extLst>
          </p:cNvPr>
          <p:cNvSpPr txBox="1"/>
          <p:nvPr/>
        </p:nvSpPr>
        <p:spPr>
          <a:xfrm>
            <a:off x="6579514" y="1702138"/>
            <a:ext cx="2283132" cy="2023631"/>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ДОБРА ХИГИЕНА / ПОДДРЪЖКА</a:t>
            </a:r>
          </a:p>
          <a:p>
            <a:r>
              <a:rPr lang="bg" sz="1200" b="0" i="0" strike="noStrike" cap="none" spc="0" baseline="0" dirty="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dirty="0"/>
          </a:p>
        </p:txBody>
      </p:sp>
      <p:sp>
        <p:nvSpPr>
          <p:cNvPr id="28" name="TextBox 27">
            <a:extLst>
              <a:ext uri="{FF2B5EF4-FFF2-40B4-BE49-F238E27FC236}">
                <a16:creationId xmlns:a16="http://schemas.microsoft.com/office/drawing/2014/main" id="{743A76DE-8B90-1E40-87DD-83AB1A5CAE24}"/>
              </a:ext>
            </a:extLst>
          </p:cNvPr>
          <p:cNvSpPr txBox="1"/>
          <p:nvPr/>
        </p:nvSpPr>
        <p:spPr>
          <a:xfrm>
            <a:off x="6579514" y="3528000"/>
            <a:ext cx="2134063" cy="151789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a:p>
        </p:txBody>
      </p:sp>
      <p:sp>
        <p:nvSpPr>
          <p:cNvPr id="29" name="TextBox 28">
            <a:extLst>
              <a:ext uri="{FF2B5EF4-FFF2-40B4-BE49-F238E27FC236}">
                <a16:creationId xmlns:a16="http://schemas.microsoft.com/office/drawing/2014/main" id="{F823B0BB-57E9-5449-84D1-E10886CC9C5A}"/>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50AC21F9-4043-134D-BDE6-B221F309A361}"/>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контролиране на риска са недостатъчни.</a:t>
            </a:r>
          </a:p>
          <a:p>
            <a:endParaRPr lang="en-US"/>
          </a:p>
        </p:txBody>
      </p:sp>
      <p:sp>
        <p:nvSpPr>
          <p:cNvPr id="31" name="TextBox 30">
            <a:extLst>
              <a:ext uri="{FF2B5EF4-FFF2-40B4-BE49-F238E27FC236}">
                <a16:creationId xmlns:a16="http://schemas.microsoft.com/office/drawing/2014/main" id="{15DC1B6D-A8DC-8545-BB81-582066993DF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dirty="0">
                <a:solidFill>
                  <a:srgbClr val="000000"/>
                </a:solidFill>
                <a:effectLst/>
                <a:latin typeface="Calibri"/>
                <a:ea typeface="Calibri"/>
                <a:cs typeface="Calibri"/>
              </a:rPr>
              <a:t>Прилагането на мокри процеси не позволява  праховите частици да станат летливи посредством улавянето им с вода.</a:t>
            </a:r>
          </a:p>
          <a:p>
            <a:pPr>
              <a:spcAft>
                <a:spcPts val="300"/>
              </a:spcAft>
            </a:pPr>
            <a:endParaRPr lang="en-US" dirty="0"/>
          </a:p>
        </p:txBody>
      </p:sp>
    </p:spTree>
    <p:extLst>
      <p:ext uri="{BB962C8B-B14F-4D97-AF65-F5344CB8AC3E}">
        <p14:creationId xmlns:p14="http://schemas.microsoft.com/office/powerpoint/2010/main" val="97054992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2FCBE25-5F2A-1C42-A137-9E4A3123DA19}"/>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ВИДОВЕ ЛПС</a:t>
            </a:r>
          </a:p>
        </p:txBody>
      </p:sp>
      <p:sp>
        <p:nvSpPr>
          <p:cNvPr id="3" name="Text Placeholder 2">
            <a:extLst>
              <a:ext uri="{FF2B5EF4-FFF2-40B4-BE49-F238E27FC236}">
                <a16:creationId xmlns:a16="http://schemas.microsoft.com/office/drawing/2014/main" id="{4662C6AA-B90E-6A41-87AC-AD502A6D6097}"/>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Антифони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Каска.</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Очила.</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Маска/респираторно предпазно средство..</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Гащеризони.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Якета.</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Ботуши.</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Ръкавици.</a:t>
            </a:r>
          </a:p>
          <a:p>
            <a:pPr>
              <a:lnSpc>
                <a:spcPts val="2400"/>
              </a:lnSpc>
            </a:pPr>
            <a:endParaRPr lang="en-US" sz="1800"/>
          </a:p>
        </p:txBody>
      </p:sp>
      <p:grpSp>
        <p:nvGrpSpPr>
          <p:cNvPr id="8" name="Group 7">
            <a:extLst>
              <a:ext uri="{FF2B5EF4-FFF2-40B4-BE49-F238E27FC236}">
                <a16:creationId xmlns:a16="http://schemas.microsoft.com/office/drawing/2014/main" id="{FFCDBCC8-AD2D-9342-8E46-5862A35F9D19}"/>
              </a:ext>
            </a:extLst>
          </p:cNvPr>
          <p:cNvGrpSpPr/>
          <p:nvPr/>
        </p:nvGrpSpPr>
        <p:grpSpPr>
          <a:xfrm>
            <a:off x="6759847" y="1399964"/>
            <a:ext cx="5155188" cy="4495324"/>
            <a:chOff x="6759847" y="1399964"/>
            <a:chExt cx="5155188" cy="4495324"/>
          </a:xfrm>
        </p:grpSpPr>
        <p:pic>
          <p:nvPicPr>
            <p:cNvPr id="7" name="Picture 6" descr="A picture containing toy, different, table, room&#10;&#10;Description automatically generated">
              <a:extLst>
                <a:ext uri="{FF2B5EF4-FFF2-40B4-BE49-F238E27FC236}">
                  <a16:creationId xmlns:a16="http://schemas.microsoft.com/office/drawing/2014/main" id="{C9F483F8-0C9A-7042-B316-2D02991D8000}"/>
                </a:ext>
              </a:extLst>
            </p:cNvPr>
            <p:cNvPicPr>
              <a:picLocks noChangeAspect="1"/>
            </p:cNvPicPr>
            <p:nvPr/>
          </p:nvPicPr>
          <p:blipFill>
            <a:blip r:embed="rId3"/>
            <a:stretch>
              <a:fillRect/>
            </a:stretch>
          </p:blipFill>
          <p:spPr>
            <a:xfrm>
              <a:off x="6759847" y="1399964"/>
              <a:ext cx="5155188" cy="4495324"/>
            </a:xfrm>
            <a:prstGeom prst="rect">
              <a:avLst/>
            </a:prstGeom>
          </p:spPr>
        </p:pic>
        <p:pic>
          <p:nvPicPr>
            <p:cNvPr id="5" name="Picture 4">
              <a:extLst>
                <a:ext uri="{FF2B5EF4-FFF2-40B4-BE49-F238E27FC236}">
                  <a16:creationId xmlns:a16="http://schemas.microsoft.com/office/drawing/2014/main" id="{DF40E48D-16AB-4441-904C-5891A10EEF07}"/>
                </a:ext>
              </a:extLst>
            </p:cNvPr>
            <p:cNvPicPr>
              <a:picLocks noChangeAspect="1"/>
            </p:cNvPicPr>
            <p:nvPr/>
          </p:nvPicPr>
          <p:blipFill>
            <a:blip r:embed="rId4" cstate="print">
              <a:extLst>
                <a:ext uri="{28A0092B-C50C-407E-A947-70E740481C1C}">
                  <a14:useLocalDpi xmlns:a14="http://schemas.microsoft.com/office/drawing/2010/main"/>
                </a:ext>
              </a:extLst>
            </a:blip>
            <a:srcRect t="18184"/>
            <a:stretch>
              <a:fillRect/>
            </a:stretch>
          </p:blipFill>
          <p:spPr>
            <a:xfrm>
              <a:off x="8633479" y="2949833"/>
              <a:ext cx="1642557" cy="1343871"/>
            </a:xfrm>
            <a:prstGeom prst="rect">
              <a:avLst/>
            </a:prstGeom>
          </p:spPr>
        </p:pic>
      </p:grpSp>
    </p:spTree>
    <p:extLst>
      <p:ext uri="{BB962C8B-B14F-4D97-AF65-F5344CB8AC3E}">
        <p14:creationId xmlns:p14="http://schemas.microsoft.com/office/powerpoint/2010/main" val="322692871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285D4A-D335-A345-BDAE-90455F880BF6}"/>
              </a:ext>
            </a:extLst>
          </p:cNvPr>
          <p:cNvSpPr>
            <a:spLocks noGrp="1"/>
          </p:cNvSpPr>
          <p:nvPr>
            <p:ph type="body" sz="quarter" idx="10"/>
          </p:nvPr>
        </p:nvSpPr>
        <p:spPr>
          <a:xfrm>
            <a:off x="777244" y="1640901"/>
            <a:ext cx="5815464"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ЗАЩО ДА ИЗПОЛЗВАМЕ ЛПС?</a:t>
            </a:r>
          </a:p>
        </p:txBody>
      </p:sp>
      <p:sp>
        <p:nvSpPr>
          <p:cNvPr id="3" name="Text Placeholder 2">
            <a:extLst>
              <a:ext uri="{FF2B5EF4-FFF2-40B4-BE49-F238E27FC236}">
                <a16:creationId xmlns:a16="http://schemas.microsoft.com/office/drawing/2014/main" id="{F6B1B072-BC4A-2349-9358-61AAD77BDAE6}"/>
              </a:ext>
            </a:extLst>
          </p:cNvPr>
          <p:cNvSpPr>
            <a:spLocks noGrp="1"/>
          </p:cNvSpPr>
          <p:nvPr>
            <p:ph type="body" sz="quarter" idx="11"/>
          </p:nvPr>
        </p:nvSpPr>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ЛПС се използва да предпази срещу физически наранявания и опасности на работното място включително респирабилен кристален силициев прах.</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Използването на ЛПС (когато е необходимо) е важно, защото е предпазна мярка в контрола на риска.</a:t>
            </a:r>
          </a:p>
          <a:p>
            <a:pPr marL="342900" indent="-342900">
              <a:lnSpc>
                <a:spcPts val="2400"/>
              </a:lnSpc>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Средствата за защита на дихателните пътища помагат да се сведе до минимум излагането ни на вреден прах от кристален силициев диоксид (RCS).</a:t>
            </a:r>
          </a:p>
        </p:txBody>
      </p:sp>
      <p:pic>
        <p:nvPicPr>
          <p:cNvPr id="6" name="Picture 5">
            <a:extLst>
              <a:ext uri="{FF2B5EF4-FFF2-40B4-BE49-F238E27FC236}">
                <a16:creationId xmlns:a16="http://schemas.microsoft.com/office/drawing/2014/main" id="{38FF728A-6446-8544-9F1D-F36A90F4CBA6}"/>
              </a:ext>
            </a:extLst>
          </p:cNvPr>
          <p:cNvPicPr>
            <a:picLocks noChangeAspect="1"/>
          </p:cNvPicPr>
          <p:nvPr/>
        </p:nvPicPr>
        <p:blipFill>
          <a:blip r:embed="rId3" cstate="print">
            <a:extLst>
              <a:ext uri="{28A0092B-C50C-407E-A947-70E740481C1C}">
                <a14:useLocalDpi xmlns:a14="http://schemas.microsoft.com/office/drawing/2010/main"/>
              </a:ext>
            </a:extLst>
          </a:blip>
          <a:srcRect l="8682"/>
          <a:stretch>
            <a:fillRect/>
          </a:stretch>
        </p:blipFill>
        <p:spPr>
          <a:xfrm>
            <a:off x="6592708" y="1611051"/>
            <a:ext cx="5224383" cy="4433990"/>
          </a:xfrm>
          <a:prstGeom prst="rect">
            <a:avLst/>
          </a:prstGeom>
        </p:spPr>
      </p:pic>
    </p:spTree>
    <p:extLst>
      <p:ext uri="{BB962C8B-B14F-4D97-AF65-F5344CB8AC3E}">
        <p14:creationId xmlns:p14="http://schemas.microsoft.com/office/powerpoint/2010/main" val="3612666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957663"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ДЕЙСТВИЯ</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2569"/>
            <a:ext cx="5676310"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Правилното функциониране на това оборудване е съществено за да ни предпази срещу RCS.</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a:t>
            </a:r>
            <a:br>
              <a:rPr lang="en-IN" sz="1800" b="0" i="0" strike="noStrike" cap="none" spc="0" baseline="0" dirty="0">
                <a:solidFill>
                  <a:srgbClr val="000000"/>
                </a:solidFill>
                <a:effectLst/>
                <a:latin typeface="Helvetica"/>
                <a:ea typeface="Helvetica"/>
                <a:cs typeface="Helvetica"/>
              </a:rPr>
            </a:br>
            <a:r>
              <a:rPr lang="bg" sz="1800" b="0" i="0" strike="noStrike" cap="none" spc="0" baseline="0" dirty="0">
                <a:solidFill>
                  <a:srgbClr val="000000"/>
                </a:solidFill>
                <a:effectLst/>
                <a:latin typeface="Helvetica"/>
                <a:ea typeface="Helvetica"/>
                <a:cs typeface="Helvetica"/>
              </a:rPr>
              <a:t>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10;&#10;Description automatically generated">
            <a:extLst>
              <a:ext uri="{FF2B5EF4-FFF2-40B4-BE49-F238E27FC236}">
                <a16:creationId xmlns:a16="http://schemas.microsoft.com/office/drawing/2014/main" id="{445A1126-AA24-8343-8CBA-E18FF251D20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8BA4EC1-1060-7B48-BAB7-6FC6177D3D0C}"/>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EB1433E-DA65-5B4B-8B17-9A14C81A7C15}"/>
              </a:ext>
            </a:extLst>
          </p:cNvPr>
          <p:cNvSpPr>
            <a:spLocks noGrp="1"/>
          </p:cNvSpPr>
          <p:nvPr>
            <p:ph type="body" sz="quarter" idx="11"/>
          </p:nvPr>
        </p:nvSpPr>
        <p:spPr>
          <a:xfrm>
            <a:off x="777243" y="2812473"/>
            <a:ext cx="3586939" cy="3232572"/>
          </a:xfrm>
        </p:spPr>
        <p:txBody>
          <a:bodyPr/>
          <a:lstStyle/>
          <a:p>
            <a:pPr>
              <a:lnSpc>
                <a:spcPts val="2400"/>
              </a:lnSpc>
            </a:pPr>
            <a:r>
              <a:rPr lang="bg" sz="1800" b="0" i="0" strike="noStrike" cap="none" spc="0" baseline="0" dirty="0">
                <a:solidFill>
                  <a:srgbClr val="000000"/>
                </a:solidFill>
                <a:effectLst/>
                <a:latin typeface="Helvetica"/>
                <a:ea typeface="Helvetica"/>
                <a:cs typeface="Helvetica"/>
              </a:rPr>
              <a:t>ЛПС предпазват само този, който ги ползва, могат да се използват неправилно или да се повредят, всичко това ги прави ненадеждни за употреба. </a:t>
            </a:r>
          </a:p>
          <a:p>
            <a:pPr>
              <a:lnSpc>
                <a:spcPts val="2400"/>
              </a:lnSpc>
            </a:pPr>
            <a:r>
              <a:rPr lang="bg" sz="1800" b="0" i="0" strike="noStrike" cap="none" spc="0" baseline="0" dirty="0">
                <a:solidFill>
                  <a:srgbClr val="000000"/>
                </a:solidFill>
                <a:effectLst/>
                <a:latin typeface="Helvetica"/>
                <a:ea typeface="Helvetica"/>
                <a:cs typeface="Helvetica"/>
              </a:rPr>
              <a:t>Работниците трябва да носят ЛПС когато им бъде казано и </a:t>
            </a:r>
            <a:r>
              <a:rPr lang="bg" sz="1800" b="1" i="0" strike="noStrike" cap="none" spc="0" baseline="0" dirty="0">
                <a:solidFill>
                  <a:srgbClr val="000000"/>
                </a:solidFill>
                <a:effectLst/>
                <a:latin typeface="Helvetica"/>
                <a:ea typeface="Helvetica"/>
                <a:cs typeface="Helvetica"/>
              </a:rPr>
              <a:t>в краен случай, когато другите средства за контрол не са достатъчни</a:t>
            </a:r>
            <a:r>
              <a:rPr lang="bg" sz="1800" b="0" i="0" strike="noStrike" cap="none" spc="0" baseline="0" dirty="0">
                <a:solidFill>
                  <a:srgbClr val="000000"/>
                </a:solidFill>
                <a:effectLst/>
                <a:latin typeface="Helvetica"/>
                <a:ea typeface="Helvetica"/>
                <a:cs typeface="Helvetica"/>
              </a:rPr>
              <a:t>.</a:t>
            </a:r>
          </a:p>
          <a:p>
            <a:pPr>
              <a:lnSpc>
                <a:spcPts val="2400"/>
              </a:lnSpc>
            </a:pPr>
            <a:endParaRPr lang="en-US" sz="1800" dirty="0"/>
          </a:p>
        </p:txBody>
      </p:sp>
      <p:pic>
        <p:nvPicPr>
          <p:cNvPr id="6" name="Picture 5">
            <a:extLst>
              <a:ext uri="{FF2B5EF4-FFF2-40B4-BE49-F238E27FC236}">
                <a16:creationId xmlns:a16="http://schemas.microsoft.com/office/drawing/2014/main" id="{BA0E203B-2CED-124D-9B7D-C72F5D6A355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14477" y="1565594"/>
            <a:ext cx="7517264" cy="4495324"/>
          </a:xfrm>
          <a:prstGeom prst="rect">
            <a:avLst/>
          </a:prstGeom>
        </p:spPr>
      </p:pic>
      <p:sp>
        <p:nvSpPr>
          <p:cNvPr id="2" name="Text Placeholder 1">
            <a:extLst>
              <a:ext uri="{FF2B5EF4-FFF2-40B4-BE49-F238E27FC236}">
                <a16:creationId xmlns:a16="http://schemas.microsoft.com/office/drawing/2014/main" id="{CFB13880-BA6F-604C-8EED-C325D46C2DE9}"/>
              </a:ext>
            </a:extLst>
          </p:cNvPr>
          <p:cNvSpPr>
            <a:spLocks noGrp="1"/>
          </p:cNvSpPr>
          <p:nvPr>
            <p:ph type="body" sz="quarter" idx="10"/>
          </p:nvPr>
        </p:nvSpPr>
        <p:spPr>
          <a:xfrm>
            <a:off x="777244" y="1640901"/>
            <a:ext cx="4833847"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ЙЕРАРХИЯ НА РИСК КОНТРОЛА</a:t>
            </a:r>
          </a:p>
        </p:txBody>
      </p:sp>
    </p:spTree>
    <p:extLst>
      <p:ext uri="{BB962C8B-B14F-4D97-AF65-F5344CB8AC3E}">
        <p14:creationId xmlns:p14="http://schemas.microsoft.com/office/powerpoint/2010/main" val="151639751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74050-EFE3-3C4D-A75C-50ECCA65D77F}"/>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КАКВИ ЛПС ТРЯБВА ДА ИЗПОЛЗВАМЕ?</a:t>
            </a:r>
          </a:p>
        </p:txBody>
      </p:sp>
      <p:sp>
        <p:nvSpPr>
          <p:cNvPr id="3" name="Text Placeholder 2">
            <a:extLst>
              <a:ext uri="{FF2B5EF4-FFF2-40B4-BE49-F238E27FC236}">
                <a16:creationId xmlns:a16="http://schemas.microsoft.com/office/drawing/2014/main" id="{8839674E-EBDB-5746-BA39-FCE11B1B2360}"/>
              </a:ext>
            </a:extLst>
          </p:cNvPr>
          <p:cNvSpPr>
            <a:spLocks noGrp="1"/>
          </p:cNvSpPr>
          <p:nvPr>
            <p:ph type="body" sz="quarter" idx="11"/>
          </p:nvPr>
        </p:nvSpPr>
        <p:spPr>
          <a:xfrm>
            <a:off x="777243" y="2772917"/>
            <a:ext cx="5453624" cy="3682369"/>
          </a:xfrm>
        </p:spPr>
        <p:txBody>
          <a:bodyPr/>
          <a:lstStyle/>
          <a:p>
            <a:pPr>
              <a:lnSpc>
                <a:spcPts val="2400"/>
              </a:lnSpc>
              <a:spcBef>
                <a:spcPts val="600"/>
              </a:spcBef>
              <a:spcAft>
                <a:spcPts val="600"/>
              </a:spcAft>
              <a:defRPr/>
            </a:pPr>
            <a:r>
              <a:rPr lang="bg" sz="1800" b="0" i="0" strike="noStrike" cap="none" spc="0" baseline="0" dirty="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p:txBody>
      </p:sp>
      <p:pic>
        <p:nvPicPr>
          <p:cNvPr id="8" name="Picture 7">
            <a:extLst>
              <a:ext uri="{FF2B5EF4-FFF2-40B4-BE49-F238E27FC236}">
                <a16:creationId xmlns:a16="http://schemas.microsoft.com/office/drawing/2014/main" id="{8623C509-998C-714F-B232-A2DE1C0927E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156124" y="2364776"/>
            <a:ext cx="4420029" cy="3335871"/>
          </a:xfrm>
          <a:prstGeom prst="rect">
            <a:avLst/>
          </a:prstGeom>
        </p:spPr>
      </p:pic>
      <p:pic>
        <p:nvPicPr>
          <p:cNvPr id="5" name="Picture 4">
            <a:extLst>
              <a:ext uri="{FF2B5EF4-FFF2-40B4-BE49-F238E27FC236}">
                <a16:creationId xmlns:a16="http://schemas.microsoft.com/office/drawing/2014/main" id="{1A8B897D-3C1F-0A4D-927D-CE0B8B9F316B}"/>
              </a:ext>
            </a:extLst>
          </p:cNvPr>
          <p:cNvPicPr>
            <a:picLocks noChangeAspect="1"/>
          </p:cNvPicPr>
          <p:nvPr/>
        </p:nvPicPr>
        <p:blipFill>
          <a:blip r:embed="rId4" cstate="print">
            <a:extLst>
              <a:ext uri="{28A0092B-C50C-407E-A947-70E740481C1C}">
                <a14:useLocalDpi xmlns:a14="http://schemas.microsoft.com/office/drawing/2010/main"/>
              </a:ext>
            </a:extLst>
          </a:blip>
          <a:srcRect l="6849" t="7506" r="6742" b="6210"/>
          <a:stretch>
            <a:fillRect/>
          </a:stretch>
        </p:blipFill>
        <p:spPr>
          <a:xfrm>
            <a:off x="8368653" y="2484660"/>
            <a:ext cx="894344" cy="893036"/>
          </a:xfrm>
          <a:prstGeom prst="rect">
            <a:avLst/>
          </a:prstGeom>
        </p:spPr>
      </p:pic>
    </p:spTree>
    <p:extLst>
      <p:ext uri="{BB962C8B-B14F-4D97-AF65-F5344CB8AC3E}">
        <p14:creationId xmlns:p14="http://schemas.microsoft.com/office/powerpoint/2010/main" val="69696871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0B925A-54ED-9D45-B5AC-ED3DB26827D8}"/>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ПРОВЕРКА ЗА ПОВРЕДИ</a:t>
            </a:r>
          </a:p>
        </p:txBody>
      </p:sp>
      <p:sp>
        <p:nvSpPr>
          <p:cNvPr id="3" name="Text Placeholder 2">
            <a:extLst>
              <a:ext uri="{FF2B5EF4-FFF2-40B4-BE49-F238E27FC236}">
                <a16:creationId xmlns:a16="http://schemas.microsoft.com/office/drawing/2014/main" id="{248ECCC8-D761-E44F-8159-39EAFB186A30}"/>
              </a:ext>
            </a:extLst>
          </p:cNvPr>
          <p:cNvSpPr>
            <a:spLocks noGrp="1"/>
          </p:cNvSpPr>
          <p:nvPr>
            <p:ph type="body" sz="quarter" idx="11"/>
          </p:nvPr>
        </p:nvSpPr>
        <p:spPr/>
        <p:txBody>
          <a:bodyPr/>
          <a:lstStyle/>
          <a:p>
            <a:pPr>
              <a:lnSpc>
                <a:spcPts val="2400"/>
              </a:lnSpc>
              <a:spcAft>
                <a:spcPts val="1000"/>
              </a:spcAft>
            </a:pPr>
            <a:r>
              <a:rPr lang="bg" sz="1800" b="0" i="0" strike="noStrike" cap="none" spc="0" baseline="0">
                <a:solidFill>
                  <a:srgbClr val="000000"/>
                </a:solidFill>
                <a:effectLst/>
                <a:latin typeface="Helvetica"/>
                <a:ea typeface="Helvetica"/>
                <a:cs typeface="Helvetica"/>
              </a:rPr>
              <a:t>Преди да оборудвате ЛПС, проверете за повреди като:</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Скъсвания.</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Разкъсвания.</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Разливи.</a:t>
            </a:r>
          </a:p>
          <a:p>
            <a:pPr marL="285750" indent="-285750">
              <a:lnSpc>
                <a:spcPts val="2400"/>
              </a:lnSpc>
              <a:spcAft>
                <a:spcPts val="1000"/>
              </a:spcAft>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Пукнати, наранявания (каски, маски, очила, защитни обувки)</a:t>
            </a:r>
          </a:p>
          <a:p>
            <a:pPr>
              <a:lnSpc>
                <a:spcPts val="2400"/>
              </a:lnSpc>
            </a:pPr>
            <a:r>
              <a:rPr lang="bg" sz="1800" b="1" i="0" strike="noStrike" cap="none" spc="0" baseline="0">
                <a:solidFill>
                  <a:srgbClr val="000000"/>
                </a:solidFill>
                <a:effectLst/>
                <a:latin typeface="Helvetica"/>
                <a:ea typeface="Helvetica"/>
                <a:cs typeface="Helvetica"/>
              </a:rPr>
              <a:t>Подменете повредените лпс незабавно!</a:t>
            </a:r>
          </a:p>
        </p:txBody>
      </p:sp>
      <p:pic>
        <p:nvPicPr>
          <p:cNvPr id="5" name="Picture 4">
            <a:extLst>
              <a:ext uri="{FF2B5EF4-FFF2-40B4-BE49-F238E27FC236}">
                <a16:creationId xmlns:a16="http://schemas.microsoft.com/office/drawing/2014/main" id="{58E055E8-6F68-5F43-B609-6C5C4114A96F}"/>
              </a:ext>
            </a:extLst>
          </p:cNvPr>
          <p:cNvPicPr>
            <a:picLocks noChangeAspect="1"/>
          </p:cNvPicPr>
          <p:nvPr/>
        </p:nvPicPr>
        <p:blipFill>
          <a:blip r:embed="rId3"/>
          <a:srcRect l="34318" r="32971"/>
          <a:stretch>
            <a:fillRect/>
          </a:stretch>
        </p:blipFill>
        <p:spPr>
          <a:xfrm>
            <a:off x="6592709" y="1608532"/>
            <a:ext cx="5224383" cy="4436511"/>
          </a:xfrm>
          <a:prstGeom prst="rect">
            <a:avLst/>
          </a:prstGeom>
        </p:spPr>
      </p:pic>
      <p:pic>
        <p:nvPicPr>
          <p:cNvPr id="7" name="Picture 6">
            <a:extLst>
              <a:ext uri="{FF2B5EF4-FFF2-40B4-BE49-F238E27FC236}">
                <a16:creationId xmlns:a16="http://schemas.microsoft.com/office/drawing/2014/main" id="{5B74DA48-23F7-C247-89ED-4BD0F67C6F00}"/>
              </a:ext>
            </a:extLst>
          </p:cNvPr>
          <p:cNvPicPr>
            <a:picLocks noChangeAspect="1"/>
          </p:cNvPicPr>
          <p:nvPr/>
        </p:nvPicPr>
        <p:blipFill>
          <a:blip r:embed="rId4"/>
          <a:srcRect l="32500" t="16494" r="33088"/>
          <a:stretch>
            <a:fillRect/>
          </a:stretch>
        </p:blipFill>
        <p:spPr>
          <a:xfrm>
            <a:off x="2574507" y="3337866"/>
            <a:ext cx="402956" cy="977841"/>
          </a:xfrm>
          <a:prstGeom prst="rect">
            <a:avLst/>
          </a:prstGeom>
        </p:spPr>
      </p:pic>
      <p:sp>
        <p:nvSpPr>
          <p:cNvPr id="8" name="TextBox 7">
            <a:extLst>
              <a:ext uri="{FF2B5EF4-FFF2-40B4-BE49-F238E27FC236}">
                <a16:creationId xmlns:a16="http://schemas.microsoft.com/office/drawing/2014/main" id="{8C4C3F3E-1C21-3B4C-8527-B3A098E6F53C}"/>
              </a:ext>
            </a:extLst>
          </p:cNvPr>
          <p:cNvSpPr txBox="1"/>
          <p:nvPr/>
        </p:nvSpPr>
        <p:spPr>
          <a:xfrm>
            <a:off x="2924708" y="3608553"/>
            <a:ext cx="3585660" cy="366126"/>
          </a:xfrm>
          <a:prstGeom prst="rect">
            <a:avLst/>
          </a:prstGeom>
          <a:noFill/>
        </p:spPr>
        <p:txBody>
          <a:bodyPr wrap="none" rtlCol="0">
            <a:spAutoFit/>
          </a:bodyPr>
          <a:lstStyle/>
          <a:p>
            <a:r>
              <a:rPr lang="bg" sz="1800" b="0" i="0" strike="noStrike" cap="none" spc="0" baseline="0" dirty="0">
                <a:solidFill>
                  <a:srgbClr val="000000"/>
                </a:solidFill>
                <a:effectLst/>
                <a:latin typeface="Helvetica"/>
                <a:ea typeface="Helvetica"/>
                <a:cs typeface="Helvetica"/>
              </a:rPr>
              <a:t>(гащеризони, ръкавици, обувки)</a:t>
            </a:r>
          </a:p>
        </p:txBody>
      </p:sp>
    </p:spTree>
    <p:extLst>
      <p:ext uri="{BB962C8B-B14F-4D97-AF65-F5344CB8AC3E}">
        <p14:creationId xmlns:p14="http://schemas.microsoft.com/office/powerpoint/2010/main" val="337288503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0A1482A-B75E-B44B-A272-C31EF9AA334B}"/>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ПРАВИЛНА УПОТРЕБА</a:t>
            </a:r>
          </a:p>
        </p:txBody>
      </p:sp>
      <p:sp>
        <p:nvSpPr>
          <p:cNvPr id="3" name="Text Placeholder 2">
            <a:extLst>
              <a:ext uri="{FF2B5EF4-FFF2-40B4-BE49-F238E27FC236}">
                <a16:creationId xmlns:a16="http://schemas.microsoft.com/office/drawing/2014/main" id="{7696B54E-A209-A04E-A74E-636CF8554072}"/>
              </a:ext>
            </a:extLst>
          </p:cNvPr>
          <p:cNvSpPr>
            <a:spLocks noGrp="1"/>
          </p:cNvSpPr>
          <p:nvPr>
            <p:ph type="body" sz="quarter" idx="11"/>
          </p:nvPr>
        </p:nvSpPr>
        <p:spPr/>
        <p:txBody>
          <a:bodyPr/>
          <a:lstStyle/>
          <a:p>
            <a:pPr>
              <a:lnSpc>
                <a:spcPts val="2400"/>
              </a:lnSpc>
            </a:pPr>
            <a:r>
              <a:rPr lang="bg" sz="1800" b="0" i="0" strike="noStrike" cap="none" spc="0" baseline="0" dirty="0">
                <a:solidFill>
                  <a:srgbClr val="000000"/>
                </a:solidFill>
                <a:effectLst/>
                <a:latin typeface="Helvetica"/>
                <a:ea typeface="Helvetica"/>
                <a:cs typeface="Helvetica"/>
              </a:rPr>
              <a:t>Когато подготвяте ЛПС бъдете сигурни:</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Прилепва точно на потребителя.</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Не нарушава способността на потребителя да изпълнява задачата безопасно (напр. Не ограничава зрението).</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Съвместим ли е с допълнителни ЛПС.</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5" name="Picture 4">
            <a:extLst>
              <a:ext uri="{FF2B5EF4-FFF2-40B4-BE49-F238E27FC236}">
                <a16:creationId xmlns:a16="http://schemas.microsoft.com/office/drawing/2014/main" id="{631017B4-6D27-4C49-92ED-BDF31B9873D3}"/>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57055374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СЛЕД УПОТРЕБА</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ru-RU" sz="1800" dirty="0">
                <a:solidFill>
                  <a:srgbClr val="000000"/>
                </a:solidFill>
                <a:latin typeface="Helvetica"/>
                <a:ea typeface="Helvetica"/>
                <a:cs typeface="Helvetica"/>
              </a:rPr>
              <a:t>При възможност, използвайте съоръжения като въздушни душове за безопасно отстраняване на праха от ЛПС</a:t>
            </a:r>
            <a:r>
              <a:rPr lang="en-IN" sz="1800">
                <a:solidFill>
                  <a:srgbClr val="000000"/>
                </a:solidFill>
                <a:latin typeface="Helvetica"/>
                <a:ea typeface="Helvetica"/>
                <a:cs typeface="Helvetica"/>
              </a:rPr>
              <a:t>.</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Съхранявайте </a:t>
            </a:r>
            <a:r>
              <a:rPr lang="bg" sz="1800" b="0" i="0" strike="noStrike" cap="none" spc="0" baseline="0" dirty="0">
                <a:solidFill>
                  <a:srgbClr val="000000"/>
                </a:solidFill>
                <a:effectLst/>
                <a:latin typeface="Helvetica"/>
                <a:ea typeface="Helvetica"/>
                <a:cs typeface="Helvetica"/>
              </a:rPr>
              <a:t>мръсните дрехи и оборудване в определените за това помещения.</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Не взимайте мръсни ЛПС вкъщи.</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Подменяйте ЛПС съгласно инструкциите на производителя.</a:t>
            </a:r>
          </a:p>
          <a:p>
            <a:pPr marL="285750" indent="-285750">
              <a:lnSpc>
                <a:spcPts val="2400"/>
              </a:lnSpc>
              <a:buFont typeface="Arial" panose="020B0604020202020204" pitchFamily="34" charset="0"/>
              <a:buChar char="•"/>
            </a:pPr>
            <a:endParaRPr lang="en-US" sz="1800" dirty="0"/>
          </a:p>
        </p:txBody>
      </p:sp>
      <p:pic>
        <p:nvPicPr>
          <p:cNvPr id="6" name="Picture 5">
            <a:extLst>
              <a:ext uri="{FF2B5EF4-FFF2-40B4-BE49-F238E27FC236}">
                <a16:creationId xmlns:a16="http://schemas.microsoft.com/office/drawing/2014/main" id="{E2B9C919-B8CF-EA49-8E3C-BE5E86C1E058}"/>
              </a:ext>
            </a:extLst>
          </p:cNvPr>
          <p:cNvPicPr>
            <a:picLocks noChangeAspect="1"/>
          </p:cNvPicPr>
          <p:nvPr/>
        </p:nvPicPr>
        <p:blipFill>
          <a:blip r:embed="rId3"/>
          <a:srcRect l="5841" r="32728"/>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5851875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A311E4F-A422-734A-A392-D33C4A7B526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ФИЛТРИ</a:t>
            </a:r>
          </a:p>
        </p:txBody>
      </p:sp>
      <p:sp>
        <p:nvSpPr>
          <p:cNvPr id="3" name="Text Placeholder 2">
            <a:extLst>
              <a:ext uri="{FF2B5EF4-FFF2-40B4-BE49-F238E27FC236}">
                <a16:creationId xmlns:a16="http://schemas.microsoft.com/office/drawing/2014/main" id="{F3B44AF0-A531-9641-A70E-4F3857D1A398}"/>
              </a:ext>
            </a:extLst>
          </p:cNvPr>
          <p:cNvSpPr>
            <a:spLocks noGrp="1"/>
          </p:cNvSpPr>
          <p:nvPr>
            <p:ph type="body" sz="quarter" idx="11"/>
          </p:nvPr>
        </p:nvSpPr>
        <p:spPr/>
        <p:txBody>
          <a:bodyPr/>
          <a:lstStyle/>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Маските срещу прах и филтрите обикновено се класифицират като FFP1, FFP2 и FFP3/  </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Тъй като респирабилният кристален силициев прах (RCS) се счита за високорисков вреден прах, не забравяйте да използвате  маски срещу прах от клас FFP2 или FFP3, или филтри N95 или по-високи според вашата оценка на риска. </a:t>
            </a:r>
          </a:p>
          <a:p>
            <a:pPr marL="285750" indent="-285750">
              <a:lnSpc>
                <a:spcPts val="2400"/>
              </a:lnSpc>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Класификацията на маската е посочена на етикета.</a:t>
            </a:r>
          </a:p>
        </p:txBody>
      </p:sp>
      <p:pic>
        <p:nvPicPr>
          <p:cNvPr id="8" name="Picture 7" descr="A picture containing table&#10;&#10;Description automatically generated">
            <a:extLst>
              <a:ext uri="{FF2B5EF4-FFF2-40B4-BE49-F238E27FC236}">
                <a16:creationId xmlns:a16="http://schemas.microsoft.com/office/drawing/2014/main" id="{4ECD72EF-BDCD-2A4D-91DC-59D7E88B7F0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206754" y="1640901"/>
            <a:ext cx="4208002" cy="3993534"/>
          </a:xfrm>
          <a:prstGeom prst="rect">
            <a:avLst/>
          </a:prstGeom>
        </p:spPr>
      </p:pic>
    </p:spTree>
    <p:extLst>
      <p:ext uri="{BB962C8B-B14F-4D97-AF65-F5344CB8AC3E}">
        <p14:creationId xmlns:p14="http://schemas.microsoft.com/office/powerpoint/2010/main" val="42363192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ПОЧИСТВАНЕ НА ДРЕХИ</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362676"/>
            <a:ext cx="5113603"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За да избегнете ненужно излагане на прах, винаги използвайте подходящо оборудване за почистване, когато е необходимо.</a:t>
            </a:r>
          </a:p>
        </p:txBody>
      </p:sp>
      <p:pic>
        <p:nvPicPr>
          <p:cNvPr id="4" name="PPE.mp4" descr="PPE.mp4">
            <a:hlinkClick r:id="" action="ppaction://media"/>
            <a:extLst>
              <a:ext uri="{FF2B5EF4-FFF2-40B4-BE49-F238E27FC236}">
                <a16:creationId xmlns:a16="http://schemas.microsoft.com/office/drawing/2014/main" id="{6D35DEEA-071D-9F46-BE2B-E6EC22B9042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096000" y="1608138"/>
            <a:ext cx="5715000" cy="4572000"/>
          </a:xfrm>
          <a:prstGeom prst="rect">
            <a:avLst/>
          </a:prstGeom>
        </p:spPr>
      </p:pic>
    </p:spTree>
    <p:extLst>
      <p:ext uri="{BB962C8B-B14F-4D97-AF65-F5344CB8AC3E}">
        <p14:creationId xmlns:p14="http://schemas.microsoft.com/office/powerpoint/2010/main" val="2972937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1709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ПРАВЕТЕ И НЕ ПРАВЕТЕ</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302234"/>
            <a:ext cx="11076503" cy="3230407"/>
          </a:xfrm>
        </p:spPr>
        <p:txBody>
          <a:bodyPr/>
          <a:lstStyle/>
          <a:p>
            <a:pPr>
              <a:lnSpc>
                <a:spcPct val="100000"/>
              </a:lnSpc>
            </a:pPr>
            <a:r>
              <a:rPr lang="bg" sz="1500" b="1" i="0" strike="noStrike" cap="none" spc="0" baseline="0" dirty="0">
                <a:solidFill>
                  <a:srgbClr val="000000"/>
                </a:solidFill>
                <a:effectLst/>
                <a:latin typeface="Helvetica"/>
                <a:ea typeface="Helvetica"/>
                <a:cs typeface="Helvetica"/>
              </a:rPr>
              <a:t>ПРАВЕТЕ</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Спазвайте инструкциите на производителя.</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Убедете се , че ЛПС прилягат добре. Респираторните ЛПС не трябва да бъдат нарушавани от лицевото окосмяване</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Проверете дали различните ЛПС са съвместими, когато се използват заедно.</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Почиствайте ЛПС за многократна употреба след използване и ги съхранявайте на определеното за това чисто място.</a:t>
            </a:r>
          </a:p>
          <a:p>
            <a:pPr marL="285750" indent="-285750">
              <a:lnSpc>
                <a:spcPct val="100000"/>
              </a:lnSpc>
              <a:spcAft>
                <a:spcPts val="1000"/>
              </a:spcAft>
              <a:buSzPct val="85000"/>
              <a:buFont typeface=".Apple Color Emoji UI"/>
              <a:buChar char="✅"/>
            </a:pPr>
            <a:r>
              <a:rPr lang="bg" sz="1500" b="0" i="0" strike="noStrike" cap="none" spc="0" baseline="0" dirty="0">
                <a:solidFill>
                  <a:srgbClr val="000000"/>
                </a:solidFill>
                <a:effectLst/>
                <a:latin typeface="Helvetica"/>
                <a:ea typeface="Helvetica"/>
                <a:cs typeface="Helvetica"/>
              </a:rPr>
              <a:t>Дръжте мръсните гащеризони отделно от чистите дрехи и ги перете редовно.</a:t>
            </a:r>
          </a:p>
          <a:p>
            <a:pPr>
              <a:lnSpc>
                <a:spcPct val="100000"/>
              </a:lnSpc>
            </a:pPr>
            <a:r>
              <a:rPr lang="bg" sz="1500" b="1" i="0" strike="noStrike" cap="none" spc="0" baseline="0" dirty="0">
                <a:solidFill>
                  <a:srgbClr val="000000"/>
                </a:solidFill>
                <a:effectLst/>
                <a:latin typeface="Helvetica"/>
                <a:ea typeface="Helvetica"/>
                <a:cs typeface="Helvetica"/>
              </a:rPr>
              <a:t>НЕ ПРАВЕТЕ</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Не използвайте ЛПС, което е счупено или износено.</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Не използвайте ЛПС ненужно. Не използвайте ЛПС, които могат да ограничат способността да се изпълни безопасно дадена задача.</a:t>
            </a:r>
          </a:p>
          <a:p>
            <a:pPr marL="285750" indent="-285750">
              <a:lnSpc>
                <a:spcPct val="100000"/>
              </a:lnSpc>
              <a:buSzPct val="85000"/>
              <a:buFont typeface=".Apple Color Emoji UI"/>
              <a:buChar char="❌"/>
            </a:pPr>
            <a:r>
              <a:rPr lang="bg" sz="1500" b="0" i="0" strike="noStrike" cap="none" spc="0" baseline="0" dirty="0">
                <a:solidFill>
                  <a:srgbClr val="000000"/>
                </a:solidFill>
                <a:effectLst/>
                <a:latin typeface="Helvetica"/>
                <a:ea typeface="Helvetica"/>
                <a:cs typeface="Helvetica"/>
              </a:rPr>
              <a:t>Не взимайте ЛПС вкъщи.</a:t>
            </a:r>
          </a:p>
          <a:p>
            <a:pPr marL="285750" indent="-285750">
              <a:lnSpc>
                <a:spcPct val="100000"/>
              </a:lnSpc>
              <a:buSzPct val="85000"/>
              <a:buFont typeface=".Apple Color Emoji UI"/>
              <a:buChar char="✅"/>
            </a:pPr>
            <a:endParaRPr lang="en-US" sz="1500" dirty="0"/>
          </a:p>
        </p:txBody>
      </p:sp>
    </p:spTree>
    <p:extLst>
      <p:ext uri="{BB962C8B-B14F-4D97-AF65-F5344CB8AC3E}">
        <p14:creationId xmlns:p14="http://schemas.microsoft.com/office/powerpoint/2010/main" val="344222623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Три лесни стъпки за запомняне, когато използваме ЛПС.</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Проверете ЛПС за следи от повреда.</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Уверете се, че ЛПС са правилно поставени </a:t>
            </a:r>
            <a:br>
              <a:rPr lang="en-IN" sz="1800" b="0" i="0" strike="noStrike" cap="none" spc="0" baseline="0" dirty="0">
                <a:solidFill>
                  <a:srgbClr val="000000"/>
                </a:solidFill>
                <a:effectLst/>
                <a:latin typeface="Helvetica"/>
                <a:ea typeface="Helvetica"/>
                <a:cs typeface="Helvetica"/>
              </a:rPr>
            </a:br>
            <a:r>
              <a:rPr lang="bg" sz="1800" b="0" i="0" strike="noStrike" cap="none" spc="0" baseline="0" dirty="0">
                <a:solidFill>
                  <a:srgbClr val="000000"/>
                </a:solidFill>
                <a:effectLst/>
                <a:latin typeface="Helvetica"/>
                <a:ea typeface="Helvetica"/>
                <a:cs typeface="Helvetica"/>
              </a:rPr>
              <a:t>(и че респираторното защитно оборудване не е застрашено от окосмяване по лицето).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След употреба съхранявайте ЛПС на подходящо, чисто място.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FF0000"/>
                </a:solidFill>
                <a:effectLst/>
                <a:latin typeface="Helvetica"/>
                <a:ea typeface="Helvetica"/>
                <a:cs typeface="Helvetica"/>
              </a:rPr>
              <a:t>Обучаващият да добави заключение, свързано с контекста.</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8285769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7768016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7" history="0"/>
              </a:rPr>
              <a:t>Добри практики за ЛПС (списък със задачи 2.1,15)</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8" history="0"/>
              </a:rPr>
              <a:t>NEPSI упътване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9" history="0"/>
              </a:rPr>
              <a:t>NEPSI упътване SMEs.</a:t>
            </a:r>
          </a:p>
        </p:txBody>
      </p:sp>
      <p:sp>
        <p:nvSpPr>
          <p:cNvPr id="4" name="Rounded Rectangle 3">
            <a:extLst>
              <a:ext uri="{FF2B5EF4-FFF2-40B4-BE49-F238E27FC236}">
                <a16:creationId xmlns:a16="http://schemas.microsoft.com/office/drawing/2014/main" id="{98656172-68E3-2E4D-98B6-814294553B48}"/>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D4302F4-0007-5F4C-9C07-37D04DD258BD}"/>
              </a:ext>
            </a:extLst>
          </p:cNvPr>
          <p:cNvSpPr/>
          <p:nvPr>
            <p:custDataLst>
              <p:tags r:id="rId4"/>
            </p:custDataLst>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dirty="0">
                <a:solidFill>
                  <a:srgbClr val="000000"/>
                </a:solidFill>
                <a:effectLst/>
                <a:latin typeface="Calibri"/>
                <a:ea typeface="Calibri"/>
                <a:cs typeface="Calibri"/>
              </a:rPr>
              <a:t>Посетете </a:t>
            </a:r>
            <a:r>
              <a:rPr lang="bg" sz="1750" b="1" i="0" strike="noStrike" cap="none" spc="0" baseline="0" dirty="0">
                <a:solidFill>
                  <a:srgbClr val="000000"/>
                </a:solidFill>
                <a:effectLst/>
                <a:latin typeface="Calibri"/>
                <a:ea typeface="Calibri"/>
                <a:cs typeface="Calibri"/>
              </a:rPr>
              <a:t>NEPSI платформата за е-обучение</a:t>
            </a:r>
            <a:r>
              <a:rPr lang="bg" sz="1750" b="0" i="0" strike="noStrike" cap="none" spc="0" baseline="0" dirty="0">
                <a:solidFill>
                  <a:srgbClr val="000000"/>
                </a:solidFill>
                <a:effectLst/>
                <a:latin typeface="Calibri"/>
                <a:ea typeface="Calibri"/>
                <a:cs typeface="Calibri"/>
              </a:rPr>
              <a:t> </a:t>
            </a:r>
            <a:r>
              <a:rPr lang="bg" sz="1750" b="0" i="0" strike="noStrike" cap="none" spc="0" baseline="0" dirty="0">
                <a:solidFill>
                  <a:srgbClr val="000000"/>
                </a:solidFill>
                <a:effectLst/>
                <a:latin typeface="Calibri"/>
                <a:ea typeface="Calibri"/>
                <a:cs typeface="Calibri"/>
                <a:hlinkClick r:id="rId10" history="0"/>
              </a:rPr>
              <a:t>training.nepsi.eu</a:t>
            </a:r>
            <a:r>
              <a:rPr lang="bg" sz="1750" b="0" i="0" strike="noStrike" cap="none" spc="0" baseline="0" dirty="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3646446767"/>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6"/>
</p:tagLst>
</file>

<file path=ppt/tags/tag9.xml><?xml version="1.0" encoding="utf-8"?>
<p:tagLst xmlns:a="http://schemas.openxmlformats.org/drawingml/2006/main" xmlns:r="http://schemas.openxmlformats.org/officeDocument/2006/relationships" xmlns:p="http://schemas.openxmlformats.org/presentationml/2006/main">
  <p:tag name="AS_UNIQUEID" val="7"/>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21"/>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ags/tag27.xml><?xml version="1.0" encoding="utf-8"?>
<p:tagLst xmlns:a="http://schemas.openxmlformats.org/drawingml/2006/main" xmlns:r="http://schemas.openxmlformats.org/officeDocument/2006/relationships" xmlns:p="http://schemas.openxmlformats.org/presentationml/2006/main">
  <p:tag name="AS_UNIQUEID" val="29"/>
</p:tagLst>
</file>

<file path=ppt/tags/tag28.xml><?xml version="1.0" encoding="utf-8"?>
<p:tagLst xmlns:a="http://schemas.openxmlformats.org/drawingml/2006/main" xmlns:r="http://schemas.openxmlformats.org/officeDocument/2006/relationships" xmlns:p="http://schemas.openxmlformats.org/presentationml/2006/main">
  <p:tag name="AS_UNIQUEID" val="3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1737DA-7454-4FD2-AFDF-A6977FE8D36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68</TotalTime>
  <Words>1707</Words>
  <Application>Microsoft Macintosh PowerPoint</Application>
  <PresentationFormat>Widescreen</PresentationFormat>
  <Paragraphs>144</Paragraphs>
  <Slides>19</Slides>
  <Notes>18</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45</cp:revision>
  <dcterms:created xsi:type="dcterms:W3CDTF">2020-01-29T17:43:15Z</dcterms:created>
  <dcterms:modified xsi:type="dcterms:W3CDTF">2024-11-13T11:41:26Z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