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6175BF-8870-4C3D-A668-6D0CA1A0A31A}" v="7" dt="2022-09-22T08:48:44.5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40" autoAdjust="0"/>
    <p:restoredTop sz="80884" autoAdjust="0"/>
  </p:normalViewPr>
  <p:slideViewPr>
    <p:cSldViewPr snapToGrid="0" snapToObjects="1">
      <p:cViewPr varScale="1">
        <p:scale>
          <a:sx n="98" d="100"/>
          <a:sy n="98" d="100"/>
        </p:scale>
        <p:origin x="1856"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Une exposition excessive des travailleurs à la silice cristalline respirable (SCR) peut entraîner à long terme de graves problèmes de santé. C’est pour cette raison qu’il est important que tous les travailleurs connaissent les bonnes pratiques qui limitent ou éliminent l'exposition à la poussière de silice.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Helvetica"/>
                <a:cs typeface="Helvetica"/>
              </a:rPr>
              <a:t>Cette formation PowerPoint couvre l'utilisation correcte des équipements de protection individuelle (EPI) pour les travailleurs exposés à la poussière de silice cristalline respirable (SCR). </a:t>
            </a:r>
          </a:p>
          <a:p>
            <a:endParaRPr lang="en-US" sz="1200" b="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fr" sz="1200" b="0" i="0" strike="noStrike" cap="none" spc="0" baseline="0" dirty="0">
                <a:solidFill>
                  <a:srgbClr val="000000"/>
                </a:solidFill>
                <a:effectLst/>
                <a:latin typeface="+mn-lt"/>
                <a:ea typeface="Helvetica"/>
                <a:cs typeface="Helvetica"/>
              </a:rPr>
              <a:t>Le terme EPI qualifie tout vêtement ou équipement de protection conçu pour protéger le corps du porteur contre les blessures ou les infections. </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fr" sz="1200" b="0" i="0" strike="noStrike" cap="none" spc="0" baseline="0" dirty="0">
                <a:solidFill>
                  <a:srgbClr val="000000"/>
                </a:solidFill>
                <a:effectLst/>
                <a:latin typeface="+mn-lt"/>
                <a:ea typeface="Helvetica"/>
                <a:cs typeface="Helvetica"/>
              </a:rPr>
              <a:t>Bien que les EPI doivent être disponibles sur tous les sites, ils ne doivent être utilisés qu'en dernier recours, lorsque toutes les mesures de contrôle ont été essayées et n'ont pas permis de contrôler suffisamment l'exposition à la poussière.</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Le schéma suivant résume le processus de gestion des risques, du point de vue à la fois de l'employeur et de l'employé, lorsqu'il est appliqué au contrôle de la silice cristalline respirable. Les systèmes de santé et de sécurité mis en place dans les entreprises doivent être respectés par aussi bien l'employeur que par l'employé.</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fr" sz="1200" b="0" i="0" strike="noStrike" cap="none" spc="0" baseline="0" dirty="0">
                <a:solidFill>
                  <a:srgbClr val="000000"/>
                </a:solidFill>
                <a:effectLst/>
                <a:latin typeface="+mn-lt"/>
                <a:ea typeface="Helvetica"/>
                <a:cs typeface="Helvetica"/>
              </a:rPr>
              <a:t>Les EPI ne doivent être portés que sur instructions spécifiques et doivent être choisis en fonction de leurs performances (par exemple, le facteur de protection), de leur confort et de leur durabilité.</a:t>
            </a:r>
          </a:p>
          <a:p>
            <a:pPr algn="l">
              <a:lnSpc>
                <a:spcPts val="2300"/>
              </a:lnSpc>
              <a:spcBef>
                <a:spcPts val="600"/>
              </a:spcBef>
              <a:spcAft>
                <a:spcPts val="600"/>
              </a:spcAft>
            </a:pPr>
            <a:r>
              <a:rPr lang="fr" sz="1200" b="0" i="0" strike="noStrike" cap="none" spc="0" baseline="0" dirty="0">
                <a:solidFill>
                  <a:srgbClr val="000000"/>
                </a:solidFill>
                <a:effectLst/>
                <a:latin typeface="+mn-lt"/>
                <a:ea typeface="Helvetica"/>
                <a:cs typeface="Helvetica"/>
              </a:rPr>
              <a:t>Les tâches qui nécessitent l'utilisation d'EPI seront indiquées par une signalisation et des pictogrammes appropriés.</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fr" sz="1200" b="0" i="0" strike="noStrike" cap="none" spc="0" baseline="0" dirty="0">
                <a:solidFill>
                  <a:srgbClr val="000000"/>
                </a:solidFill>
                <a:effectLst/>
                <a:latin typeface="+mn-lt"/>
                <a:ea typeface="Helvetica"/>
                <a:cs typeface="Helvetica"/>
              </a:rPr>
              <a:t>Des vêtements de protection (combinaisons) doivent être utilisés pour toutes les tâches poussiéreuses. Des combinaisons de couleur sombre peuvent être utilisées pour aider à indiquer la contamination par la poussière.</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fr" sz="1200" b="0" i="0" strike="noStrike" cap="none" spc="0" baseline="0" dirty="0">
                <a:solidFill>
                  <a:srgbClr val="000000"/>
                </a:solidFill>
                <a:effectLst/>
                <a:latin typeface="+mn-lt"/>
                <a:ea typeface="Helvetica"/>
                <a:cs typeface="Helvetica"/>
              </a:rPr>
              <a:t>Une fois qu'il a été confirmé que l'EPI est nécessaire pour la tâche à accomplir, les travailleurs doivent s'assurer que leur équipement est exempt de dommages ou d'usure excessive.</a:t>
            </a:r>
          </a:p>
          <a:p>
            <a:pPr marL="0" indent="0" algn="l">
              <a:lnSpc>
                <a:spcPts val="2300"/>
              </a:lnSpc>
              <a:spcBef>
                <a:spcPts val="600"/>
              </a:spcBef>
              <a:spcAft>
                <a:spcPts val="600"/>
              </a:spcAft>
              <a:buFont typeface="Arial" panose="020B0604020202020204" pitchFamily="34" charset="0"/>
              <a:buNone/>
            </a:pPr>
            <a:r>
              <a:rPr lang="fr" sz="1200" b="0" i="0" strike="noStrike" cap="none" spc="0" baseline="0" dirty="0">
                <a:solidFill>
                  <a:srgbClr val="000000"/>
                </a:solidFill>
                <a:effectLst/>
                <a:latin typeface="+mn-lt"/>
                <a:ea typeface="Helvetica"/>
                <a:cs typeface="Helvetica"/>
              </a:rPr>
              <a:t>Un EPI endommagé fait courir des risques inutiles aux travailleurs. Si un article est utilisé régulièrement ou est partagé par les travailleurs, il est probable qu'il soit endommagé après des utilisations multiples et prolongées.</a:t>
            </a:r>
          </a:p>
          <a:p>
            <a:pPr marL="0" indent="0" algn="l">
              <a:lnSpc>
                <a:spcPts val="2300"/>
              </a:lnSpc>
              <a:spcBef>
                <a:spcPts val="600"/>
              </a:spcBef>
              <a:spcAft>
                <a:spcPts val="600"/>
              </a:spcAft>
              <a:buFont typeface="Arial" panose="020B0604020202020204" pitchFamily="34" charset="0"/>
              <a:buNone/>
            </a:pPr>
            <a:endParaRPr lang="en-GB" sz="1200" b="0" i="0" kern="1200" dirty="0">
              <a:solidFill>
                <a:schemeClr val="tx1"/>
              </a:solidFill>
              <a:effectLst/>
              <a:latin typeface="+mn-lt"/>
              <a:ea typeface="+mn-ea"/>
              <a:cs typeface="+mn-cs"/>
            </a:endParaRPr>
          </a:p>
          <a:p>
            <a:pPr marL="0" indent="0" algn="l">
              <a:lnSpc>
                <a:spcPts val="2300"/>
              </a:lnSpc>
              <a:spcBef>
                <a:spcPts val="600"/>
              </a:spcBef>
              <a:spcAft>
                <a:spcPts val="600"/>
              </a:spcAft>
              <a:buFont typeface="Arial" panose="020B0604020202020204" pitchFamily="34" charset="0"/>
              <a:buNone/>
            </a:pPr>
            <a:r>
              <a:rPr lang="fr" sz="1200" b="0" i="0" strike="noStrike" cap="none" spc="0" baseline="0" dirty="0">
                <a:solidFill>
                  <a:srgbClr val="000000"/>
                </a:solidFill>
                <a:effectLst/>
                <a:latin typeface="+mn-lt"/>
                <a:ea typeface="Helvetica"/>
                <a:cs typeface="Helvetica"/>
              </a:rPr>
              <a:t>Dès qu'un EPI est endommagé, il doit être remplacé immédiatement.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fr" sz="1200" b="0" i="0" strike="noStrike" cap="none" spc="0" baseline="0" dirty="0">
                <a:solidFill>
                  <a:srgbClr val="000000"/>
                </a:solidFill>
                <a:effectLst/>
                <a:latin typeface="+mn-lt"/>
                <a:ea typeface="Helvetica"/>
                <a:cs typeface="Helvetica"/>
              </a:rPr>
              <a:t>Le port d'un EPI n'est pas toujours confortable, mais il est important de s'assurer qu'il est porté correctement.</a:t>
            </a:r>
          </a:p>
          <a:p>
            <a:pPr algn="l">
              <a:lnSpc>
                <a:spcPts val="2300"/>
              </a:lnSpc>
              <a:spcBef>
                <a:spcPts val="600"/>
              </a:spcBef>
              <a:spcAft>
                <a:spcPts val="600"/>
              </a:spcAft>
            </a:pPr>
            <a:r>
              <a:rPr lang="fr" sz="1200" b="0" i="0" strike="noStrike" cap="none" spc="0" baseline="0" dirty="0">
                <a:solidFill>
                  <a:srgbClr val="000000"/>
                </a:solidFill>
                <a:effectLst/>
                <a:latin typeface="+mn-lt"/>
                <a:ea typeface="Helvetica"/>
                <a:cs typeface="Helvetica"/>
              </a:rPr>
              <a:t>Les articles tels que les masques, les lunettes de protection et les casques doivent être adaptés à la taille de l'utilisateur.</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fr" sz="1200" b="0" i="0" strike="noStrike" cap="none" spc="0" baseline="0" dirty="0">
                <a:solidFill>
                  <a:srgbClr val="000000"/>
                </a:solidFill>
                <a:effectLst/>
                <a:latin typeface="+mn-lt"/>
                <a:ea typeface="Helvetica"/>
                <a:cs typeface="Helvetica"/>
              </a:rPr>
              <a:t>Lorsque vous portez plusieurs EPI (par exemple un masque anti-poussière et une visière de soudage), assurez-vous qu'ils sont compatibles.</a:t>
            </a:r>
          </a:p>
          <a:p>
            <a:pPr marL="0" marR="0" indent="0" algn="l" defTabSz="914400" rtl="0" eaLnBrk="1" fontAlgn="auto" latinLnBrk="0" hangingPunct="1">
              <a:lnSpc>
                <a:spcPts val="2300"/>
              </a:lnSpc>
              <a:spcBef>
                <a:spcPts val="600"/>
              </a:spcBef>
              <a:spcAft>
                <a:spcPts val="600"/>
              </a:spcAft>
              <a:buClrTx/>
              <a:buSzTx/>
              <a:buFontTx/>
              <a:buNone/>
              <a:defRPr/>
            </a:pPr>
            <a:r>
              <a:rPr lang="fr" sz="1200" b="0" i="0" strike="noStrike" cap="none" spc="0" baseline="0" dirty="0">
                <a:solidFill>
                  <a:srgbClr val="000000"/>
                </a:solidFill>
                <a:effectLst/>
                <a:latin typeface="+mn-lt"/>
                <a:ea typeface="Helvetica"/>
                <a:cs typeface="Helvetica"/>
              </a:rPr>
              <a:t>Soyez également attentif à d'autres facteurs qui peuvent réduire l'efficacité des EPI, comme la pilosité du visage. Par exemple, les opérateurs portant la barbe ou la moustache doivent utiliser un masque respiratoire à adduction d'air pour éviter que la poussière ne pénètre dans le masque.</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fr" sz="1200" b="0" i="0" strike="noStrike" cap="none" spc="0" baseline="0" dirty="0">
                <a:solidFill>
                  <a:srgbClr val="000000"/>
                </a:solidFill>
                <a:effectLst/>
                <a:latin typeface="+mn-lt"/>
                <a:ea typeface="Helvetica"/>
                <a:cs typeface="Helvetica"/>
              </a:rPr>
              <a:t>Après utilisation, les EPI doivent être nettoyés (si nécessaire) et stockés dans un endroit approprié. Les EPI comme les vêtements doivent être nettoyés par l'employeur.</a:t>
            </a:r>
          </a:p>
          <a:p>
            <a:pPr algn="l">
              <a:lnSpc>
                <a:spcPts val="2300"/>
              </a:lnSpc>
              <a:spcBef>
                <a:spcPts val="600"/>
              </a:spcBef>
              <a:spcAft>
                <a:spcPts val="600"/>
              </a:spcAft>
            </a:pPr>
            <a:r>
              <a:rPr lang="fr" sz="1200" b="0" i="0" strike="noStrike" cap="none" spc="0" baseline="0" dirty="0">
                <a:solidFill>
                  <a:srgbClr val="000000"/>
                </a:solidFill>
                <a:effectLst/>
                <a:latin typeface="+mn-lt"/>
                <a:ea typeface="Helvetica"/>
                <a:cs typeface="Helvetica"/>
              </a:rPr>
              <a:t>En aucun cas les EPI ne doivent être emportés à la maison.</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Vous trouverez ci-dessous les bonnes pratiques liées au nettoyage des EPI. À côté de la vidéo, un graphique et une barre rouge illustrent la concentration de poussière en mg/m3.</a:t>
            </a:r>
          </a:p>
          <a:p>
            <a:endParaRPr lang="en-GB" sz="1200" b="0" i="0" u="none" strike="noStrike" kern="1200" dirty="0">
              <a:solidFill>
                <a:schemeClr val="tx1"/>
              </a:solidFill>
              <a:effectLst/>
              <a:latin typeface="+mn-lt"/>
              <a:ea typeface="+mn-ea"/>
              <a:cs typeface="+mn-cs"/>
            </a:endParaRPr>
          </a:p>
          <a:p>
            <a:r>
              <a:rPr lang="fr" sz="1200" b="0" i="0" strike="noStrike" cap="none" spc="0" baseline="0" dirty="0">
                <a:solidFill>
                  <a:srgbClr val="000000"/>
                </a:solidFill>
                <a:effectLst/>
                <a:latin typeface="+mn-lt"/>
                <a:ea typeface="Calibri"/>
                <a:cs typeface="Calibri"/>
              </a:rPr>
              <a:t>La mesure de la concentration de poussière ne concerne pas la silice cristalline respirable, elle est basée sur une mesure semi-quantitative. L'essentiel n'est pas la valeur de la concentration de poussière mais la différence relative entre les niveaux d'exposition pendant la pratique recommandée et les autres pratiques.</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fr" sz="1200" b="0" i="0" strike="noStrike" cap="none" spc="0" baseline="0" dirty="0">
                <a:solidFill>
                  <a:srgbClr val="000000"/>
                </a:solidFill>
                <a:effectLst/>
                <a:latin typeface="+mn-lt"/>
                <a:ea typeface="Calibri"/>
                <a:cs typeface="Calibri"/>
              </a:rPr>
              <a:t>Les EPI ne doivent être utilisés qu'en </a:t>
            </a:r>
            <a:r>
              <a:rPr lang="fr" sz="1200" b="1" i="0" strike="noStrike" cap="none" spc="0" baseline="0" dirty="0">
                <a:solidFill>
                  <a:srgbClr val="000000"/>
                </a:solidFill>
                <a:effectLst/>
                <a:latin typeface="+mn-lt"/>
                <a:ea typeface="Calibri"/>
                <a:cs typeface="Calibri"/>
              </a:rPr>
              <a:t>dernier recours</a:t>
            </a:r>
            <a:r>
              <a:rPr lang="fr" sz="1200" b="0" i="0" strike="noStrike" cap="none" spc="0" baseline="0" dirty="0">
                <a:solidFill>
                  <a:srgbClr val="000000"/>
                </a:solidFill>
                <a:effectLst/>
                <a:latin typeface="+mn-lt"/>
                <a:ea typeface="Calibri"/>
                <a:cs typeface="Calibri"/>
              </a:rPr>
              <a:t>, lorsque toutes les mesures de contrôle sont insuffisantes pour maîtriser l'exposition à la poussière. Lorsque l'EPI est nécessaire, son utilisation doit être contrôlée et surveillée.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r" sz="1000" b="0" i="0" strike="noStrike" cap="none" spc="0" baseline="0">
                <a:solidFill>
                  <a:srgbClr val="000000"/>
                </a:solidFill>
                <a:effectLst/>
                <a:latin typeface="Helvetica"/>
                <a:ea typeface="Helvetica"/>
                <a:cs typeface="Helvetica"/>
              </a:rPr>
              <a:t>Ce dossier de formation a été élaboré dans le cadre du Guide des Bonnes Pratiques de NEPSI - visitez guide.nepsi.eu/fr</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7843234" y="429114"/>
            <a:ext cx="3974116"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 sz="1400" b="1" i="0" strike="noStrike" cap="none" spc="0" baseline="0" dirty="0">
                <a:solidFill>
                  <a:srgbClr val="F6A317"/>
                </a:solidFill>
                <a:effectLst/>
                <a:latin typeface="Helvetica"/>
                <a:ea typeface="Helvetica"/>
                <a:cs typeface="Helvetica"/>
              </a:rPr>
              <a:t>FORMATION AUX BONNES PRATIQUES EN MATIÈRE D'ÉQUIPEMENTS DE PROTECTION INDIVIDUELLE (EPI)</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6"/>
            <a:ext cx="7534274" cy="1440413"/>
          </a:xfrm>
        </p:spPr>
        <p:txBody>
          <a:bodyPr/>
          <a:lstStyle/>
          <a:p>
            <a:pPr>
              <a:lnSpc>
                <a:spcPct val="100000"/>
              </a:lnSpc>
            </a:pPr>
            <a:r>
              <a:rPr lang="fr" sz="2800" b="1" i="0" strike="noStrike" cap="none" spc="0" baseline="0" dirty="0">
                <a:solidFill>
                  <a:srgbClr val="FFFFFF"/>
                </a:solidFill>
                <a:effectLst/>
                <a:latin typeface="Helvetica"/>
                <a:ea typeface="Helvetica"/>
                <a:cs typeface="Helvetica"/>
              </a:rPr>
              <a:t>FORMATION AUX BONNES PRATIQUES EN MATIÈRE D'ÉQUIPEMENTS DE PROTECTION INDIVIDUELLE (EPI)</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661564" y="235527"/>
            <a:ext cx="4100945" cy="77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r" sz="2800" dirty="0"/>
              <a:t>PRÉAMBULE (POUR LE FORMATEUR)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r-FR" sz="1800" dirty="0">
                <a:latin typeface="Helvetica"/>
                <a:cs typeface="Helvetica"/>
              </a:rPr>
              <a:t>Dans le cadre de la formation au déploiement des Bonnes Pratiques de NEPSI, NEPSI a développé un ensemble de ressources pédagogiques. </a:t>
            </a:r>
          </a:p>
          <a:p>
            <a:pPr>
              <a:lnSpc>
                <a:spcPts val="2400"/>
              </a:lnSpc>
            </a:pPr>
            <a:r>
              <a:rPr lang="fr-FR" sz="1800" dirty="0">
                <a:latin typeface="Helvetica"/>
                <a:cs typeface="Helvetica"/>
              </a:rPr>
              <a:t>Chaque dossier de formation PowerPoint couvre un sujet pertinent pour les travailleurs de toutes les industries qui utilisent des matériaux contenant de la silice cristalline. Les dossiers fournissent des informations sur les risques d'exposition à la poussière liés au sujet et sur les bonnes pratiques et mesures disponibles pour les réduire. L'objectif de la formation est d'informer et d'éduquer les travailleurs pour les aider à utiliser efficacement les mesures de contrôle et à réduire leur exposition à la silice cristalline respirable (SCR) sur le lieu de travail.</a:t>
            </a:r>
          </a:p>
          <a:p>
            <a:pPr>
              <a:lnSpc>
                <a:spcPts val="2400"/>
              </a:lnSpc>
            </a:pPr>
            <a:r>
              <a:rPr lang="fr-FR" sz="1800" dirty="0">
                <a:latin typeface="Helvetica"/>
                <a:cs typeface="Helvetica"/>
              </a:rPr>
              <a:t>Utilisez le modèle vierge et les espaces réservés pour ajouter des informations supplémentaires à ce dossier de formation si nécessaire.</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IMPORTANT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113914"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r" sz="1800" b="0" i="0" strike="noStrike" cap="none" spc="0" baseline="0" dirty="0">
                <a:solidFill>
                  <a:srgbClr val="000000"/>
                </a:solidFill>
                <a:effectLst/>
                <a:latin typeface="Helvetica"/>
                <a:ea typeface="Helvetica"/>
                <a:cs typeface="Helvetica"/>
              </a:rPr>
              <a:t>Les informations contenues dans cette formation PowerPoint sont de nature consultative et informative. Il ne s'agit pas d'une norme ou d'un règlement, et cela ne crée pas de nouvelles obligations légales ni ne modifie les obligations existantes créées par la législation et la politique de santé.</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INTRODUCTION</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lstStyle/>
          <a:p>
            <a:pPr>
              <a:lnSpc>
                <a:spcPct val="100000"/>
              </a:lnSpc>
            </a:pPr>
            <a:r>
              <a:rPr lang="fr" sz="1800" b="1" i="0" strike="noStrike" cap="none" spc="0" baseline="0">
                <a:solidFill>
                  <a:srgbClr val="000000"/>
                </a:solidFill>
                <a:effectLst/>
                <a:latin typeface="Helvetica"/>
                <a:ea typeface="Helvetica"/>
                <a:cs typeface="Helvetica"/>
              </a:rPr>
              <a:t>Apprendre à se protéger contre les risques liés au travail est une priorité.</a:t>
            </a:r>
          </a:p>
          <a:p>
            <a:pPr>
              <a:lnSpc>
                <a:spcPct val="100000"/>
              </a:lnSpc>
            </a:pPr>
            <a:r>
              <a:rPr lang="fr" sz="1800" b="0" i="0" strike="noStrike" cap="none" spc="0" baseline="0">
                <a:solidFill>
                  <a:srgbClr val="000000"/>
                </a:solidFill>
                <a:effectLst/>
                <a:latin typeface="Helvetica"/>
                <a:ea typeface="Helvetica"/>
                <a:cs typeface="Helvetica"/>
              </a:rPr>
              <a:t>Au cours de cette formation, vous allez apprendre : </a:t>
            </a:r>
          </a:p>
          <a:p>
            <a:pPr marL="342900" indent="-342900">
              <a:lnSpc>
                <a:spcPct val="1000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Ce qu'est un </a:t>
            </a:r>
            <a:r>
              <a:rPr lang="fr" sz="1800" b="1" i="0" strike="noStrike" cap="none" spc="0" baseline="0">
                <a:solidFill>
                  <a:srgbClr val="000000"/>
                </a:solidFill>
                <a:effectLst/>
                <a:latin typeface="Helvetica"/>
                <a:ea typeface="Helvetica"/>
                <a:cs typeface="Helvetica"/>
              </a:rPr>
              <a:t>équipement de protection individuelle (EPI)</a:t>
            </a:r>
            <a:r>
              <a:rPr lang="fr" sz="1800" b="0" i="0" strike="noStrike" cap="none" spc="0" baseline="0">
                <a:solidFill>
                  <a:srgbClr val="000000"/>
                </a:solidFill>
                <a:effectLst/>
                <a:latin typeface="Helvetica"/>
                <a:ea typeface="Helvetica"/>
                <a:cs typeface="Helvetica"/>
              </a:rPr>
              <a:t> et comment il peut contribuer à minimiser notre exposition aux SCR nocives.</a:t>
            </a:r>
          </a:p>
          <a:p>
            <a:pPr marL="342900" indent="-342900">
              <a:lnSpc>
                <a:spcPct val="1000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Quand et comment porter les EPI</a:t>
            </a:r>
          </a:p>
          <a:p>
            <a:pPr marL="342900" indent="-342900">
              <a:lnSpc>
                <a:spcPct val="1000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Les bonnes pratiques liées à l’utilisation des EPI</a:t>
            </a:r>
          </a:p>
          <a:p>
            <a:pPr marL="285750" indent="-285750">
              <a:lnSpc>
                <a:spcPct val="100000"/>
              </a:lnSpc>
              <a:buFont typeface="Arial" panose="020B0604020202020204" pitchFamily="34" charset="0"/>
              <a:buChar char="•"/>
            </a:pPr>
            <a:r>
              <a:rPr lang="fr" sz="1800" b="0" i="0" strike="noStrike" cap="none" spc="0" baseline="0">
                <a:solidFill>
                  <a:srgbClr val="FF0000"/>
                </a:solidFill>
                <a:effectLst/>
                <a:latin typeface="Helvetica"/>
                <a:ea typeface="Helvetica"/>
                <a:cs typeface="Helvetica"/>
              </a:rPr>
              <a:t>Texte à remplir par le formateur - si vous avez ajouté une diapositive personnalisée, insérez un bref aperçu du matériel contextuel</a:t>
            </a:r>
          </a:p>
          <a:p>
            <a:pPr marL="342900" indent="-342900">
              <a:lnSpc>
                <a:spcPct val="100000"/>
              </a:lnSpc>
              <a:buFont typeface="Arial" panose="020B0604020202020204" pitchFamily="34" charset="0"/>
              <a:buChar char="•"/>
            </a:pPr>
            <a:endParaRPr lang="en-US" sz="1800"/>
          </a:p>
          <a:p>
            <a:pPr>
              <a:lnSpc>
                <a:spcPct val="100000"/>
              </a:lnSpc>
            </a:pPr>
            <a:endParaRPr lang="en-US" sz="180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3988186" cy="1313314"/>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LES TECHNIQUES DE CONTRÔLE DE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LA POUSSIÈRE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31928"/>
            <a:ext cx="4594857" cy="3682369"/>
          </a:xfrm>
        </p:spPr>
        <p:txBody>
          <a:bodyPr/>
          <a:lstStyle/>
          <a:p>
            <a:pPr>
              <a:lnSpc>
                <a:spcPct val="100000"/>
              </a:lnSpc>
            </a:pPr>
            <a:r>
              <a:rPr lang="fr" sz="1800" b="0" i="0" strike="noStrike" cap="none" spc="0" baseline="0" dirty="0">
                <a:solidFill>
                  <a:srgbClr val="000000"/>
                </a:solidFill>
                <a:effectLst/>
                <a:latin typeface="Helvetica"/>
                <a:ea typeface="Helvetica"/>
                <a:cs typeface="Helvetica"/>
              </a:rPr>
              <a:t>Les EPI font partie des cinq principales techniques de contrôle de la poussière.</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583429" y="351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51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283132" cy="2006065"/>
          </a:xfrm>
          <a:prstGeom prst="rect">
            <a:avLst/>
          </a:prstGeom>
          <a:noFill/>
        </p:spPr>
        <p:txBody>
          <a:bodyPr wrap="square" rtlCol="0">
            <a:spAutoFit/>
          </a:bodyPr>
          <a:lstStyle/>
          <a:p>
            <a:pPr>
              <a:spcAft>
                <a:spcPts val="300"/>
              </a:spcAft>
            </a:pPr>
            <a:r>
              <a:rPr lang="fr" sz="1050" b="1" i="0" strike="noStrike" cap="none" spc="50" baseline="0" dirty="0">
                <a:solidFill>
                  <a:srgbClr val="EF9A2E"/>
                </a:solidFill>
                <a:effectLst/>
                <a:latin typeface="Futura Medium"/>
                <a:ea typeface="Futura Medium"/>
                <a:cs typeface="Futura Medium"/>
              </a:rPr>
              <a:t>BONNE HYGIÈNE / ENTRETIEN MÉNAGER</a:t>
            </a:r>
          </a:p>
          <a:p>
            <a:r>
              <a:rPr lang="fr" sz="1200" b="0" i="0" strike="noStrike" cap="none" spc="0" baseline="0" dirty="0">
                <a:solidFill>
                  <a:srgbClr val="000000"/>
                </a:solidFill>
                <a:effectLst/>
                <a:latin typeface="Calibri"/>
                <a:ea typeface="Calibri"/>
                <a:cs typeface="Calibri"/>
              </a:rPr>
              <a:t>Le lavage des vêtements de travail et l'aspiration de la poussière produite par les processus empêchent l'accumulation de poussière au fil du temps - un espace de travail propre est un espace sûr.</a:t>
            </a:r>
          </a:p>
          <a:p>
            <a:endParaRPr lang="en-US" dirty="0"/>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510000"/>
            <a:ext cx="2134063" cy="1517897"/>
          </a:xfrm>
          <a:prstGeom prst="rect">
            <a:avLst/>
          </a:prstGeom>
          <a:noFill/>
        </p:spPr>
        <p:txBody>
          <a:bodyPr wrap="square" rtlCol="0">
            <a:spAutoFit/>
          </a:bodyPr>
          <a:lstStyle/>
          <a:p>
            <a:pPr>
              <a:spcAft>
                <a:spcPts val="300"/>
              </a:spcAft>
            </a:pPr>
            <a:r>
              <a:rPr lang="fr" sz="1050" b="1" i="0" strike="noStrike" cap="none" spc="50" baseline="0" dirty="0">
                <a:solidFill>
                  <a:srgbClr val="EF9A2E"/>
                </a:solidFill>
                <a:effectLst/>
                <a:latin typeface="Futura Medium"/>
                <a:ea typeface="Futura Medium"/>
                <a:cs typeface="Futura Medium"/>
              </a:rPr>
              <a:t>CONFINEMENT</a:t>
            </a:r>
          </a:p>
          <a:p>
            <a:pPr>
              <a:spcAft>
                <a:spcPts val="300"/>
              </a:spcAft>
            </a:pPr>
            <a:r>
              <a:rPr lang="fr" sz="1200" b="0" i="0" strike="noStrike" cap="none" spc="0" baseline="0" dirty="0">
                <a:solidFill>
                  <a:srgbClr val="000000"/>
                </a:solidFill>
                <a:effectLst/>
                <a:latin typeface="Calibri"/>
                <a:ea typeface="Calibri"/>
                <a:cs typeface="Calibri"/>
              </a:rPr>
              <a:t>La réalisation des processus de production de la SCR dans un environnement étanche permet d’empêcher à la source l'exposition à la poussière.</a:t>
            </a:r>
          </a:p>
          <a:p>
            <a:pPr>
              <a:spcAft>
                <a:spcPts val="300"/>
              </a:spcAft>
            </a:pPr>
            <a:endParaRPr lang="en-US" dirty="0"/>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fr" sz="1050" b="1" i="0" strike="noStrike" cap="none" spc="50" baseline="0" dirty="0">
                <a:solidFill>
                  <a:srgbClr val="EF9A2E"/>
                </a:solidFill>
                <a:effectLst/>
                <a:latin typeface="Futura Medium"/>
                <a:ea typeface="Futura Medium"/>
                <a:cs typeface="Futura Medium"/>
              </a:rPr>
              <a:t>EXTRACTION / VENTILATION</a:t>
            </a:r>
          </a:p>
          <a:p>
            <a:pPr>
              <a:spcAft>
                <a:spcPts val="300"/>
              </a:spcAft>
            </a:pPr>
            <a:r>
              <a:rPr lang="fr" sz="1200" b="0" i="0" strike="noStrike" cap="none" spc="0" baseline="0" dirty="0">
                <a:solidFill>
                  <a:srgbClr val="000000"/>
                </a:solidFill>
                <a:effectLst/>
                <a:latin typeface="Calibri"/>
                <a:ea typeface="Calibri"/>
                <a:cs typeface="Calibri"/>
              </a:rPr>
              <a:t>Capter la SCR à la source, avant que nous y soyons exposés, et remplacer l'air contaminé par de l'air propre.</a:t>
            </a:r>
          </a:p>
          <a:p>
            <a:endParaRPr lang="en-US" dirty="0"/>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510000"/>
            <a:ext cx="2134062" cy="2006065"/>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ÉQUIPEMENT DE PROTECTION</a:t>
            </a:r>
          </a:p>
          <a:p>
            <a:r>
              <a:rPr lang="fr" sz="1200" b="0" i="0" strike="noStrike" cap="none" spc="0" baseline="0">
                <a:solidFill>
                  <a:srgbClr val="000000"/>
                </a:solidFill>
                <a:effectLst/>
                <a:latin typeface="Calibri"/>
                <a:ea typeface="Calibri"/>
                <a:cs typeface="Calibri"/>
              </a:rPr>
              <a:t>Les EPI (par exemple, les masques faciaux) protègent les travailleurs de la poussière lorsque toutes les autres mesures de contrôle sont insuffisantes pour maîtriser les risques d'exposition.</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EAU</a:t>
            </a:r>
          </a:p>
          <a:p>
            <a:pPr>
              <a:spcAft>
                <a:spcPts val="300"/>
              </a:spcAft>
            </a:pPr>
            <a:r>
              <a:rPr lang="fr" sz="1200" b="0" i="0" strike="noStrike" cap="none" spc="0" baseline="0">
                <a:solidFill>
                  <a:srgbClr val="000000"/>
                </a:solidFill>
                <a:effectLst/>
                <a:latin typeface="Calibri"/>
                <a:ea typeface="Calibri"/>
                <a:cs typeface="Calibri"/>
              </a:rPr>
              <a:t>Le fait de maintenir les processus humides empêche la poussière de se propager dans l’air en capturant les particules avec de l'eau.</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LES TYPES D’EPI</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Bouchons d’oreilles</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Casque</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Lunettes de protection</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Masque / équipement de protection respiratoire</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Combinaison de protection</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Veste</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Bottes</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Gants</a:t>
            </a:r>
          </a:p>
          <a:p>
            <a:pPr>
              <a:lnSpc>
                <a:spcPts val="2400"/>
              </a:lnSpc>
            </a:pPr>
            <a:endParaRPr lang="en-US" sz="180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QUAND UTILISER LES EPI ?</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lIns="91440" tIns="45720" rIns="91440" bIns="45720" anchor="t"/>
          <a:lstStyle/>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Les EPI sont utilisés pour protéger son utilisateur contre les dommages physiques et les dangers sur le lieu de travail, y compris contre la poussière de silice cristalline respirable</a:t>
            </a:r>
          </a:p>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L'utilisation des EPI (si nécessaire) est importante car il s'agit d'une mesure préventive de contrôle des risques</a:t>
            </a:r>
          </a:p>
          <a:p>
            <a:pPr marL="342900" indent="-342900">
              <a:lnSpc>
                <a:spcPts val="2400"/>
              </a:lnSpc>
              <a:buFont typeface="Arial" panose="020B0604020202020204" pitchFamily="34" charset="0"/>
              <a:buChar char="•"/>
            </a:pPr>
            <a:r>
              <a:rPr lang="fr" sz="1800" b="0" i="0" strike="noStrike" cap="none" spc="0" baseline="0" dirty="0">
                <a:solidFill>
                  <a:srgbClr val="FF0000"/>
                </a:solidFill>
                <a:effectLst/>
                <a:latin typeface="Helvetica"/>
                <a:ea typeface="Helvetica"/>
                <a:cs typeface="Helvetica"/>
              </a:rPr>
              <a:t>Les équipements de protection respiratoire aident à minimiser notre exposition à la poussière de silice cristalline respirable (SCR) qui est nocive</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fr" sz="2800" b="1" i="0" strike="noStrike" cap="none" spc="0" baseline="0">
                <a:solidFill>
                  <a:srgbClr val="F6A317"/>
                </a:solidFill>
                <a:effectLst/>
                <a:latin typeface="Helvetica"/>
                <a:ea typeface="Helvetica"/>
                <a:cs typeface="Helvetica"/>
              </a:rPr>
              <a:t>LES RISQUES LIÉS À CETTE ACTIVITÉ</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475235" cy="2938988"/>
          </a:xfrm>
        </p:spPr>
        <p:txBody>
          <a:bodyPr lIns="91440" tIns="45720" rIns="91440" bIns="45720" anchor="t"/>
          <a:lstStyle/>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Le bon fonctionnement de cet équipement est essentiel pour nous protéger contre la SCR</a:t>
            </a:r>
          </a:p>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Une exposition à long terme à des niveaux élevés de SCR peut provoquer des maladies pulmonaires invalidantes</a:t>
            </a:r>
          </a:p>
          <a:p>
            <a:pPr>
              <a:lnSpc>
                <a:spcPts val="2400"/>
              </a:lnSpc>
            </a:pPr>
            <a:r>
              <a:rPr lang="fr" sz="1800" b="0" i="0" strike="noStrike" cap="none" spc="0" baseline="0" dirty="0">
                <a:solidFill>
                  <a:srgbClr val="000000"/>
                </a:solidFill>
                <a:effectLst/>
                <a:latin typeface="Helvetica"/>
                <a:ea typeface="Helvetica"/>
                <a:cs typeface="Helvetica"/>
              </a:rPr>
              <a:t>Il est important que nous nous protégions chaque jour contre l'exposition à cette poussière en suspension dans l'air. </a:t>
            </a:r>
          </a:p>
          <a:p>
            <a:pPr>
              <a:lnSpc>
                <a:spcPts val="2400"/>
              </a:lnSpc>
            </a:pPr>
            <a:r>
              <a:rPr lang="fr" sz="1800" b="0" i="0" strike="noStrike" cap="none" spc="0" baseline="0" dirty="0">
                <a:solidFill>
                  <a:srgbClr val="000000"/>
                </a:solidFill>
                <a:effectLst/>
                <a:latin typeface="Helvetica"/>
                <a:ea typeface="Helvetica"/>
                <a:cs typeface="Helvetica"/>
              </a:rPr>
              <a:t>En suivant les bonnes pratiques aujourd'hui, nous protégeons notre santé future.</a:t>
            </a:r>
          </a:p>
          <a:p>
            <a:pPr>
              <a:lnSpc>
                <a:spcPts val="2400"/>
              </a:lnSpc>
            </a:pPr>
            <a:r>
              <a:rPr lang="fr" sz="1800" b="0" i="0" strike="noStrike" cap="none" spc="0" baseline="0" dirty="0">
                <a:solidFill>
                  <a:srgbClr val="000000"/>
                </a:solidFill>
                <a:effectLst/>
                <a:latin typeface="Helvetica"/>
                <a:ea typeface="Helvetica"/>
                <a:cs typeface="Helvetica"/>
              </a:rPr>
              <a:t>Comment allez-vous passer votre retraite ?</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867940"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870802"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3586939" cy="3232572"/>
          </a:xfrm>
        </p:spPr>
        <p:txBody>
          <a:bodyPr/>
          <a:lstStyle/>
          <a:p>
            <a:pPr>
              <a:lnSpc>
                <a:spcPts val="2400"/>
              </a:lnSpc>
            </a:pPr>
            <a:r>
              <a:rPr lang="fr" sz="1800" b="0" i="0" strike="noStrike" cap="none" spc="0" baseline="0">
                <a:solidFill>
                  <a:srgbClr val="000000"/>
                </a:solidFill>
                <a:effectLst/>
                <a:latin typeface="Helvetica"/>
                <a:ea typeface="Helvetica"/>
                <a:cs typeface="Helvetica"/>
              </a:rPr>
              <a:t>Étant donné que les EPI ne protègent que celui qui les porte et qu'ils peuvent être mal utilisés ou endommagés, ils ne sont pas entièrement fiables. </a:t>
            </a:r>
          </a:p>
          <a:p>
            <a:pPr>
              <a:lnSpc>
                <a:spcPts val="2400"/>
              </a:lnSpc>
            </a:pPr>
            <a:r>
              <a:rPr lang="fr" sz="1800" b="0" i="0" strike="noStrike" cap="none" spc="0" baseline="0">
                <a:solidFill>
                  <a:srgbClr val="000000"/>
                </a:solidFill>
                <a:effectLst/>
                <a:latin typeface="Helvetica"/>
                <a:ea typeface="Helvetica"/>
                <a:cs typeface="Helvetica"/>
              </a:rPr>
              <a:t>Les travailleurs ne doivent porter des EPI que lorsque cela leur est demandé et </a:t>
            </a:r>
            <a:r>
              <a:rPr lang="fr" sz="1800" b="1" i="0" strike="noStrike" cap="none" spc="0" baseline="0">
                <a:solidFill>
                  <a:srgbClr val="000000"/>
                </a:solidFill>
                <a:effectLst/>
                <a:latin typeface="Helvetica"/>
                <a:ea typeface="Helvetica"/>
                <a:cs typeface="Helvetica"/>
              </a:rPr>
              <a:t>en dernier recours, lorsque les autres contrôles ne sont pas suffisants</a:t>
            </a:r>
            <a:r>
              <a:rPr lang="fr" sz="1800" b="0" i="0" strike="noStrike" cap="none" spc="0" baseline="0">
                <a:solidFill>
                  <a:srgbClr val="000000"/>
                </a:solidFill>
                <a:effectLst/>
                <a:latin typeface="Helvetica"/>
                <a:ea typeface="Helvetica"/>
                <a:cs typeface="Helvetica"/>
              </a:rPr>
              <a:t>.</a:t>
            </a:r>
          </a:p>
          <a:p>
            <a:pPr>
              <a:lnSpc>
                <a:spcPts val="2400"/>
              </a:lnSpc>
            </a:pPr>
            <a:endParaRPr lang="en-US" sz="180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4477" y="1794194"/>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pPr>
              <a:lnSpc>
                <a:spcPct val="100000"/>
              </a:lnSpc>
            </a:pPr>
            <a:r>
              <a:rPr lang="fr" sz="2800" b="1" i="0" strike="noStrike" cap="none" spc="0" baseline="0">
                <a:solidFill>
                  <a:srgbClr val="F6A317"/>
                </a:solidFill>
                <a:effectLst/>
                <a:latin typeface="Helvetica"/>
                <a:ea typeface="Helvetica"/>
                <a:cs typeface="Helvetica"/>
              </a:rPr>
              <a:t>HIÉRARCHIE DU CONTRÔLE DES RISQUES</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QUELS EPI PORTER ?</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p:txBody>
          <a:bodyPr/>
          <a:lstStyle/>
          <a:p>
            <a:pPr>
              <a:lnSpc>
                <a:spcPts val="2400"/>
              </a:lnSpc>
              <a:spcBef>
                <a:spcPts val="600"/>
              </a:spcBef>
              <a:spcAft>
                <a:spcPts val="600"/>
              </a:spcAft>
              <a:defRPr/>
            </a:pPr>
            <a:r>
              <a:rPr lang="fr" sz="1800" b="0" i="0" strike="noStrike" cap="none" spc="0" baseline="0">
                <a:solidFill>
                  <a:srgbClr val="FF0000"/>
                </a:solidFill>
                <a:effectLst/>
                <a:latin typeface="Helvetica"/>
                <a:ea typeface="Helvetica"/>
                <a:cs typeface="Helvetica"/>
              </a:rPr>
              <a:t>Texte pour le formateur - Insérez des informations sur les EPI liés à votre contexte de travail spécifique.</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a:xfrm>
            <a:off x="777244" y="1640901"/>
            <a:ext cx="5815465"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VÉRIFICATION DES DOMMAGES</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a:xfrm>
            <a:off x="777243" y="2362676"/>
            <a:ext cx="5815466" cy="3682369"/>
          </a:xfrm>
        </p:spPr>
        <p:txBody>
          <a:bodyPr/>
          <a:lstStyle/>
          <a:p>
            <a:pPr>
              <a:lnSpc>
                <a:spcPts val="2400"/>
              </a:lnSpc>
              <a:spcAft>
                <a:spcPts val="1000"/>
              </a:spcAft>
            </a:pPr>
            <a:r>
              <a:rPr lang="fr" sz="1800" b="0" i="0" strike="noStrike" cap="none" spc="0" baseline="0" dirty="0">
                <a:solidFill>
                  <a:srgbClr val="000000"/>
                </a:solidFill>
                <a:effectLst/>
                <a:latin typeface="Helvetica"/>
                <a:ea typeface="Helvetica"/>
                <a:cs typeface="Helvetica"/>
              </a:rPr>
              <a:t>Avant de porter les EPI, vérifiez l'absence de dommages tels que :</a:t>
            </a:r>
          </a:p>
          <a:p>
            <a:pPr marL="285750" indent="-28575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Déchirures</a:t>
            </a:r>
          </a:p>
          <a:p>
            <a:pPr marL="285750" indent="-28575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Accrocs</a:t>
            </a:r>
          </a:p>
          <a:p>
            <a:pPr marL="285750" indent="-28575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Déversements</a:t>
            </a:r>
          </a:p>
          <a:p>
            <a:pPr marL="285750" indent="-285750">
              <a:lnSpc>
                <a:spcPts val="2400"/>
              </a:lnSpc>
              <a:spcAft>
                <a:spcPts val="1000"/>
              </a:spcAft>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Fissures, impacts (casques, masques, lunettes, embouts de protection)</a:t>
            </a:r>
          </a:p>
          <a:p>
            <a:pPr>
              <a:lnSpc>
                <a:spcPts val="2400"/>
              </a:lnSpc>
            </a:pPr>
            <a:r>
              <a:rPr lang="fr" sz="1800" b="1" i="0" strike="noStrike" cap="none" spc="0" baseline="0" dirty="0">
                <a:solidFill>
                  <a:srgbClr val="000000"/>
                </a:solidFill>
                <a:effectLst/>
                <a:latin typeface="Helvetica"/>
                <a:ea typeface="Helvetica"/>
                <a:cs typeface="Helvetica"/>
              </a:rPr>
              <a:t>Remplacez immédiatement les EPI endommagés. </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2785523" y="3399438"/>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3188479" y="3687354"/>
            <a:ext cx="3172025" cy="366126"/>
          </a:xfrm>
          <a:prstGeom prst="rect">
            <a:avLst/>
          </a:prstGeom>
          <a:noFill/>
        </p:spPr>
        <p:txBody>
          <a:bodyPr wrap="none" rtlCol="0">
            <a:spAutoFit/>
          </a:bodyPr>
          <a:lstStyle/>
          <a:p>
            <a:r>
              <a:rPr lang="fr" sz="1800" b="0" i="0" strike="noStrike" cap="none" spc="0" baseline="0" dirty="0">
                <a:solidFill>
                  <a:srgbClr val="000000"/>
                </a:solidFill>
                <a:effectLst/>
                <a:latin typeface="Helvetica"/>
                <a:ea typeface="Helvetica"/>
                <a:cs typeface="Helvetica"/>
              </a:rPr>
              <a:t>(combinaisons, gants, bottes)</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UTILISATION CORRECTE</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lnSpc>
                <a:spcPts val="2400"/>
              </a:lnSpc>
              <a:spcAft>
                <a:spcPts val="1000"/>
              </a:spcAft>
            </a:pPr>
            <a:r>
              <a:rPr lang="fr" sz="1800" b="0" i="0" strike="noStrike" cap="none" spc="0" baseline="0">
                <a:solidFill>
                  <a:srgbClr val="000000"/>
                </a:solidFill>
                <a:effectLst/>
                <a:latin typeface="Helvetica"/>
                <a:ea typeface="Helvetica"/>
                <a:cs typeface="Helvetica"/>
              </a:rPr>
              <a:t>Lorsque vous portez un EPI, assurez-vous qu'il :</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S'adapte correctement à l'utilisateur</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Ne compromet pas la capacité de l'utilisateur à effectuer la tâche en toute sécurité (par exemple, une vue trop limitée)</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Est compatible avec d'autres EPI</a:t>
            </a:r>
          </a:p>
          <a:p>
            <a:pPr marL="285750" indent="-285750">
              <a:lnSpc>
                <a:spcPts val="2400"/>
              </a:lnSpc>
              <a:buFont typeface="Arial" panose="020B0604020202020204" pitchFamily="34" charset="0"/>
              <a:buChar char="•"/>
            </a:pPr>
            <a:endParaRPr lang="en-US" sz="1800"/>
          </a:p>
          <a:p>
            <a:pPr marL="285750" indent="-285750">
              <a:lnSpc>
                <a:spcPts val="2400"/>
              </a:lnSpc>
              <a:buFont typeface="Arial" panose="020B0604020202020204" pitchFamily="34" charset="0"/>
              <a:buChar char="•"/>
            </a:pPr>
            <a:endParaRPr lang="en-US" sz="180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APRÈS L'UTILISATION</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Si possible, utilisez des installations telles que des douches à air pour enlever la poussière des EPI en toute sécurité</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Rangez les vêtements et équipements sales dans des endroits prévus à cet effet</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N'emportez pas les EPI sales chez vous</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Remplacez les EPI conformément aux instructions du fabricant</a:t>
            </a:r>
          </a:p>
          <a:p>
            <a:pPr marL="285750" indent="-285750">
              <a:lnSpc>
                <a:spcPts val="2400"/>
              </a:lnSpc>
              <a:buFont typeface="Arial" panose="020B0604020202020204" pitchFamily="34" charset="0"/>
              <a:buChar char="•"/>
            </a:pPr>
            <a:endParaRPr lang="en-US" sz="180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FILTRES</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Les masques anti-poussière et les filtres sont généralement classés en FFP1, FFP2 et FFP3.  </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La poussière de silice cristalline respirable (SCR) étant considérée comme une poussière nocive à haut risque, veillez à utiliser des masques à poussière avec filtres de classe FFP2 ou FFP3, ou des filtres N95 ou plus, en fonction de votre évaluation des risques. </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La classification d'un masque est indiquée sur son étiquette</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fr" sz="2800" b="1" i="0" strike="noStrike" cap="none" spc="0" baseline="0" dirty="0">
                <a:solidFill>
                  <a:srgbClr val="F6A317"/>
                </a:solidFill>
                <a:effectLst/>
                <a:latin typeface="Helvetica"/>
                <a:ea typeface="Helvetica"/>
                <a:cs typeface="Helvetica"/>
              </a:rPr>
              <a:t>NETTOYAGE DES VÊTEMENTS</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784707"/>
            <a:ext cx="5113603" cy="3682369"/>
          </a:xfrm>
        </p:spPr>
        <p:txBody>
          <a:bodyPr/>
          <a:lstStyle/>
          <a:p>
            <a:pPr>
              <a:lnSpc>
                <a:spcPts val="2400"/>
              </a:lnSpc>
            </a:pPr>
            <a:r>
              <a:rPr lang="fr" sz="1800" b="0" i="0" strike="noStrike" cap="none" spc="0" baseline="0" dirty="0">
                <a:solidFill>
                  <a:srgbClr val="000000"/>
                </a:solidFill>
                <a:effectLst/>
                <a:latin typeface="Helvetica"/>
                <a:ea typeface="Helvetica"/>
                <a:cs typeface="Helvetica"/>
              </a:rPr>
              <a:t>Pour éviter toute exposition inutile à la poussière, utilisez toujours des équipements de nettoyage appropriés lorsqu'ils sont disponibles.</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11076502"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EPI – LES CHOSES À FAIRE ET À NE PAS FAIRE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lIns="91440" tIns="45720" rIns="91440" bIns="45720" anchor="t"/>
          <a:lstStyle/>
          <a:p>
            <a:pPr>
              <a:lnSpc>
                <a:spcPct val="100000"/>
              </a:lnSpc>
              <a:spcBef>
                <a:spcPts val="600"/>
              </a:spcBef>
            </a:pPr>
            <a:r>
              <a:rPr lang="fr" sz="1600" b="1" i="0" strike="noStrike" cap="none" spc="0" baseline="0" dirty="0">
                <a:solidFill>
                  <a:srgbClr val="000000"/>
                </a:solidFill>
                <a:effectLst/>
                <a:latin typeface="Helvetica"/>
                <a:ea typeface="Helvetica"/>
                <a:cs typeface="Helvetica"/>
              </a:rPr>
              <a:t>À FAIRE</a:t>
            </a:r>
          </a:p>
          <a:p>
            <a:pPr marL="285750" indent="-285750">
              <a:lnSpc>
                <a:spcPct val="100000"/>
              </a:lnSpc>
              <a:spcBef>
                <a:spcPts val="6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Suivre les instructions du fabricant</a:t>
            </a:r>
          </a:p>
          <a:p>
            <a:pPr marL="285750" indent="-285750">
              <a:lnSpc>
                <a:spcPct val="100000"/>
              </a:lnSpc>
              <a:spcBef>
                <a:spcPts val="6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Veiller à ce que l'EPI soit correctement ajusté. Les équipements de protection respiratoire ne doivent pas être compromis par la pilosité du visage.</a:t>
            </a:r>
          </a:p>
          <a:p>
            <a:pPr marL="285750" indent="-285750">
              <a:lnSpc>
                <a:spcPct val="100000"/>
              </a:lnSpc>
              <a:spcBef>
                <a:spcPts val="6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Vérifier que les EPI sont compatibles lorsqu'ils sont utilisés en combinaison</a:t>
            </a:r>
          </a:p>
          <a:p>
            <a:pPr marL="285750" indent="-285750">
              <a:lnSpc>
                <a:spcPct val="100000"/>
              </a:lnSpc>
              <a:spcBef>
                <a:spcPts val="6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Nettoyer les EPI réutilisables après usage et, si nécessaire, les ranger dans un endroit propre prévu à cet effet</a:t>
            </a:r>
          </a:p>
          <a:p>
            <a:pPr marL="285750" indent="-285750">
              <a:lnSpc>
                <a:spcPct val="100000"/>
              </a:lnSpc>
              <a:spcBef>
                <a:spcPts val="600"/>
              </a:spcBef>
              <a:spcAft>
                <a:spcPts val="600"/>
              </a:spcAft>
              <a:buSzPct val="85000"/>
              <a:buFont typeface=".Apple Color Emoji UI"/>
              <a:buChar char="✅"/>
            </a:pPr>
            <a:r>
              <a:rPr lang="fr" sz="1600" b="0" i="0" strike="noStrike" cap="none" spc="0" baseline="0" dirty="0">
                <a:solidFill>
                  <a:srgbClr val="000000"/>
                </a:solidFill>
                <a:effectLst/>
                <a:latin typeface="Helvetica"/>
                <a:ea typeface="Helvetica"/>
                <a:cs typeface="Helvetica"/>
              </a:rPr>
              <a:t>Garder les combinaisons sales séparées des vêtements propres et les laver régulièrement</a:t>
            </a:r>
          </a:p>
          <a:p>
            <a:pPr>
              <a:lnSpc>
                <a:spcPct val="100000"/>
              </a:lnSpc>
              <a:spcBef>
                <a:spcPts val="600"/>
              </a:spcBef>
            </a:pPr>
            <a:r>
              <a:rPr lang="fr" sz="1600" b="1" i="0" strike="noStrike" cap="none" spc="0" baseline="0" dirty="0">
                <a:solidFill>
                  <a:srgbClr val="000000"/>
                </a:solidFill>
                <a:effectLst/>
                <a:latin typeface="Helvetica"/>
                <a:ea typeface="Helvetica"/>
                <a:cs typeface="Helvetica"/>
              </a:rPr>
              <a:t>À NE PAS FAIRE</a:t>
            </a:r>
          </a:p>
          <a:p>
            <a:pPr marL="285750" indent="-285750">
              <a:lnSpc>
                <a:spcPct val="100000"/>
              </a:lnSpc>
              <a:spcBef>
                <a:spcPts val="6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Utiliser un EPI cassé ou excessivement usé</a:t>
            </a:r>
          </a:p>
          <a:p>
            <a:pPr marL="285750" indent="-285750">
              <a:lnSpc>
                <a:spcPct val="100000"/>
              </a:lnSpc>
              <a:spcBef>
                <a:spcPts val="6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Utiliser les EPI inutilement. Certains EPI peuvent limiter la capacité de l'utilisateur à effectuer une tâche en toute sécurité</a:t>
            </a:r>
          </a:p>
          <a:p>
            <a:pPr marL="285750" indent="-285750">
              <a:lnSpc>
                <a:spcPct val="100000"/>
              </a:lnSpc>
              <a:spcBef>
                <a:spcPts val="6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Emporter les EPI chez vous</a:t>
            </a:r>
          </a:p>
          <a:p>
            <a:pPr marL="285750" indent="-285750">
              <a:lnSpc>
                <a:spcPct val="100000"/>
              </a:lnSpc>
              <a:spcBef>
                <a:spcPts val="600"/>
              </a:spcBef>
              <a:buSzPct val="85000"/>
              <a:buFont typeface=".Apple Color Emoji UI"/>
              <a:buChar char="✅"/>
            </a:pPr>
            <a:endParaRPr lang="en-US" dirty="0"/>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6098342" cy="3682369"/>
          </a:xfrm>
        </p:spPr>
        <p:txBody>
          <a:bodyPr/>
          <a:lstStyle/>
          <a:p>
            <a:pPr>
              <a:lnSpc>
                <a:spcPts val="2400"/>
              </a:lnSpc>
              <a:spcBef>
                <a:spcPts val="600"/>
              </a:spcBef>
              <a:spcAft>
                <a:spcPts val="1000"/>
              </a:spcAft>
            </a:pPr>
            <a:r>
              <a:rPr lang="fr" sz="1800" b="0" i="0" strike="noStrike" cap="none" spc="0" baseline="0" dirty="0">
                <a:solidFill>
                  <a:srgbClr val="000000"/>
                </a:solidFill>
                <a:effectLst/>
                <a:latin typeface="Helvetica"/>
                <a:ea typeface="Helvetica"/>
                <a:cs typeface="Helvetica"/>
              </a:rPr>
              <a:t>Il y a 3 étapes faciles à retenir lors de l'utilisation des EPI :</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Vérifiez que l'EPI ne présente pas de signes de détérioration</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Assurez-vous que l'EPI est correctement ajusté (et que l'équipement de protection respiratoire n'est pas compromis par la pilosité du visage)</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Après utilisation, rangez l'EPI dans un endroit propre et adapté</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FF0000"/>
                </a:solidFill>
                <a:effectLst/>
                <a:latin typeface="Helvetica"/>
                <a:ea typeface="Helvetica"/>
                <a:cs typeface="Helvetica"/>
              </a:rPr>
              <a:t>Le formateur peut ajouter ici des conclusions contextuelles</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DIAPOSITIVE VIDE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fr" sz="1800" b="0" i="0" strike="noStrike" cap="none" spc="0" baseline="0">
                <a:solidFill>
                  <a:srgbClr val="000000"/>
                </a:solidFill>
                <a:effectLst/>
                <a:latin typeface="Helvetica"/>
                <a:ea typeface="Helvetica"/>
                <a:cs typeface="Helvetica"/>
              </a:rPr>
              <a:t>Utilisez cette diapositive pour créer un matériel de formation personnalisé spécifique à un environnement/contexte de travail.</a:t>
            </a:r>
          </a:p>
          <a:p>
            <a:pPr>
              <a:lnSpc>
                <a:spcPts val="2400"/>
              </a:lnSpc>
            </a:pPr>
            <a:r>
              <a:rPr lang="fr" sz="1800" b="0" i="0" strike="noStrike" cap="none" spc="0" baseline="0">
                <a:solidFill>
                  <a:srgbClr val="000000"/>
                </a:solidFill>
                <a:effectLst/>
                <a:latin typeface="Helvetica"/>
                <a:ea typeface="Helvetica"/>
                <a:cs typeface="Helvetica"/>
              </a:rPr>
              <a:t>Pour changer l'image, faites un clic droit &gt; changer l'image &gt; à partir du fichier.</a:t>
            </a:r>
          </a:p>
          <a:p>
            <a:pPr>
              <a:lnSpc>
                <a:spcPts val="2400"/>
              </a:lnSpc>
            </a:pPr>
            <a:r>
              <a:rPr lang="fr" sz="1800" b="0" i="0" strike="noStrike" cap="none" spc="0" baseline="0">
                <a:solidFill>
                  <a:srgbClr val="000000"/>
                </a:solidFill>
                <a:effectLst/>
                <a:latin typeface="Helvetica"/>
                <a:ea typeface="Helvetica"/>
                <a:cs typeface="Helvetica"/>
              </a:rPr>
              <a:t>Pour créer d'autres diapositives, cliquez sur l'onglet "Nouvelle diapositive" ci-dessus.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POUR EN SAVOIR PLUS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a:solidFill>
                  <a:srgbClr val="000000"/>
                </a:solidFill>
                <a:effectLst/>
                <a:latin typeface="Helvetica"/>
                <a:ea typeface="Helvetica"/>
                <a:cs typeface="Helvetica"/>
                <a:hlinkClick r:id="rId7" history="0"/>
              </a:rPr>
              <a:t>Bonnes Pratiques pour les Équipements de Protection Individuelle (Fiche de travail 2.1.15)</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a:solidFill>
                  <a:srgbClr val="000000"/>
                </a:solidFill>
                <a:effectLst/>
                <a:latin typeface="Helvetica"/>
                <a:ea typeface="Helvetica"/>
                <a:cs typeface="Helvetica"/>
                <a:hlinkClick r:id="rId8" history="0"/>
              </a:rPr>
              <a:t>Guide des Bonnes Pratiques de NEPSI</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a:solidFill>
                  <a:srgbClr val="000000"/>
                </a:solidFill>
                <a:effectLst/>
                <a:latin typeface="Helvetica"/>
                <a:ea typeface="Helvetica"/>
                <a:cs typeface="Helvetica"/>
                <a:hlinkClick r:id="rId9" history="0"/>
              </a:rPr>
              <a:t>Guide NEPSI pour les PME</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8454" y="5158278"/>
            <a:ext cx="10022946" cy="646331"/>
          </a:xfrm>
          <a:prstGeom prst="rect">
            <a:avLst/>
          </a:prstGeom>
          <a:noFill/>
          <a:ln>
            <a:noFill/>
          </a:ln>
        </p:spPr>
        <p:txBody>
          <a:bodyPr wrap="square" anchor="ctr">
            <a:spAutoFit/>
          </a:bodyPr>
          <a:lstStyle/>
          <a:p>
            <a:pPr>
              <a:spcBef>
                <a:spcPts val="1200"/>
              </a:spcBef>
              <a:spcAft>
                <a:spcPts val="1200"/>
              </a:spcAft>
              <a:buSzPct val="130000"/>
            </a:pPr>
            <a:r>
              <a:rPr lang="fr" b="0" i="0" strike="noStrike" cap="none" spc="0" baseline="0" dirty="0">
                <a:solidFill>
                  <a:srgbClr val="000000"/>
                </a:solidFill>
                <a:effectLst/>
                <a:latin typeface="Calibri"/>
                <a:ea typeface="Calibri"/>
                <a:cs typeface="Calibri"/>
              </a:rPr>
              <a:t>Visitez la </a:t>
            </a:r>
            <a:r>
              <a:rPr lang="fr" b="1" i="0" strike="noStrike" cap="none" spc="0" baseline="0" dirty="0">
                <a:solidFill>
                  <a:srgbClr val="000000"/>
                </a:solidFill>
                <a:effectLst/>
                <a:latin typeface="Calibri"/>
                <a:ea typeface="Calibri"/>
                <a:cs typeface="Calibri"/>
              </a:rPr>
              <a:t>plateforme d'apprentissage en ligne de NEPSI</a:t>
            </a:r>
            <a:r>
              <a:rPr lang="fr" b="0" i="0" strike="noStrike" cap="none" spc="0" baseline="0" dirty="0">
                <a:solidFill>
                  <a:srgbClr val="000000"/>
                </a:solidFill>
                <a:effectLst/>
                <a:latin typeface="Calibri"/>
                <a:ea typeface="Calibri"/>
                <a:cs typeface="Calibri"/>
              </a:rPr>
              <a:t> sur </a:t>
            </a:r>
            <a:r>
              <a:rPr lang="fr" b="0" i="0" strike="noStrike" cap="none" spc="0" baseline="0" dirty="0">
                <a:solidFill>
                  <a:srgbClr val="000000"/>
                </a:solidFill>
                <a:effectLst/>
                <a:latin typeface="Calibri"/>
                <a:ea typeface="Calibri"/>
                <a:cs typeface="Calibri"/>
                <a:hlinkClick r:id="rId10" history="0"/>
              </a:rPr>
              <a:t>training.nepsi.eu/fr</a:t>
            </a:r>
            <a:r>
              <a:rPr lang="fr" b="0" i="0" strike="noStrike" cap="none" spc="0" baseline="0" dirty="0">
                <a:solidFill>
                  <a:srgbClr val="000000"/>
                </a:solidFill>
                <a:effectLst/>
                <a:latin typeface="Calibri"/>
                <a:ea typeface="Calibri"/>
                <a:cs typeface="Calibri"/>
              </a:rPr>
              <a:t> pour plus de ressources d'apprentissage sur la SCR.</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5B2301C-1B27-48A7-9075-FCAA6C0C9B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51</TotalTime>
  <Words>1914</Words>
  <Application>Microsoft Macintosh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51</cp:revision>
  <dcterms:created xsi:type="dcterms:W3CDTF">2020-01-29T17:43:15Z</dcterms:created>
  <dcterms:modified xsi:type="dcterms:W3CDTF">2024-11-13T11:09:00Z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